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475" r:id="rId6"/>
    <p:sldId id="502" r:id="rId7"/>
    <p:sldId id="517" r:id="rId8"/>
    <p:sldId id="515" r:id="rId9"/>
    <p:sldId id="516" r:id="rId10"/>
    <p:sldId id="522" r:id="rId11"/>
    <p:sldId id="523" r:id="rId12"/>
    <p:sldId id="476" r:id="rId13"/>
    <p:sldId id="518" r:id="rId14"/>
    <p:sldId id="519" r:id="rId15"/>
    <p:sldId id="505" r:id="rId16"/>
    <p:sldId id="504" r:id="rId17"/>
    <p:sldId id="520" r:id="rId18"/>
    <p:sldId id="501" r:id="rId19"/>
    <p:sldId id="521" r:id="rId20"/>
    <p:sldId id="514" r:id="rId21"/>
    <p:sldId id="511" r:id="rId22"/>
    <p:sldId id="418" r:id="rId23"/>
  </p:sldIdLst>
  <p:sldSz cx="12192000" cy="6858000"/>
  <p:notesSz cx="6799263" cy="9929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silva@ideram.pt" initials="r" lastIdx="1" clrIdx="0">
    <p:extLst>
      <p:ext uri="{19B8F6BF-5375-455C-9EA6-DF929625EA0E}">
        <p15:presenceInfo xmlns:p15="http://schemas.microsoft.com/office/powerpoint/2012/main" userId="S-1-5-21-1214440339-162531612-682003330-6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6"/>
    <a:srgbClr val="004177"/>
    <a:srgbClr val="014075"/>
    <a:srgbClr val="245A8C"/>
    <a:srgbClr val="013E75"/>
    <a:srgbClr val="007F9F"/>
    <a:srgbClr val="003464"/>
    <a:srgbClr val="003D70"/>
    <a:srgbClr val="003A6C"/>
    <a:srgbClr val="003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591" autoAdjust="0"/>
  </p:normalViewPr>
  <p:slideViewPr>
    <p:cSldViewPr snapToGrid="0">
      <p:cViewPr varScale="1">
        <p:scale>
          <a:sx n="106" d="100"/>
          <a:sy n="106" d="100"/>
        </p:scale>
        <p:origin x="5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6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05675-5EEB-4953-B26E-3B106E86CA7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B1352ED-FCC8-4818-B738-D050C5D0E2F4}">
      <dgm:prSet phldrT="[Texto]" custT="1"/>
      <dgm:spPr/>
      <dgm:t>
        <a:bodyPr/>
        <a:lstStyle/>
        <a:p>
          <a:r>
            <a:rPr lang="pt-PT" sz="3200" b="1" dirty="0">
              <a:solidFill>
                <a:srgbClr val="002060"/>
              </a:solidFill>
            </a:rPr>
            <a:t>Manutenção dos postos de trabalho e  </a:t>
          </a:r>
        </a:p>
        <a:p>
          <a:r>
            <a:rPr lang="pt-PT" sz="3200" b="1" dirty="0">
              <a:solidFill>
                <a:srgbClr val="002060"/>
              </a:solidFill>
            </a:rPr>
            <a:t> redução das vendas</a:t>
          </a:r>
        </a:p>
      </dgm:t>
    </dgm:pt>
    <dgm:pt modelId="{B8BD811F-B50A-4FC0-BAA3-BF4201D0A256}" type="parTrans" cxnId="{76853DDA-CEC8-4CC0-8D9A-11EAB6D11F69}">
      <dgm:prSet/>
      <dgm:spPr/>
      <dgm:t>
        <a:bodyPr/>
        <a:lstStyle/>
        <a:p>
          <a:endParaRPr lang="pt-PT"/>
        </a:p>
      </dgm:t>
    </dgm:pt>
    <dgm:pt modelId="{0B20EDF8-B8C6-4B1D-A2AA-94FE7045949A}" type="sibTrans" cxnId="{76853DDA-CEC8-4CC0-8D9A-11EAB6D11F69}">
      <dgm:prSet/>
      <dgm:spPr/>
      <dgm:t>
        <a:bodyPr/>
        <a:lstStyle/>
        <a:p>
          <a:endParaRPr lang="pt-PT"/>
        </a:p>
      </dgm:t>
    </dgm:pt>
    <dgm:pt modelId="{D7BFCD03-8A81-4301-804A-E95CE2314545}">
      <dgm:prSet phldrT="[Texto]" custT="1"/>
      <dgm:spPr/>
      <dgm:t>
        <a:bodyPr/>
        <a:lstStyle/>
        <a:p>
          <a:r>
            <a:rPr lang="pt-PT" sz="3200" b="1" dirty="0">
              <a:solidFill>
                <a:srgbClr val="002060"/>
              </a:solidFill>
            </a:rPr>
            <a:t>Conversão a fundo perdido</a:t>
          </a:r>
        </a:p>
      </dgm:t>
    </dgm:pt>
    <dgm:pt modelId="{374AF11C-58C9-41F5-9307-50E4EEB005EC}" type="parTrans" cxnId="{7668BC9B-A5F7-4690-AE16-7E5B6514D07E}">
      <dgm:prSet/>
      <dgm:spPr/>
      <dgm:t>
        <a:bodyPr/>
        <a:lstStyle/>
        <a:p>
          <a:endParaRPr lang="pt-PT"/>
        </a:p>
      </dgm:t>
    </dgm:pt>
    <dgm:pt modelId="{170FF664-6619-4B32-BD60-CB8C618D5F00}" type="sibTrans" cxnId="{7668BC9B-A5F7-4690-AE16-7E5B6514D07E}">
      <dgm:prSet/>
      <dgm:spPr/>
      <dgm:t>
        <a:bodyPr/>
        <a:lstStyle/>
        <a:p>
          <a:endParaRPr lang="pt-PT"/>
        </a:p>
      </dgm:t>
    </dgm:pt>
    <dgm:pt modelId="{0AD85832-77DC-487F-A4F7-A51F91DCDD02}" type="pres">
      <dgm:prSet presAssocID="{B9905675-5EEB-4953-B26E-3B106E86CA7E}" presName="Name0" presStyleCnt="0">
        <dgm:presLayoutVars>
          <dgm:dir/>
          <dgm:animOne val="branch"/>
          <dgm:animLvl val="lvl"/>
        </dgm:presLayoutVars>
      </dgm:prSet>
      <dgm:spPr/>
    </dgm:pt>
    <dgm:pt modelId="{0CA3F5DE-5CE1-4548-A832-8C536C561735}" type="pres">
      <dgm:prSet presAssocID="{6B1352ED-FCC8-4818-B738-D050C5D0E2F4}" presName="chaos" presStyleCnt="0"/>
      <dgm:spPr/>
    </dgm:pt>
    <dgm:pt modelId="{F9F7737C-CDE1-45FB-9A40-2422FBB7CCC6}" type="pres">
      <dgm:prSet presAssocID="{6B1352ED-FCC8-4818-B738-D050C5D0E2F4}" presName="parTx1" presStyleLbl="revTx" presStyleIdx="0" presStyleCnt="1" custScaleX="136428"/>
      <dgm:spPr/>
    </dgm:pt>
    <dgm:pt modelId="{2DADF24A-9588-4281-B52F-200B7E0E4033}" type="pres">
      <dgm:prSet presAssocID="{6B1352ED-FCC8-4818-B738-D050C5D0E2F4}" presName="c1" presStyleLbl="node1" presStyleIdx="0" presStyleCnt="19"/>
      <dgm:spPr/>
    </dgm:pt>
    <dgm:pt modelId="{5272F0D4-8C14-4337-B4AE-2029B1D12DA6}" type="pres">
      <dgm:prSet presAssocID="{6B1352ED-FCC8-4818-B738-D050C5D0E2F4}" presName="c2" presStyleLbl="node1" presStyleIdx="1" presStyleCnt="19"/>
      <dgm:spPr/>
    </dgm:pt>
    <dgm:pt modelId="{21AFC01D-859C-4102-BE01-5B67B62E2C50}" type="pres">
      <dgm:prSet presAssocID="{6B1352ED-FCC8-4818-B738-D050C5D0E2F4}" presName="c3" presStyleLbl="node1" presStyleIdx="2" presStyleCnt="19"/>
      <dgm:spPr/>
    </dgm:pt>
    <dgm:pt modelId="{B2716926-4F58-43C3-93B9-7CCF22DEA68D}" type="pres">
      <dgm:prSet presAssocID="{6B1352ED-FCC8-4818-B738-D050C5D0E2F4}" presName="c4" presStyleLbl="node1" presStyleIdx="3" presStyleCnt="19"/>
      <dgm:spPr/>
    </dgm:pt>
    <dgm:pt modelId="{B269B08B-0641-418C-A07C-16E5CFD330BA}" type="pres">
      <dgm:prSet presAssocID="{6B1352ED-FCC8-4818-B738-D050C5D0E2F4}" presName="c5" presStyleLbl="node1" presStyleIdx="4" presStyleCnt="19"/>
      <dgm:spPr/>
    </dgm:pt>
    <dgm:pt modelId="{1304FFB9-AD83-4C7C-8AB6-BB8AEAF03DD0}" type="pres">
      <dgm:prSet presAssocID="{6B1352ED-FCC8-4818-B738-D050C5D0E2F4}" presName="c6" presStyleLbl="node1" presStyleIdx="5" presStyleCnt="19"/>
      <dgm:spPr/>
    </dgm:pt>
    <dgm:pt modelId="{1FC82B2A-511F-42DE-8025-EEF261EBA56E}" type="pres">
      <dgm:prSet presAssocID="{6B1352ED-FCC8-4818-B738-D050C5D0E2F4}" presName="c7" presStyleLbl="node1" presStyleIdx="6" presStyleCnt="19"/>
      <dgm:spPr/>
    </dgm:pt>
    <dgm:pt modelId="{F8837F86-6D5F-4EE7-936A-73D710DBA079}" type="pres">
      <dgm:prSet presAssocID="{6B1352ED-FCC8-4818-B738-D050C5D0E2F4}" presName="c8" presStyleLbl="node1" presStyleIdx="7" presStyleCnt="19"/>
      <dgm:spPr/>
    </dgm:pt>
    <dgm:pt modelId="{3AF2378E-9EF6-4305-BE20-B85E71E578F8}" type="pres">
      <dgm:prSet presAssocID="{6B1352ED-FCC8-4818-B738-D050C5D0E2F4}" presName="c9" presStyleLbl="node1" presStyleIdx="8" presStyleCnt="19" custLinFactX="16650" custLinFactY="44274" custLinFactNeighborX="100000" custLinFactNeighborY="100000"/>
      <dgm:spPr/>
    </dgm:pt>
    <dgm:pt modelId="{AF24A605-4417-4949-BAA4-37D792CC0E81}" type="pres">
      <dgm:prSet presAssocID="{6B1352ED-FCC8-4818-B738-D050C5D0E2F4}" presName="c10" presStyleLbl="node1" presStyleIdx="9" presStyleCnt="19"/>
      <dgm:spPr/>
    </dgm:pt>
    <dgm:pt modelId="{B2EFC58D-C4D4-486C-9A69-792DBCB7BED2}" type="pres">
      <dgm:prSet presAssocID="{6B1352ED-FCC8-4818-B738-D050C5D0E2F4}" presName="c11" presStyleLbl="node1" presStyleIdx="10" presStyleCnt="19"/>
      <dgm:spPr/>
    </dgm:pt>
    <dgm:pt modelId="{AD564C7E-40E0-4789-AB26-C223DC1FCB82}" type="pres">
      <dgm:prSet presAssocID="{6B1352ED-FCC8-4818-B738-D050C5D0E2F4}" presName="c12" presStyleLbl="node1" presStyleIdx="11" presStyleCnt="19" custLinFactNeighborX="-66417" custLinFactNeighborY="33209"/>
      <dgm:spPr/>
    </dgm:pt>
    <dgm:pt modelId="{7A35D5D1-8087-4B4E-976F-E2A18EF73E67}" type="pres">
      <dgm:prSet presAssocID="{6B1352ED-FCC8-4818-B738-D050C5D0E2F4}" presName="c13" presStyleLbl="node1" presStyleIdx="12" presStyleCnt="19"/>
      <dgm:spPr/>
    </dgm:pt>
    <dgm:pt modelId="{4F491F68-27E8-4CF9-951E-866CC272378D}" type="pres">
      <dgm:prSet presAssocID="{6B1352ED-FCC8-4818-B738-D050C5D0E2F4}" presName="c14" presStyleLbl="node1" presStyleIdx="13" presStyleCnt="19"/>
      <dgm:spPr/>
    </dgm:pt>
    <dgm:pt modelId="{5487EC5B-BEC6-4796-AC2B-4741038B26FC}" type="pres">
      <dgm:prSet presAssocID="{6B1352ED-FCC8-4818-B738-D050C5D0E2F4}" presName="c15" presStyleLbl="node1" presStyleIdx="14" presStyleCnt="19"/>
      <dgm:spPr/>
    </dgm:pt>
    <dgm:pt modelId="{8FD84A7E-957A-44EF-83D2-502734EE92DB}" type="pres">
      <dgm:prSet presAssocID="{6B1352ED-FCC8-4818-B738-D050C5D0E2F4}" presName="c16" presStyleLbl="node1" presStyleIdx="15" presStyleCnt="19"/>
      <dgm:spPr/>
    </dgm:pt>
    <dgm:pt modelId="{F5805263-7988-424D-AFA2-D88F27642C6B}" type="pres">
      <dgm:prSet presAssocID="{6B1352ED-FCC8-4818-B738-D050C5D0E2F4}" presName="c17" presStyleLbl="node1" presStyleIdx="16" presStyleCnt="19"/>
      <dgm:spPr/>
    </dgm:pt>
    <dgm:pt modelId="{34512C1B-173D-4F13-BCA0-AFA4127A7ED3}" type="pres">
      <dgm:prSet presAssocID="{6B1352ED-FCC8-4818-B738-D050C5D0E2F4}" presName="c18" presStyleLbl="node1" presStyleIdx="17" presStyleCnt="19" custLinFactNeighborX="97672" custLinFactNeighborY="19535"/>
      <dgm:spPr/>
    </dgm:pt>
    <dgm:pt modelId="{1BA29E9B-F9EB-4E35-85A9-F2377B2C1D1C}" type="pres">
      <dgm:prSet presAssocID="{0B20EDF8-B8C6-4B1D-A2AA-94FE7045949A}" presName="chevronComposite1" presStyleCnt="0"/>
      <dgm:spPr/>
    </dgm:pt>
    <dgm:pt modelId="{443161F6-7C3F-4737-8E3C-40222D5E4349}" type="pres">
      <dgm:prSet presAssocID="{0B20EDF8-B8C6-4B1D-A2AA-94FE7045949A}" presName="chevron1" presStyleLbl="sibTrans2D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3EE9665C-D335-42DD-96C7-1158AAC999BC}" type="pres">
      <dgm:prSet presAssocID="{0B20EDF8-B8C6-4B1D-A2AA-94FE7045949A}" presName="spChevron1" presStyleCnt="0"/>
      <dgm:spPr/>
    </dgm:pt>
    <dgm:pt modelId="{80E2A804-17AB-45A3-A689-7A7ABA5715DC}" type="pres">
      <dgm:prSet presAssocID="{0B20EDF8-B8C6-4B1D-A2AA-94FE7045949A}" presName="overlap" presStyleCnt="0"/>
      <dgm:spPr/>
    </dgm:pt>
    <dgm:pt modelId="{519E1B76-E2E3-432F-B453-F56B8E8BC6DD}" type="pres">
      <dgm:prSet presAssocID="{0B20EDF8-B8C6-4B1D-A2AA-94FE7045949A}" presName="chevronComposite2" presStyleCnt="0"/>
      <dgm:spPr/>
    </dgm:pt>
    <dgm:pt modelId="{A8EA601F-8B5E-459E-A594-3244C083D7BE}" type="pres">
      <dgm:prSet presAssocID="{0B20EDF8-B8C6-4B1D-A2AA-94FE7045949A}" presName="chevron2" presStyleLbl="sibTrans2D1" presStyleIdx="1" presStyleCnt="2"/>
      <dgm:spPr/>
    </dgm:pt>
    <dgm:pt modelId="{BAC0890E-6F40-4D65-8A5F-671FF561E26D}" type="pres">
      <dgm:prSet presAssocID="{0B20EDF8-B8C6-4B1D-A2AA-94FE7045949A}" presName="spChevron2" presStyleCnt="0"/>
      <dgm:spPr/>
    </dgm:pt>
    <dgm:pt modelId="{292595BF-1777-49D4-A0A5-2136840BAAB4}" type="pres">
      <dgm:prSet presAssocID="{D7BFCD03-8A81-4301-804A-E95CE2314545}" presName="last" presStyleCnt="0"/>
      <dgm:spPr/>
    </dgm:pt>
    <dgm:pt modelId="{D6FB6115-AE65-4492-ABD3-73546422465D}" type="pres">
      <dgm:prSet presAssocID="{D7BFCD03-8A81-4301-804A-E95CE2314545}" presName="circleTx" presStyleLbl="node1" presStyleIdx="18" presStyleCnt="19"/>
      <dgm:spPr/>
    </dgm:pt>
    <dgm:pt modelId="{656F8F1F-2778-4C62-B862-656E6E9FBDAD}" type="pres">
      <dgm:prSet presAssocID="{D7BFCD03-8A81-4301-804A-E95CE2314545}" presName="spN" presStyleCnt="0"/>
      <dgm:spPr/>
    </dgm:pt>
  </dgm:ptLst>
  <dgm:cxnLst>
    <dgm:cxn modelId="{B56B3661-AE34-4615-9696-8B9852975FE4}" type="presOf" srcId="{6B1352ED-FCC8-4818-B738-D050C5D0E2F4}" destId="{F9F7737C-CDE1-45FB-9A40-2422FBB7CCC6}" srcOrd="0" destOrd="0" presId="urn:microsoft.com/office/officeart/2009/3/layout/RandomtoResultProcess"/>
    <dgm:cxn modelId="{6FE29A82-4C88-4EEB-AFB0-857BE42CCA36}" type="presOf" srcId="{B9905675-5EEB-4953-B26E-3B106E86CA7E}" destId="{0AD85832-77DC-487F-A4F7-A51F91DCDD02}" srcOrd="0" destOrd="0" presId="urn:microsoft.com/office/officeart/2009/3/layout/RandomtoResultProcess"/>
    <dgm:cxn modelId="{7668BC9B-A5F7-4690-AE16-7E5B6514D07E}" srcId="{B9905675-5EEB-4953-B26E-3B106E86CA7E}" destId="{D7BFCD03-8A81-4301-804A-E95CE2314545}" srcOrd="1" destOrd="0" parTransId="{374AF11C-58C9-41F5-9307-50E4EEB005EC}" sibTransId="{170FF664-6619-4B32-BD60-CB8C618D5F00}"/>
    <dgm:cxn modelId="{76853DDA-CEC8-4CC0-8D9A-11EAB6D11F69}" srcId="{B9905675-5EEB-4953-B26E-3B106E86CA7E}" destId="{6B1352ED-FCC8-4818-B738-D050C5D0E2F4}" srcOrd="0" destOrd="0" parTransId="{B8BD811F-B50A-4FC0-BAA3-BF4201D0A256}" sibTransId="{0B20EDF8-B8C6-4B1D-A2AA-94FE7045949A}"/>
    <dgm:cxn modelId="{F0AC91FF-2CDD-4399-BA66-70108564C496}" type="presOf" srcId="{D7BFCD03-8A81-4301-804A-E95CE2314545}" destId="{D6FB6115-AE65-4492-ABD3-73546422465D}" srcOrd="0" destOrd="0" presId="urn:microsoft.com/office/officeart/2009/3/layout/RandomtoResultProcess"/>
    <dgm:cxn modelId="{05B3C472-D216-4DC7-AF16-FC4F8F1BF101}" type="presParOf" srcId="{0AD85832-77DC-487F-A4F7-A51F91DCDD02}" destId="{0CA3F5DE-5CE1-4548-A832-8C536C561735}" srcOrd="0" destOrd="0" presId="urn:microsoft.com/office/officeart/2009/3/layout/RandomtoResultProcess"/>
    <dgm:cxn modelId="{756B694B-E878-460D-8781-BCCD7E703557}" type="presParOf" srcId="{0CA3F5DE-5CE1-4548-A832-8C536C561735}" destId="{F9F7737C-CDE1-45FB-9A40-2422FBB7CCC6}" srcOrd="0" destOrd="0" presId="urn:microsoft.com/office/officeart/2009/3/layout/RandomtoResultProcess"/>
    <dgm:cxn modelId="{49BDB827-B6B5-4E62-B80F-478E700CA2BA}" type="presParOf" srcId="{0CA3F5DE-5CE1-4548-A832-8C536C561735}" destId="{2DADF24A-9588-4281-B52F-200B7E0E4033}" srcOrd="1" destOrd="0" presId="urn:microsoft.com/office/officeart/2009/3/layout/RandomtoResultProcess"/>
    <dgm:cxn modelId="{9B5A2F21-F26F-4127-B14B-5850269D5D16}" type="presParOf" srcId="{0CA3F5DE-5CE1-4548-A832-8C536C561735}" destId="{5272F0D4-8C14-4337-B4AE-2029B1D12DA6}" srcOrd="2" destOrd="0" presId="urn:microsoft.com/office/officeart/2009/3/layout/RandomtoResultProcess"/>
    <dgm:cxn modelId="{154D1286-D106-4B3F-BFC7-515EEBD67F26}" type="presParOf" srcId="{0CA3F5DE-5CE1-4548-A832-8C536C561735}" destId="{21AFC01D-859C-4102-BE01-5B67B62E2C50}" srcOrd="3" destOrd="0" presId="urn:microsoft.com/office/officeart/2009/3/layout/RandomtoResultProcess"/>
    <dgm:cxn modelId="{F5BB6581-EF4C-456A-9C63-75773909C9B7}" type="presParOf" srcId="{0CA3F5DE-5CE1-4548-A832-8C536C561735}" destId="{B2716926-4F58-43C3-93B9-7CCF22DEA68D}" srcOrd="4" destOrd="0" presId="urn:microsoft.com/office/officeart/2009/3/layout/RandomtoResultProcess"/>
    <dgm:cxn modelId="{04BB8C4C-FE87-42F7-BED5-48E4314E65B5}" type="presParOf" srcId="{0CA3F5DE-5CE1-4548-A832-8C536C561735}" destId="{B269B08B-0641-418C-A07C-16E5CFD330BA}" srcOrd="5" destOrd="0" presId="urn:microsoft.com/office/officeart/2009/3/layout/RandomtoResultProcess"/>
    <dgm:cxn modelId="{01BC535E-0E43-4F18-B405-1EE17071514B}" type="presParOf" srcId="{0CA3F5DE-5CE1-4548-A832-8C536C561735}" destId="{1304FFB9-AD83-4C7C-8AB6-BB8AEAF03DD0}" srcOrd="6" destOrd="0" presId="urn:microsoft.com/office/officeart/2009/3/layout/RandomtoResultProcess"/>
    <dgm:cxn modelId="{CEA194A0-2CA2-4CB4-8D06-7FFBAA110906}" type="presParOf" srcId="{0CA3F5DE-5CE1-4548-A832-8C536C561735}" destId="{1FC82B2A-511F-42DE-8025-EEF261EBA56E}" srcOrd="7" destOrd="0" presId="urn:microsoft.com/office/officeart/2009/3/layout/RandomtoResultProcess"/>
    <dgm:cxn modelId="{AE741986-ED5D-456B-BAB1-0CABDF1D6691}" type="presParOf" srcId="{0CA3F5DE-5CE1-4548-A832-8C536C561735}" destId="{F8837F86-6D5F-4EE7-936A-73D710DBA079}" srcOrd="8" destOrd="0" presId="urn:microsoft.com/office/officeart/2009/3/layout/RandomtoResultProcess"/>
    <dgm:cxn modelId="{B98D8D45-D059-44D4-9A30-AC019DF8110D}" type="presParOf" srcId="{0CA3F5DE-5CE1-4548-A832-8C536C561735}" destId="{3AF2378E-9EF6-4305-BE20-B85E71E578F8}" srcOrd="9" destOrd="0" presId="urn:microsoft.com/office/officeart/2009/3/layout/RandomtoResultProcess"/>
    <dgm:cxn modelId="{4B178901-DCA7-4FAA-B2DB-3EC78E867B89}" type="presParOf" srcId="{0CA3F5DE-5CE1-4548-A832-8C536C561735}" destId="{AF24A605-4417-4949-BAA4-37D792CC0E81}" srcOrd="10" destOrd="0" presId="urn:microsoft.com/office/officeart/2009/3/layout/RandomtoResultProcess"/>
    <dgm:cxn modelId="{EF501845-C5F3-474A-B411-517644688EC5}" type="presParOf" srcId="{0CA3F5DE-5CE1-4548-A832-8C536C561735}" destId="{B2EFC58D-C4D4-486C-9A69-792DBCB7BED2}" srcOrd="11" destOrd="0" presId="urn:microsoft.com/office/officeart/2009/3/layout/RandomtoResultProcess"/>
    <dgm:cxn modelId="{137A8D1F-63D8-4D8B-8C97-114C7B036BE0}" type="presParOf" srcId="{0CA3F5DE-5CE1-4548-A832-8C536C561735}" destId="{AD564C7E-40E0-4789-AB26-C223DC1FCB82}" srcOrd="12" destOrd="0" presId="urn:microsoft.com/office/officeart/2009/3/layout/RandomtoResultProcess"/>
    <dgm:cxn modelId="{6DF631A3-9431-48DC-A119-4913CB2ACED2}" type="presParOf" srcId="{0CA3F5DE-5CE1-4548-A832-8C536C561735}" destId="{7A35D5D1-8087-4B4E-976F-E2A18EF73E67}" srcOrd="13" destOrd="0" presId="urn:microsoft.com/office/officeart/2009/3/layout/RandomtoResultProcess"/>
    <dgm:cxn modelId="{AD7366DB-4E1F-4399-840A-D32075EF101C}" type="presParOf" srcId="{0CA3F5DE-5CE1-4548-A832-8C536C561735}" destId="{4F491F68-27E8-4CF9-951E-866CC272378D}" srcOrd="14" destOrd="0" presId="urn:microsoft.com/office/officeart/2009/3/layout/RandomtoResultProcess"/>
    <dgm:cxn modelId="{D46C1FFF-913F-469C-B365-25B3BD51D46E}" type="presParOf" srcId="{0CA3F5DE-5CE1-4548-A832-8C536C561735}" destId="{5487EC5B-BEC6-4796-AC2B-4741038B26FC}" srcOrd="15" destOrd="0" presId="urn:microsoft.com/office/officeart/2009/3/layout/RandomtoResultProcess"/>
    <dgm:cxn modelId="{08763726-92BF-4036-B16C-CAE6ECEBFD33}" type="presParOf" srcId="{0CA3F5DE-5CE1-4548-A832-8C536C561735}" destId="{8FD84A7E-957A-44EF-83D2-502734EE92DB}" srcOrd="16" destOrd="0" presId="urn:microsoft.com/office/officeart/2009/3/layout/RandomtoResultProcess"/>
    <dgm:cxn modelId="{207E3EF7-4F09-4927-A722-D588FA47976E}" type="presParOf" srcId="{0CA3F5DE-5CE1-4548-A832-8C536C561735}" destId="{F5805263-7988-424D-AFA2-D88F27642C6B}" srcOrd="17" destOrd="0" presId="urn:microsoft.com/office/officeart/2009/3/layout/RandomtoResultProcess"/>
    <dgm:cxn modelId="{35F19246-4CDA-4E49-9D3E-AB22C861B6A0}" type="presParOf" srcId="{0CA3F5DE-5CE1-4548-A832-8C536C561735}" destId="{34512C1B-173D-4F13-BCA0-AFA4127A7ED3}" srcOrd="18" destOrd="0" presId="urn:microsoft.com/office/officeart/2009/3/layout/RandomtoResultProcess"/>
    <dgm:cxn modelId="{56BDAA53-07D0-47EE-970A-320466CBEC81}" type="presParOf" srcId="{0AD85832-77DC-487F-A4F7-A51F91DCDD02}" destId="{1BA29E9B-F9EB-4E35-85A9-F2377B2C1D1C}" srcOrd="1" destOrd="0" presId="urn:microsoft.com/office/officeart/2009/3/layout/RandomtoResultProcess"/>
    <dgm:cxn modelId="{DE7DC739-F4BA-419E-BDF2-94EA019615DA}" type="presParOf" srcId="{1BA29E9B-F9EB-4E35-85A9-F2377B2C1D1C}" destId="{443161F6-7C3F-4737-8E3C-40222D5E4349}" srcOrd="0" destOrd="0" presId="urn:microsoft.com/office/officeart/2009/3/layout/RandomtoResultProcess"/>
    <dgm:cxn modelId="{61157B53-6408-4FCC-ADEB-3DD330E5179B}" type="presParOf" srcId="{1BA29E9B-F9EB-4E35-85A9-F2377B2C1D1C}" destId="{3EE9665C-D335-42DD-96C7-1158AAC999BC}" srcOrd="1" destOrd="0" presId="urn:microsoft.com/office/officeart/2009/3/layout/RandomtoResultProcess"/>
    <dgm:cxn modelId="{A22DC590-2377-4EAC-9D77-08F84DE39A79}" type="presParOf" srcId="{0AD85832-77DC-487F-A4F7-A51F91DCDD02}" destId="{80E2A804-17AB-45A3-A689-7A7ABA5715DC}" srcOrd="2" destOrd="0" presId="urn:microsoft.com/office/officeart/2009/3/layout/RandomtoResultProcess"/>
    <dgm:cxn modelId="{AFBB7BD8-147C-4DEA-B034-AC7F0DA5CAA3}" type="presParOf" srcId="{0AD85832-77DC-487F-A4F7-A51F91DCDD02}" destId="{519E1B76-E2E3-432F-B453-F56B8E8BC6DD}" srcOrd="3" destOrd="0" presId="urn:microsoft.com/office/officeart/2009/3/layout/RandomtoResultProcess"/>
    <dgm:cxn modelId="{EF0E771A-BF49-4C94-AFDA-6E5B4E72DBC0}" type="presParOf" srcId="{519E1B76-E2E3-432F-B453-F56B8E8BC6DD}" destId="{A8EA601F-8B5E-459E-A594-3244C083D7BE}" srcOrd="0" destOrd="0" presId="urn:microsoft.com/office/officeart/2009/3/layout/RandomtoResultProcess"/>
    <dgm:cxn modelId="{70BA6D1A-59AD-4EE5-8719-23054FD9D951}" type="presParOf" srcId="{519E1B76-E2E3-432F-B453-F56B8E8BC6DD}" destId="{BAC0890E-6F40-4D65-8A5F-671FF561E26D}" srcOrd="1" destOrd="0" presId="urn:microsoft.com/office/officeart/2009/3/layout/RandomtoResultProcess"/>
    <dgm:cxn modelId="{596AFDE3-D73E-4398-A254-7441CF91F9F5}" type="presParOf" srcId="{0AD85832-77DC-487F-A4F7-A51F91DCDD02}" destId="{292595BF-1777-49D4-A0A5-2136840BAAB4}" srcOrd="4" destOrd="0" presId="urn:microsoft.com/office/officeart/2009/3/layout/RandomtoResultProcess"/>
    <dgm:cxn modelId="{F65B0D23-802E-472A-A5F1-62C97B6E131A}" type="presParOf" srcId="{292595BF-1777-49D4-A0A5-2136840BAAB4}" destId="{D6FB6115-AE65-4492-ABD3-73546422465D}" srcOrd="0" destOrd="0" presId="urn:microsoft.com/office/officeart/2009/3/layout/RandomtoResultProcess"/>
    <dgm:cxn modelId="{331FBFF0-C568-494D-85D2-06692AE564EB}" type="presParOf" srcId="{292595BF-1777-49D4-A0A5-2136840BAAB4}" destId="{656F8F1F-2778-4C62-B862-656E6E9FBDA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4BD52-9575-4B42-9EEC-C68C2B26FB4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AA505DC-2BFA-4465-90C4-9311F3FD141A}">
      <dgm:prSet phldrT="[Texto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pt-PT" sz="3200" dirty="0">
              <a:solidFill>
                <a:srgbClr val="002060"/>
              </a:solidFill>
            </a:rPr>
            <a:t>disponível no site do </a:t>
          </a:r>
          <a:r>
            <a:rPr lang="pt-PT" sz="3200" dirty="0" err="1">
              <a:solidFill>
                <a:srgbClr val="002060"/>
              </a:solidFill>
            </a:rPr>
            <a:t>ideram</a:t>
          </a:r>
          <a:r>
            <a:rPr lang="pt-PT" sz="3200" dirty="0">
              <a:solidFill>
                <a:srgbClr val="002060"/>
              </a:solidFill>
            </a:rPr>
            <a:t>;</a:t>
          </a:r>
          <a:endParaRPr lang="pt-PT" sz="3200" b="1" i="1" dirty="0">
            <a:solidFill>
              <a:srgbClr val="002060"/>
            </a:solidFill>
          </a:endParaRPr>
        </a:p>
      </dgm:t>
    </dgm:pt>
    <dgm:pt modelId="{8EF2610C-FC10-40E6-A094-A449924ECF90}" type="parTrans" cxnId="{0BA7864D-2DC1-4E49-BD92-28F00250300E}">
      <dgm:prSet/>
      <dgm:spPr/>
      <dgm:t>
        <a:bodyPr/>
        <a:lstStyle/>
        <a:p>
          <a:endParaRPr lang="pt-PT"/>
        </a:p>
      </dgm:t>
    </dgm:pt>
    <dgm:pt modelId="{01BB3431-F5CD-442A-B365-207D8454310A}" type="sibTrans" cxnId="{0BA7864D-2DC1-4E49-BD92-28F00250300E}">
      <dgm:prSet/>
      <dgm:spPr/>
      <dgm:t>
        <a:bodyPr/>
        <a:lstStyle/>
        <a:p>
          <a:endParaRPr lang="pt-PT"/>
        </a:p>
      </dgm:t>
    </dgm:pt>
    <dgm:pt modelId="{D635DCF9-5CB5-4E71-92B7-E4B969376246}" type="pres">
      <dgm:prSet presAssocID="{1A24BD52-9575-4B42-9EEC-C68C2B26FB4D}" presName="compositeShape" presStyleCnt="0">
        <dgm:presLayoutVars>
          <dgm:chMax val="2"/>
          <dgm:dir/>
          <dgm:resizeHandles val="exact"/>
        </dgm:presLayoutVars>
      </dgm:prSet>
      <dgm:spPr/>
    </dgm:pt>
    <dgm:pt modelId="{A9B562BE-A47C-4F68-AF34-B4D701228719}" type="pres">
      <dgm:prSet presAssocID="{CAA505DC-2BFA-4465-90C4-9311F3FD141A}" presName="downArrow" presStyleLbl="node1" presStyleIdx="0" presStyleCnt="1" custAng="16200000" custScaleX="27549" custScaleY="69450" custLinFactNeighborX="37425" custLinFactNeighborY="-3982"/>
      <dgm:spPr>
        <a:solidFill>
          <a:srgbClr val="245A8C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849A124-B237-4A31-AC81-312905AF8B33}" type="pres">
      <dgm:prSet presAssocID="{CAA505DC-2BFA-4465-90C4-9311F3FD141A}" presName="downArrowText" presStyleLbl="revTx" presStyleIdx="0" presStyleCnt="1" custLinFactNeighborX="-201" custLinFactNeighborY="-43709">
        <dgm:presLayoutVars>
          <dgm:bulletEnabled val="1"/>
        </dgm:presLayoutVars>
      </dgm:prSet>
      <dgm:spPr/>
    </dgm:pt>
  </dgm:ptLst>
  <dgm:cxnLst>
    <dgm:cxn modelId="{28EF6249-D932-4124-A603-C64080450F1D}" type="presOf" srcId="{1A24BD52-9575-4B42-9EEC-C68C2B26FB4D}" destId="{D635DCF9-5CB5-4E71-92B7-E4B969376246}" srcOrd="0" destOrd="0" presId="urn:microsoft.com/office/officeart/2005/8/layout/arrow3"/>
    <dgm:cxn modelId="{0BA7864D-2DC1-4E49-BD92-28F00250300E}" srcId="{1A24BD52-9575-4B42-9EEC-C68C2B26FB4D}" destId="{CAA505DC-2BFA-4465-90C4-9311F3FD141A}" srcOrd="0" destOrd="0" parTransId="{8EF2610C-FC10-40E6-A094-A449924ECF90}" sibTransId="{01BB3431-F5CD-442A-B365-207D8454310A}"/>
    <dgm:cxn modelId="{4635C8F3-689E-4ADD-ADE1-1590D1F501A6}" type="presOf" srcId="{CAA505DC-2BFA-4465-90C4-9311F3FD141A}" destId="{3849A124-B237-4A31-AC81-312905AF8B33}" srcOrd="0" destOrd="0" presId="urn:microsoft.com/office/officeart/2005/8/layout/arrow3"/>
    <dgm:cxn modelId="{2F5E1107-F392-46D6-9ABE-173D32E8AC97}" type="presParOf" srcId="{D635DCF9-5CB5-4E71-92B7-E4B969376246}" destId="{A9B562BE-A47C-4F68-AF34-B4D701228719}" srcOrd="0" destOrd="0" presId="urn:microsoft.com/office/officeart/2005/8/layout/arrow3"/>
    <dgm:cxn modelId="{0BC2ACE9-9326-4FC5-A8ED-2037ACAB0EF4}" type="presParOf" srcId="{D635DCF9-5CB5-4E71-92B7-E4B969376246}" destId="{3849A124-B237-4A31-AC81-312905AF8B33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BC134-3942-43D4-9288-93ABE34C1AF9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PT"/>
        </a:p>
      </dgm:t>
    </dgm:pt>
    <dgm:pt modelId="{B2FE6B5D-487E-4599-9508-81C5F343093A}">
      <dgm:prSet phldrT="[Texto]" custT="1"/>
      <dgm:spPr/>
      <dgm:t>
        <a:bodyPr/>
        <a:lstStyle/>
        <a:p>
          <a:pPr algn="just"/>
          <a:r>
            <a:rPr lang="pt-PT" sz="1800" b="0" dirty="0">
              <a:solidFill>
                <a:schemeClr val="accent1">
                  <a:lumMod val="50000"/>
                </a:schemeClr>
              </a:solidFill>
            </a:rPr>
            <a:t>Folhas de remuneração (DMR) entregues na Segurança social em formato pesquisável – 18 meses </a:t>
          </a:r>
        </a:p>
      </dgm:t>
    </dgm:pt>
    <dgm:pt modelId="{227D5686-B73C-4513-A0AC-5AFE94C6CD47}" type="parTrans" cxnId="{C3298B76-1AB8-43F8-8876-5BBF93908014}">
      <dgm:prSet/>
      <dgm:spPr/>
      <dgm:t>
        <a:bodyPr/>
        <a:lstStyle/>
        <a:p>
          <a:endParaRPr lang="pt-PT"/>
        </a:p>
      </dgm:t>
    </dgm:pt>
    <dgm:pt modelId="{C30624AC-DBE2-4B4C-B219-769D819B69B7}" type="sibTrans" cxnId="{C3298B76-1AB8-43F8-8876-5BBF93908014}">
      <dgm:prSet/>
      <dgm:spPr/>
      <dgm:t>
        <a:bodyPr/>
        <a:lstStyle/>
        <a:p>
          <a:endParaRPr lang="pt-PT"/>
        </a:p>
      </dgm:t>
    </dgm:pt>
    <dgm:pt modelId="{87E84245-F59D-42C1-9A4E-F44DA8655F3E}">
      <dgm:prSet phldrT="[Texto]" custT="1"/>
      <dgm:spPr/>
      <dgm:t>
        <a:bodyPr/>
        <a:lstStyle/>
        <a:p>
          <a:pPr algn="just"/>
          <a:r>
            <a:rPr lang="pt-PT" sz="18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PT" sz="1800" b="0" dirty="0">
              <a:solidFill>
                <a:schemeClr val="accent1">
                  <a:lumMod val="50000"/>
                </a:schemeClr>
              </a:solidFill>
            </a:rPr>
            <a:t>Balancetes mensais que evidencie a redução do VN;</a:t>
          </a:r>
        </a:p>
      </dgm:t>
    </dgm:pt>
    <dgm:pt modelId="{93C71E39-8803-40A1-BC15-477F6AED21E9}" type="parTrans" cxnId="{29122B00-EBDB-4B6C-909A-7DF0C29DC9E3}">
      <dgm:prSet/>
      <dgm:spPr/>
      <dgm:t>
        <a:bodyPr/>
        <a:lstStyle/>
        <a:p>
          <a:endParaRPr lang="pt-PT"/>
        </a:p>
      </dgm:t>
    </dgm:pt>
    <dgm:pt modelId="{07BFD4A7-9DB7-4D5E-8EB0-91EC4FD203D8}" type="sibTrans" cxnId="{29122B00-EBDB-4B6C-909A-7DF0C29DC9E3}">
      <dgm:prSet/>
      <dgm:spPr/>
      <dgm:t>
        <a:bodyPr/>
        <a:lstStyle/>
        <a:p>
          <a:endParaRPr lang="pt-PT"/>
        </a:p>
      </dgm:t>
    </dgm:pt>
    <dgm:pt modelId="{C270766E-C636-4F20-9FB6-EFD46C5E85D0}">
      <dgm:prSet phldrT="[Texto]" custT="1"/>
      <dgm:spPr/>
      <dgm:t>
        <a:bodyPr/>
        <a:lstStyle/>
        <a:p>
          <a:pPr algn="just"/>
          <a:r>
            <a:rPr lang="pt-PT" sz="1800" b="0" dirty="0">
              <a:solidFill>
                <a:schemeClr val="accent1">
                  <a:lumMod val="50000"/>
                </a:schemeClr>
              </a:solidFill>
            </a:rPr>
            <a:t>Extratos contabilísticos a comprovar o VN (71 + 72);</a:t>
          </a:r>
        </a:p>
      </dgm:t>
    </dgm:pt>
    <dgm:pt modelId="{FDB73C0A-ED8D-4E2F-A8EF-FBFDC667C880}" type="parTrans" cxnId="{9DD818D9-A6E1-4478-B75F-D29A62EE0582}">
      <dgm:prSet/>
      <dgm:spPr/>
      <dgm:t>
        <a:bodyPr/>
        <a:lstStyle/>
        <a:p>
          <a:endParaRPr lang="pt-PT"/>
        </a:p>
      </dgm:t>
    </dgm:pt>
    <dgm:pt modelId="{C2E1DA7C-EFBC-408A-9698-694AD83DA234}" type="sibTrans" cxnId="{9DD818D9-A6E1-4478-B75F-D29A62EE0582}">
      <dgm:prSet/>
      <dgm:spPr/>
      <dgm:t>
        <a:bodyPr/>
        <a:lstStyle/>
        <a:p>
          <a:endParaRPr lang="pt-PT"/>
        </a:p>
      </dgm:t>
    </dgm:pt>
    <dgm:pt modelId="{DCC3BE45-EBED-49B9-91D3-4806E37BA136}">
      <dgm:prSet phldrT="[Texto]" custT="1"/>
      <dgm:spPr/>
      <dgm:t>
        <a:bodyPr/>
        <a:lstStyle/>
        <a:p>
          <a:pPr algn="l"/>
          <a:r>
            <a:rPr lang="pt-PT" sz="1800" b="0" dirty="0">
              <a:solidFill>
                <a:schemeClr val="accent1">
                  <a:lumMod val="50000"/>
                </a:schemeClr>
              </a:solidFill>
            </a:rPr>
            <a:t>Total Mensal Faturas (Faturas/comerciantes/consultar mensais faturas);</a:t>
          </a:r>
        </a:p>
      </dgm:t>
    </dgm:pt>
    <dgm:pt modelId="{049B7C44-CB6D-4E44-AE5E-4B4964F874DD}" type="parTrans" cxnId="{84024900-9C70-4F7E-8841-902342282833}">
      <dgm:prSet/>
      <dgm:spPr/>
      <dgm:t>
        <a:bodyPr/>
        <a:lstStyle/>
        <a:p>
          <a:endParaRPr lang="pt-PT"/>
        </a:p>
      </dgm:t>
    </dgm:pt>
    <dgm:pt modelId="{D1F79006-9893-42B5-B2B7-01E53D457886}" type="sibTrans" cxnId="{84024900-9C70-4F7E-8841-902342282833}">
      <dgm:prSet/>
      <dgm:spPr/>
      <dgm:t>
        <a:bodyPr/>
        <a:lstStyle/>
        <a:p>
          <a:endParaRPr lang="pt-PT"/>
        </a:p>
      </dgm:t>
    </dgm:pt>
    <dgm:pt modelId="{85C5EC93-73D9-4773-B2EA-0405384BF273}">
      <dgm:prSet phldrT="[Texto]" custT="1"/>
      <dgm:spPr/>
      <dgm:t>
        <a:bodyPr/>
        <a:lstStyle/>
        <a:p>
          <a:pPr algn="l"/>
          <a:r>
            <a:rPr lang="pt-PT" sz="1800" b="0" dirty="0">
              <a:solidFill>
                <a:schemeClr val="accent1">
                  <a:lumMod val="50000"/>
                </a:schemeClr>
              </a:solidFill>
            </a:rPr>
            <a:t>Ficheiros e-fatura dos meses da redução de vendas;</a:t>
          </a:r>
        </a:p>
      </dgm:t>
    </dgm:pt>
    <dgm:pt modelId="{5CC7361E-A362-4216-AF2B-9990E0BE564C}" type="parTrans" cxnId="{C2F59307-86FA-4E2E-A59F-B653D6C242E0}">
      <dgm:prSet/>
      <dgm:spPr/>
      <dgm:t>
        <a:bodyPr/>
        <a:lstStyle/>
        <a:p>
          <a:endParaRPr lang="pt-PT"/>
        </a:p>
      </dgm:t>
    </dgm:pt>
    <dgm:pt modelId="{90FD0403-F859-4830-830D-497A0A1EA3C4}" type="sibTrans" cxnId="{C2F59307-86FA-4E2E-A59F-B653D6C242E0}">
      <dgm:prSet/>
      <dgm:spPr/>
      <dgm:t>
        <a:bodyPr/>
        <a:lstStyle/>
        <a:p>
          <a:endParaRPr lang="pt-PT"/>
        </a:p>
      </dgm:t>
    </dgm:pt>
    <dgm:pt modelId="{D80F51B2-183D-4AD6-A614-C788C470EAF5}">
      <dgm:prSet phldrT="[Texto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dirty="0">
              <a:solidFill>
                <a:schemeClr val="accent1">
                  <a:lumMod val="50000"/>
                </a:schemeClr>
              </a:solidFill>
            </a:rPr>
            <a:t>Declaração RGPD</a:t>
          </a:r>
        </a:p>
      </dgm:t>
    </dgm:pt>
    <dgm:pt modelId="{EE22B7F2-5E25-4337-8239-A0305C683A90}" type="parTrans" cxnId="{7115877B-F08F-4FA1-878A-C5087979001A}">
      <dgm:prSet/>
      <dgm:spPr/>
      <dgm:t>
        <a:bodyPr/>
        <a:lstStyle/>
        <a:p>
          <a:endParaRPr lang="pt-PT"/>
        </a:p>
      </dgm:t>
    </dgm:pt>
    <dgm:pt modelId="{1B0D5642-36AC-466C-A65E-687BDE177451}" type="sibTrans" cxnId="{7115877B-F08F-4FA1-878A-C5087979001A}">
      <dgm:prSet/>
      <dgm:spPr/>
      <dgm:t>
        <a:bodyPr/>
        <a:lstStyle/>
        <a:p>
          <a:endParaRPr lang="pt-PT"/>
        </a:p>
      </dgm:t>
    </dgm:pt>
    <dgm:pt modelId="{7DCEB113-674E-4909-AE96-C4EE57F532ED}">
      <dgm:prSet phldrT="[Texto]" custT="1"/>
      <dgm:spPr/>
      <dgm:t>
        <a:bodyPr/>
        <a:lstStyle/>
        <a:p>
          <a:pPr algn="l"/>
          <a:r>
            <a:rPr lang="pt-PT" sz="1800" b="0" dirty="0">
              <a:solidFill>
                <a:schemeClr val="accent1">
                  <a:lumMod val="50000"/>
                </a:schemeClr>
              </a:solidFill>
            </a:rPr>
            <a:t>Ficha Técnica - </a:t>
          </a:r>
          <a:r>
            <a:rPr lang="pt-PT" sz="1800" b="0" dirty="0" err="1">
              <a:solidFill>
                <a:schemeClr val="accent1">
                  <a:lumMod val="50000"/>
                </a:schemeClr>
              </a:solidFill>
            </a:rPr>
            <a:t>excel</a:t>
          </a:r>
          <a:r>
            <a:rPr lang="pt-PT" sz="1500" b="0" dirty="0">
              <a:solidFill>
                <a:schemeClr val="accent1">
                  <a:lumMod val="50000"/>
                </a:schemeClr>
              </a:solidFill>
            </a:rPr>
            <a:t>;</a:t>
          </a:r>
        </a:p>
      </dgm:t>
    </dgm:pt>
    <dgm:pt modelId="{12354E30-52D5-4F56-A18E-B81ED5936F27}" type="parTrans" cxnId="{91139D6D-5851-4438-A9CA-4E37A6B71BEB}">
      <dgm:prSet/>
      <dgm:spPr/>
      <dgm:t>
        <a:bodyPr/>
        <a:lstStyle/>
        <a:p>
          <a:endParaRPr lang="pt-PT"/>
        </a:p>
      </dgm:t>
    </dgm:pt>
    <dgm:pt modelId="{E7D7ADE9-5AEC-439E-BE85-6F3344781420}" type="sibTrans" cxnId="{91139D6D-5851-4438-A9CA-4E37A6B71BEB}">
      <dgm:prSet/>
      <dgm:spPr/>
      <dgm:t>
        <a:bodyPr/>
        <a:lstStyle/>
        <a:p>
          <a:endParaRPr lang="pt-PT"/>
        </a:p>
      </dgm:t>
    </dgm:pt>
    <dgm:pt modelId="{D54AB0CA-30A1-445D-894C-C217620B6843}" type="pres">
      <dgm:prSet presAssocID="{DDFBC134-3942-43D4-9288-93ABE34C1AF9}" presName="compositeShape" presStyleCnt="0">
        <dgm:presLayoutVars>
          <dgm:dir/>
          <dgm:resizeHandles/>
        </dgm:presLayoutVars>
      </dgm:prSet>
      <dgm:spPr/>
    </dgm:pt>
    <dgm:pt modelId="{F15C4F9F-8862-45A3-9FEC-FA9AD9B22C4E}" type="pres">
      <dgm:prSet presAssocID="{DDFBC134-3942-43D4-9288-93ABE34C1AF9}" presName="pyramid" presStyleLbl="node1" presStyleIdx="0" presStyleCnt="1" custLinFactNeighborX="-26618" custLinFactNeighborY="-412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CBE5A6A-B82B-4CD1-B748-87F170E3F998}" type="pres">
      <dgm:prSet presAssocID="{DDFBC134-3942-43D4-9288-93ABE34C1AF9}" presName="theList" presStyleCnt="0"/>
      <dgm:spPr/>
    </dgm:pt>
    <dgm:pt modelId="{20EA3EE3-52D5-46DC-939E-918D1467C245}" type="pres">
      <dgm:prSet presAssocID="{B2FE6B5D-487E-4599-9508-81C5F343093A}" presName="aNode" presStyleLbl="fgAcc1" presStyleIdx="0" presStyleCnt="7" custScaleX="216676" custScaleY="323557" custLinFactY="-169598" custLinFactNeighborX="22785" custLinFactNeighborY="-200000">
        <dgm:presLayoutVars>
          <dgm:bulletEnabled val="1"/>
        </dgm:presLayoutVars>
      </dgm:prSet>
      <dgm:spPr/>
    </dgm:pt>
    <dgm:pt modelId="{7DF208F6-049A-4F8C-876F-5FD640BC1E01}" type="pres">
      <dgm:prSet presAssocID="{B2FE6B5D-487E-4599-9508-81C5F343093A}" presName="aSpace" presStyleCnt="0"/>
      <dgm:spPr/>
    </dgm:pt>
    <dgm:pt modelId="{2B9D464C-5423-4723-A871-573B12EDEBDA}" type="pres">
      <dgm:prSet presAssocID="{87E84245-F59D-42C1-9A4E-F44DA8655F3E}" presName="aNode" presStyleLbl="fgAcc1" presStyleIdx="1" presStyleCnt="7" custScaleX="217634" custScaleY="174145" custLinFactY="400000" custLinFactNeighborX="23479" custLinFactNeighborY="436633">
        <dgm:presLayoutVars>
          <dgm:bulletEnabled val="1"/>
        </dgm:presLayoutVars>
      </dgm:prSet>
      <dgm:spPr/>
    </dgm:pt>
    <dgm:pt modelId="{671A691B-6165-4CEC-9E8C-0235D445CD0C}" type="pres">
      <dgm:prSet presAssocID="{87E84245-F59D-42C1-9A4E-F44DA8655F3E}" presName="aSpace" presStyleCnt="0"/>
      <dgm:spPr/>
    </dgm:pt>
    <dgm:pt modelId="{8EF8C95B-556F-4B1E-B669-BB6E1D9D4260}" type="pres">
      <dgm:prSet presAssocID="{C270766E-C636-4F20-9FB6-EFD46C5E85D0}" presName="aNode" presStyleLbl="fgAcc1" presStyleIdx="2" presStyleCnt="7" custScaleX="215731" custScaleY="256728" custLinFactY="-299934" custLinFactNeighborX="23184" custLinFactNeighborY="-300000">
        <dgm:presLayoutVars>
          <dgm:bulletEnabled val="1"/>
        </dgm:presLayoutVars>
      </dgm:prSet>
      <dgm:spPr/>
    </dgm:pt>
    <dgm:pt modelId="{FBB85AF1-0D96-4805-BD09-D9078461A20A}" type="pres">
      <dgm:prSet presAssocID="{C270766E-C636-4F20-9FB6-EFD46C5E85D0}" presName="aSpace" presStyleCnt="0"/>
      <dgm:spPr/>
    </dgm:pt>
    <dgm:pt modelId="{0AE96BAE-9FB2-4349-A311-73B589A5B23C}" type="pres">
      <dgm:prSet presAssocID="{DCC3BE45-EBED-49B9-91D3-4806E37BA136}" presName="aNode" presStyleLbl="fgAcc1" presStyleIdx="3" presStyleCnt="7" custScaleX="219743" custScaleY="397822" custLinFactY="200000" custLinFactNeighborX="23844" custLinFactNeighborY="222898">
        <dgm:presLayoutVars>
          <dgm:bulletEnabled val="1"/>
        </dgm:presLayoutVars>
      </dgm:prSet>
      <dgm:spPr/>
    </dgm:pt>
    <dgm:pt modelId="{24701D4F-3775-456C-B2BD-5978DA710063}" type="pres">
      <dgm:prSet presAssocID="{DCC3BE45-EBED-49B9-91D3-4806E37BA136}" presName="aSpace" presStyleCnt="0"/>
      <dgm:spPr/>
    </dgm:pt>
    <dgm:pt modelId="{7910EAFD-5878-40AB-B14C-D123267D1D8C}" type="pres">
      <dgm:prSet presAssocID="{85C5EC93-73D9-4773-B2EA-0405384BF273}" presName="aNode" presStyleLbl="fgAcc1" presStyleIdx="4" presStyleCnt="7" custScaleX="221042" custScaleY="400829" custLinFactY="225579" custLinFactNeighborX="24762" custLinFactNeighborY="300000">
        <dgm:presLayoutVars>
          <dgm:bulletEnabled val="1"/>
        </dgm:presLayoutVars>
      </dgm:prSet>
      <dgm:spPr/>
    </dgm:pt>
    <dgm:pt modelId="{D4996A44-F98E-4EFA-91EA-4F924AED6BEB}" type="pres">
      <dgm:prSet presAssocID="{85C5EC93-73D9-4773-B2EA-0405384BF273}" presName="aSpace" presStyleCnt="0"/>
      <dgm:spPr/>
    </dgm:pt>
    <dgm:pt modelId="{D8EC6CD0-2F91-42F6-9CC8-090A5B47C16A}" type="pres">
      <dgm:prSet presAssocID="{D80F51B2-183D-4AD6-A614-C788C470EAF5}" presName="aNode" presStyleLbl="fgAcc1" presStyleIdx="5" presStyleCnt="7" custScaleX="221042" custScaleY="300966" custLinFactY="250068" custLinFactNeighborX="24870" custLinFactNeighborY="300000">
        <dgm:presLayoutVars>
          <dgm:bulletEnabled val="1"/>
        </dgm:presLayoutVars>
      </dgm:prSet>
      <dgm:spPr/>
    </dgm:pt>
    <dgm:pt modelId="{BB81FBA4-1AC2-42FB-9227-D46FEADD7440}" type="pres">
      <dgm:prSet presAssocID="{D80F51B2-183D-4AD6-A614-C788C470EAF5}" presName="aSpace" presStyleCnt="0"/>
      <dgm:spPr/>
    </dgm:pt>
    <dgm:pt modelId="{37F69E2F-D8BF-44D2-8ECD-81BEEC7B0AB8}" type="pres">
      <dgm:prSet presAssocID="{7DCEB113-674E-4909-AE96-C4EE57F532ED}" presName="aNode" presStyleLbl="fgAcc1" presStyleIdx="6" presStyleCnt="7" custScaleX="215731" custScaleY="256728" custLinFactY="-1282677" custLinFactNeighborX="22630" custLinFactNeighborY="-1300000">
        <dgm:presLayoutVars>
          <dgm:bulletEnabled val="1"/>
        </dgm:presLayoutVars>
      </dgm:prSet>
      <dgm:spPr/>
    </dgm:pt>
    <dgm:pt modelId="{CBBE853E-7835-4270-9925-0BD906A23AAC}" type="pres">
      <dgm:prSet presAssocID="{7DCEB113-674E-4909-AE96-C4EE57F532ED}" presName="aSpace" presStyleCnt="0"/>
      <dgm:spPr/>
    </dgm:pt>
  </dgm:ptLst>
  <dgm:cxnLst>
    <dgm:cxn modelId="{29122B00-EBDB-4B6C-909A-7DF0C29DC9E3}" srcId="{DDFBC134-3942-43D4-9288-93ABE34C1AF9}" destId="{87E84245-F59D-42C1-9A4E-F44DA8655F3E}" srcOrd="1" destOrd="0" parTransId="{93C71E39-8803-40A1-BC15-477F6AED21E9}" sibTransId="{07BFD4A7-9DB7-4D5E-8EB0-91EC4FD203D8}"/>
    <dgm:cxn modelId="{84024900-9C70-4F7E-8841-902342282833}" srcId="{DDFBC134-3942-43D4-9288-93ABE34C1AF9}" destId="{DCC3BE45-EBED-49B9-91D3-4806E37BA136}" srcOrd="3" destOrd="0" parTransId="{049B7C44-CB6D-4E44-AE5E-4B4964F874DD}" sibTransId="{D1F79006-9893-42B5-B2B7-01E53D457886}"/>
    <dgm:cxn modelId="{C2F59307-86FA-4E2E-A59F-B653D6C242E0}" srcId="{DDFBC134-3942-43D4-9288-93ABE34C1AF9}" destId="{85C5EC93-73D9-4773-B2EA-0405384BF273}" srcOrd="4" destOrd="0" parTransId="{5CC7361E-A362-4216-AF2B-9990E0BE564C}" sibTransId="{90FD0403-F859-4830-830D-497A0A1EA3C4}"/>
    <dgm:cxn modelId="{184E7B2F-6700-4821-8800-65530A1924D0}" type="presOf" srcId="{B2FE6B5D-487E-4599-9508-81C5F343093A}" destId="{20EA3EE3-52D5-46DC-939E-918D1467C245}" srcOrd="0" destOrd="0" presId="urn:microsoft.com/office/officeart/2005/8/layout/pyramid2"/>
    <dgm:cxn modelId="{B2CDB05B-4718-49DD-AD5B-0F6D7BA45959}" type="presOf" srcId="{85C5EC93-73D9-4773-B2EA-0405384BF273}" destId="{7910EAFD-5878-40AB-B14C-D123267D1D8C}" srcOrd="0" destOrd="0" presId="urn:microsoft.com/office/officeart/2005/8/layout/pyramid2"/>
    <dgm:cxn modelId="{91139D6D-5851-4438-A9CA-4E37A6B71BEB}" srcId="{DDFBC134-3942-43D4-9288-93ABE34C1AF9}" destId="{7DCEB113-674E-4909-AE96-C4EE57F532ED}" srcOrd="6" destOrd="0" parTransId="{12354E30-52D5-4F56-A18E-B81ED5936F27}" sibTransId="{E7D7ADE9-5AEC-439E-BE85-6F3344781420}"/>
    <dgm:cxn modelId="{C3298B76-1AB8-43F8-8876-5BBF93908014}" srcId="{DDFBC134-3942-43D4-9288-93ABE34C1AF9}" destId="{B2FE6B5D-487E-4599-9508-81C5F343093A}" srcOrd="0" destOrd="0" parTransId="{227D5686-B73C-4513-A0AC-5AFE94C6CD47}" sibTransId="{C30624AC-DBE2-4B4C-B219-769D819B69B7}"/>
    <dgm:cxn modelId="{7115877B-F08F-4FA1-878A-C5087979001A}" srcId="{DDFBC134-3942-43D4-9288-93ABE34C1AF9}" destId="{D80F51B2-183D-4AD6-A614-C788C470EAF5}" srcOrd="5" destOrd="0" parTransId="{EE22B7F2-5E25-4337-8239-A0305C683A90}" sibTransId="{1B0D5642-36AC-466C-A65E-687BDE177451}"/>
    <dgm:cxn modelId="{3734769A-EB7C-4B0D-AA58-1E79A616F7B8}" type="presOf" srcId="{DDFBC134-3942-43D4-9288-93ABE34C1AF9}" destId="{D54AB0CA-30A1-445D-894C-C217620B6843}" srcOrd="0" destOrd="0" presId="urn:microsoft.com/office/officeart/2005/8/layout/pyramid2"/>
    <dgm:cxn modelId="{52F100AC-063B-465D-9639-AE0AA6E21E6B}" type="presOf" srcId="{C270766E-C636-4F20-9FB6-EFD46C5E85D0}" destId="{8EF8C95B-556F-4B1E-B669-BB6E1D9D4260}" srcOrd="0" destOrd="0" presId="urn:microsoft.com/office/officeart/2005/8/layout/pyramid2"/>
    <dgm:cxn modelId="{59266BD2-CF5F-4239-97E9-61572BDC05C5}" type="presOf" srcId="{7DCEB113-674E-4909-AE96-C4EE57F532ED}" destId="{37F69E2F-D8BF-44D2-8ECD-81BEEC7B0AB8}" srcOrd="0" destOrd="0" presId="urn:microsoft.com/office/officeart/2005/8/layout/pyramid2"/>
    <dgm:cxn modelId="{9DD818D9-A6E1-4478-B75F-D29A62EE0582}" srcId="{DDFBC134-3942-43D4-9288-93ABE34C1AF9}" destId="{C270766E-C636-4F20-9FB6-EFD46C5E85D0}" srcOrd="2" destOrd="0" parTransId="{FDB73C0A-ED8D-4E2F-A8EF-FBFDC667C880}" sibTransId="{C2E1DA7C-EFBC-408A-9698-694AD83DA234}"/>
    <dgm:cxn modelId="{67EC8FDB-1A84-4760-9B5D-950C6E92E8D2}" type="presOf" srcId="{D80F51B2-183D-4AD6-A614-C788C470EAF5}" destId="{D8EC6CD0-2F91-42F6-9CC8-090A5B47C16A}" srcOrd="0" destOrd="0" presId="urn:microsoft.com/office/officeart/2005/8/layout/pyramid2"/>
    <dgm:cxn modelId="{D17EE8E4-A744-48B0-A65F-86AE10CE0F34}" type="presOf" srcId="{DCC3BE45-EBED-49B9-91D3-4806E37BA136}" destId="{0AE96BAE-9FB2-4349-A311-73B589A5B23C}" srcOrd="0" destOrd="0" presId="urn:microsoft.com/office/officeart/2005/8/layout/pyramid2"/>
    <dgm:cxn modelId="{317BCCE5-413A-48C8-BC17-F6FDCD59E3ED}" type="presOf" srcId="{87E84245-F59D-42C1-9A4E-F44DA8655F3E}" destId="{2B9D464C-5423-4723-A871-573B12EDEBDA}" srcOrd="0" destOrd="0" presId="urn:microsoft.com/office/officeart/2005/8/layout/pyramid2"/>
    <dgm:cxn modelId="{D24DDA4F-EE74-4652-8BAD-CBE5193F52D2}" type="presParOf" srcId="{D54AB0CA-30A1-445D-894C-C217620B6843}" destId="{F15C4F9F-8862-45A3-9FEC-FA9AD9B22C4E}" srcOrd="0" destOrd="0" presId="urn:microsoft.com/office/officeart/2005/8/layout/pyramid2"/>
    <dgm:cxn modelId="{2AE80BD1-8F9A-4211-8830-8A11F9BC772A}" type="presParOf" srcId="{D54AB0CA-30A1-445D-894C-C217620B6843}" destId="{DCBE5A6A-B82B-4CD1-B748-87F170E3F998}" srcOrd="1" destOrd="0" presId="urn:microsoft.com/office/officeart/2005/8/layout/pyramid2"/>
    <dgm:cxn modelId="{CDD5009B-41FC-409A-97EF-16F1A5EB8A46}" type="presParOf" srcId="{DCBE5A6A-B82B-4CD1-B748-87F170E3F998}" destId="{20EA3EE3-52D5-46DC-939E-918D1467C245}" srcOrd="0" destOrd="0" presId="urn:microsoft.com/office/officeart/2005/8/layout/pyramid2"/>
    <dgm:cxn modelId="{C5C8F1FC-E4FE-4381-B151-A86BB61226AF}" type="presParOf" srcId="{DCBE5A6A-B82B-4CD1-B748-87F170E3F998}" destId="{7DF208F6-049A-4F8C-876F-5FD640BC1E01}" srcOrd="1" destOrd="0" presId="urn:microsoft.com/office/officeart/2005/8/layout/pyramid2"/>
    <dgm:cxn modelId="{687B930A-9DEF-433B-A892-C67797F1FD32}" type="presParOf" srcId="{DCBE5A6A-B82B-4CD1-B748-87F170E3F998}" destId="{2B9D464C-5423-4723-A871-573B12EDEBDA}" srcOrd="2" destOrd="0" presId="urn:microsoft.com/office/officeart/2005/8/layout/pyramid2"/>
    <dgm:cxn modelId="{8E200552-B9C2-4BE4-9527-18BBA5BC33E7}" type="presParOf" srcId="{DCBE5A6A-B82B-4CD1-B748-87F170E3F998}" destId="{671A691B-6165-4CEC-9E8C-0235D445CD0C}" srcOrd="3" destOrd="0" presId="urn:microsoft.com/office/officeart/2005/8/layout/pyramid2"/>
    <dgm:cxn modelId="{E6874EF6-41CC-46BF-A4F2-A5973A816444}" type="presParOf" srcId="{DCBE5A6A-B82B-4CD1-B748-87F170E3F998}" destId="{8EF8C95B-556F-4B1E-B669-BB6E1D9D4260}" srcOrd="4" destOrd="0" presId="urn:microsoft.com/office/officeart/2005/8/layout/pyramid2"/>
    <dgm:cxn modelId="{9D5F4BA3-B54A-4E06-BA3A-960127B7B0F9}" type="presParOf" srcId="{DCBE5A6A-B82B-4CD1-B748-87F170E3F998}" destId="{FBB85AF1-0D96-4805-BD09-D9078461A20A}" srcOrd="5" destOrd="0" presId="urn:microsoft.com/office/officeart/2005/8/layout/pyramid2"/>
    <dgm:cxn modelId="{1932C218-0F45-48C2-80D0-7D3C5D055A9E}" type="presParOf" srcId="{DCBE5A6A-B82B-4CD1-B748-87F170E3F998}" destId="{0AE96BAE-9FB2-4349-A311-73B589A5B23C}" srcOrd="6" destOrd="0" presId="urn:microsoft.com/office/officeart/2005/8/layout/pyramid2"/>
    <dgm:cxn modelId="{B47B7CAC-1A5E-4086-8877-51BBD0BC15D4}" type="presParOf" srcId="{DCBE5A6A-B82B-4CD1-B748-87F170E3F998}" destId="{24701D4F-3775-456C-B2BD-5978DA710063}" srcOrd="7" destOrd="0" presId="urn:microsoft.com/office/officeart/2005/8/layout/pyramid2"/>
    <dgm:cxn modelId="{5715B1BB-6A0E-415B-A7B3-D060CEE0B0D1}" type="presParOf" srcId="{DCBE5A6A-B82B-4CD1-B748-87F170E3F998}" destId="{7910EAFD-5878-40AB-B14C-D123267D1D8C}" srcOrd="8" destOrd="0" presId="urn:microsoft.com/office/officeart/2005/8/layout/pyramid2"/>
    <dgm:cxn modelId="{2B533F6E-3183-4545-96A0-B675C285768A}" type="presParOf" srcId="{DCBE5A6A-B82B-4CD1-B748-87F170E3F998}" destId="{D4996A44-F98E-4EFA-91EA-4F924AED6BEB}" srcOrd="9" destOrd="0" presId="urn:microsoft.com/office/officeart/2005/8/layout/pyramid2"/>
    <dgm:cxn modelId="{301A7150-D0D4-410F-984E-888C00630D54}" type="presParOf" srcId="{DCBE5A6A-B82B-4CD1-B748-87F170E3F998}" destId="{D8EC6CD0-2F91-42F6-9CC8-090A5B47C16A}" srcOrd="10" destOrd="0" presId="urn:microsoft.com/office/officeart/2005/8/layout/pyramid2"/>
    <dgm:cxn modelId="{591F0461-3FBB-47FC-9F5B-8456C579E284}" type="presParOf" srcId="{DCBE5A6A-B82B-4CD1-B748-87F170E3F998}" destId="{BB81FBA4-1AC2-42FB-9227-D46FEADD7440}" srcOrd="11" destOrd="0" presId="urn:microsoft.com/office/officeart/2005/8/layout/pyramid2"/>
    <dgm:cxn modelId="{C1100474-B5C5-4FE8-85F1-3621FE866F68}" type="presParOf" srcId="{DCBE5A6A-B82B-4CD1-B748-87F170E3F998}" destId="{37F69E2F-D8BF-44D2-8ECD-81BEEC7B0AB8}" srcOrd="12" destOrd="0" presId="urn:microsoft.com/office/officeart/2005/8/layout/pyramid2"/>
    <dgm:cxn modelId="{90BB5031-E77F-4680-9855-4068C1387733}" type="presParOf" srcId="{DCBE5A6A-B82B-4CD1-B748-87F170E3F998}" destId="{CBBE853E-7835-4270-9925-0BD906A23AA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55DBE5-D01E-4EBD-BFF1-6C9173F2844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D1083BA-173C-41BE-8E60-3C545E075249}">
      <dgm:prSet phldrT="[Texto]"/>
      <dgm:spPr/>
      <dgm:t>
        <a:bodyPr/>
        <a:lstStyle/>
        <a:p>
          <a:r>
            <a:rPr lang="pt-PT" dirty="0"/>
            <a:t>Conformidade com as condições do Protocolo </a:t>
          </a:r>
        </a:p>
      </dgm:t>
    </dgm:pt>
    <dgm:pt modelId="{2DA050FF-6D18-476D-92FB-4DB8F511ABB3}" type="parTrans" cxnId="{BE21DB5F-C002-40BE-9F73-92C77F4DCFFA}">
      <dgm:prSet/>
      <dgm:spPr/>
      <dgm:t>
        <a:bodyPr/>
        <a:lstStyle/>
        <a:p>
          <a:endParaRPr lang="pt-PT"/>
        </a:p>
      </dgm:t>
    </dgm:pt>
    <dgm:pt modelId="{6562A4B8-E78D-4644-86EE-F5350ECC1F9F}" type="sibTrans" cxnId="{BE21DB5F-C002-40BE-9F73-92C77F4DCFFA}">
      <dgm:prSet/>
      <dgm:spPr/>
      <dgm:t>
        <a:bodyPr/>
        <a:lstStyle/>
        <a:p>
          <a:endParaRPr lang="pt-PT"/>
        </a:p>
      </dgm:t>
    </dgm:pt>
    <dgm:pt modelId="{ED4F07F4-4D9B-43C4-93D0-817D68D2A060}">
      <dgm:prSet phldrT="[Texto]" custT="1"/>
      <dgm:spPr/>
      <dgm:t>
        <a:bodyPr/>
        <a:lstStyle/>
        <a:p>
          <a:r>
            <a:rPr lang="pt-PT" sz="2000" dirty="0"/>
            <a:t>Comunicação via email da aprovação da conversão </a:t>
          </a:r>
        </a:p>
      </dgm:t>
    </dgm:pt>
    <dgm:pt modelId="{913D1151-5B96-44E5-9E9B-14AF0DC0D748}" type="parTrans" cxnId="{A3CE4E5B-1DBE-413A-AB5D-38453547067C}">
      <dgm:prSet/>
      <dgm:spPr/>
      <dgm:t>
        <a:bodyPr/>
        <a:lstStyle/>
        <a:p>
          <a:endParaRPr lang="pt-PT"/>
        </a:p>
      </dgm:t>
    </dgm:pt>
    <dgm:pt modelId="{090E7787-FA05-4E65-BFC6-615F370F6A63}" type="sibTrans" cxnId="{A3CE4E5B-1DBE-413A-AB5D-38453547067C}">
      <dgm:prSet/>
      <dgm:spPr/>
      <dgm:t>
        <a:bodyPr/>
        <a:lstStyle/>
        <a:p>
          <a:endParaRPr lang="pt-PT"/>
        </a:p>
      </dgm:t>
    </dgm:pt>
    <dgm:pt modelId="{A0F4B002-4A79-498A-BE7F-B31B4B33D381}">
      <dgm:prSet phldrT="[Texto]" custT="1"/>
      <dgm:spPr/>
      <dgm:t>
        <a:bodyPr/>
        <a:lstStyle/>
        <a:p>
          <a:pPr algn="l"/>
          <a:r>
            <a:rPr lang="pt-PT" sz="2000" dirty="0"/>
            <a:t>Transferência do montante aprovado para efeitos de conversão após emissão da Nota de Débito pelo Banco</a:t>
          </a:r>
        </a:p>
      </dgm:t>
    </dgm:pt>
    <dgm:pt modelId="{1F690AEC-1977-4AB1-84B5-B34113DDCB03}" type="parTrans" cxnId="{287728AA-A4AF-4925-B860-F0905F7B873B}">
      <dgm:prSet/>
      <dgm:spPr/>
      <dgm:t>
        <a:bodyPr/>
        <a:lstStyle/>
        <a:p>
          <a:endParaRPr lang="pt-PT"/>
        </a:p>
      </dgm:t>
    </dgm:pt>
    <dgm:pt modelId="{909CD96F-825B-4CCB-9945-44E1F5FC5E9D}" type="sibTrans" cxnId="{287728AA-A4AF-4925-B860-F0905F7B873B}">
      <dgm:prSet/>
      <dgm:spPr/>
      <dgm:t>
        <a:bodyPr/>
        <a:lstStyle/>
        <a:p>
          <a:endParaRPr lang="pt-PT"/>
        </a:p>
      </dgm:t>
    </dgm:pt>
    <dgm:pt modelId="{338C0FAB-285B-4E40-B8F4-0C36ABE1CB8C}">
      <dgm:prSet phldrT="[Texto]"/>
      <dgm:spPr/>
      <dgm:t>
        <a:bodyPr/>
        <a:lstStyle/>
        <a:p>
          <a:r>
            <a:rPr lang="pt-PT" dirty="0"/>
            <a:t>Não conformidade com as condições do protocolo</a:t>
          </a:r>
        </a:p>
      </dgm:t>
    </dgm:pt>
    <dgm:pt modelId="{0B978290-1255-4890-B2A6-23539F308650}" type="parTrans" cxnId="{7793DB78-F5BC-499D-BBCA-5B6618A8F3C8}">
      <dgm:prSet/>
      <dgm:spPr/>
      <dgm:t>
        <a:bodyPr/>
        <a:lstStyle/>
        <a:p>
          <a:endParaRPr lang="pt-PT"/>
        </a:p>
      </dgm:t>
    </dgm:pt>
    <dgm:pt modelId="{A69792A7-9D54-45D4-AC8B-EE8BFF386AF5}" type="sibTrans" cxnId="{7793DB78-F5BC-499D-BBCA-5B6618A8F3C8}">
      <dgm:prSet/>
      <dgm:spPr/>
      <dgm:t>
        <a:bodyPr/>
        <a:lstStyle/>
        <a:p>
          <a:endParaRPr lang="pt-PT"/>
        </a:p>
      </dgm:t>
    </dgm:pt>
    <dgm:pt modelId="{C7169CDF-2C81-4612-868B-3C97D7417FC6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t-PT" sz="2000" kern="1200" dirty="0"/>
            <a:t>Comunicação via email da Não aprovação da conversão </a:t>
          </a:r>
          <a:endParaRPr lang="pt-P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F1B15135-6612-466C-B3B2-7F8B4909CCB3}" type="parTrans" cxnId="{33ED5341-CCA5-46B6-AE26-553982E01821}">
      <dgm:prSet/>
      <dgm:spPr/>
      <dgm:t>
        <a:bodyPr/>
        <a:lstStyle/>
        <a:p>
          <a:endParaRPr lang="pt-PT"/>
        </a:p>
      </dgm:t>
    </dgm:pt>
    <dgm:pt modelId="{9D76649D-FA44-43D5-B828-D351443F10A9}" type="sibTrans" cxnId="{33ED5341-CCA5-46B6-AE26-553982E01821}">
      <dgm:prSet/>
      <dgm:spPr/>
      <dgm:t>
        <a:bodyPr/>
        <a:lstStyle/>
        <a:p>
          <a:endParaRPr lang="pt-PT"/>
        </a:p>
      </dgm:t>
    </dgm:pt>
    <dgm:pt modelId="{3CE67055-87E5-4856-BC5E-D97B09070DA4}">
      <dgm:prSet phldrT="[Texto]" custT="1"/>
      <dgm:spPr/>
      <dgm:t>
        <a:bodyPr/>
        <a:lstStyle/>
        <a:p>
          <a:r>
            <a:rPr lang="pt-PT" sz="2000" dirty="0"/>
            <a:t>Notificação à empresa e banco</a:t>
          </a:r>
        </a:p>
      </dgm:t>
    </dgm:pt>
    <dgm:pt modelId="{4B6C097A-16C1-4D94-AD61-7AB21B0C83F9}" type="parTrans" cxnId="{44711047-A575-4FF7-AA83-24E678B72ABE}">
      <dgm:prSet/>
      <dgm:spPr/>
      <dgm:t>
        <a:bodyPr/>
        <a:lstStyle/>
        <a:p>
          <a:endParaRPr lang="pt-PT"/>
        </a:p>
      </dgm:t>
    </dgm:pt>
    <dgm:pt modelId="{55F839FC-170B-4B00-9AFC-80A55C6063C6}" type="sibTrans" cxnId="{44711047-A575-4FF7-AA83-24E678B72ABE}">
      <dgm:prSet/>
      <dgm:spPr/>
      <dgm:t>
        <a:bodyPr/>
        <a:lstStyle/>
        <a:p>
          <a:endParaRPr lang="pt-PT"/>
        </a:p>
      </dgm:t>
    </dgm:pt>
    <dgm:pt modelId="{9E34E07F-12FA-492C-84DF-1D6FA43317AE}" type="pres">
      <dgm:prSet presAssocID="{FA55DBE5-D01E-4EBD-BFF1-6C9173F284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41AD83-9BCD-40A7-935E-1A0C2D98EF30}" type="pres">
      <dgm:prSet presAssocID="{1D1083BA-173C-41BE-8E60-3C545E075249}" presName="root" presStyleCnt="0"/>
      <dgm:spPr/>
    </dgm:pt>
    <dgm:pt modelId="{5777107B-4A10-40A3-8A69-D3B6314EA478}" type="pres">
      <dgm:prSet presAssocID="{1D1083BA-173C-41BE-8E60-3C545E075249}" presName="rootComposite" presStyleCnt="0"/>
      <dgm:spPr/>
    </dgm:pt>
    <dgm:pt modelId="{91EC897F-8C8C-4438-87C3-B37C6BBE2890}" type="pres">
      <dgm:prSet presAssocID="{1D1083BA-173C-41BE-8E60-3C545E075249}" presName="rootText" presStyleLbl="node1" presStyleIdx="0" presStyleCnt="2"/>
      <dgm:spPr/>
    </dgm:pt>
    <dgm:pt modelId="{99809E2B-81A4-4CE4-AAEF-53BF3270CB72}" type="pres">
      <dgm:prSet presAssocID="{1D1083BA-173C-41BE-8E60-3C545E075249}" presName="rootConnector" presStyleLbl="node1" presStyleIdx="0" presStyleCnt="2"/>
      <dgm:spPr/>
    </dgm:pt>
    <dgm:pt modelId="{6153B4CB-E05C-4409-86C8-FB55262F0677}" type="pres">
      <dgm:prSet presAssocID="{1D1083BA-173C-41BE-8E60-3C545E075249}" presName="childShape" presStyleCnt="0"/>
      <dgm:spPr/>
    </dgm:pt>
    <dgm:pt modelId="{503C4C57-EADF-458E-90D4-DAE318F50828}" type="pres">
      <dgm:prSet presAssocID="{913D1151-5B96-44E5-9E9B-14AF0DC0D748}" presName="Name13" presStyleLbl="parChTrans1D2" presStyleIdx="0" presStyleCnt="4"/>
      <dgm:spPr/>
    </dgm:pt>
    <dgm:pt modelId="{86802723-B7FF-41F6-99BC-903D6336C5DF}" type="pres">
      <dgm:prSet presAssocID="{ED4F07F4-4D9B-43C4-93D0-817D68D2A060}" presName="childText" presStyleLbl="bgAcc1" presStyleIdx="0" presStyleCnt="4" custScaleX="170971" custScaleY="59837">
        <dgm:presLayoutVars>
          <dgm:bulletEnabled val="1"/>
        </dgm:presLayoutVars>
      </dgm:prSet>
      <dgm:spPr/>
    </dgm:pt>
    <dgm:pt modelId="{71CFB3CA-78CC-4FBA-9A8F-5F31B2A89010}" type="pres">
      <dgm:prSet presAssocID="{1F690AEC-1977-4AB1-84B5-B34113DDCB03}" presName="Name13" presStyleLbl="parChTrans1D2" presStyleIdx="1" presStyleCnt="4"/>
      <dgm:spPr/>
    </dgm:pt>
    <dgm:pt modelId="{91B36D74-1BE2-458A-B2CB-E85BE792A102}" type="pres">
      <dgm:prSet presAssocID="{A0F4B002-4A79-498A-BE7F-B31B4B33D381}" presName="childText" presStyleLbl="bgAcc1" presStyleIdx="1" presStyleCnt="4" custScaleX="183777" custScaleY="129566">
        <dgm:presLayoutVars>
          <dgm:bulletEnabled val="1"/>
        </dgm:presLayoutVars>
      </dgm:prSet>
      <dgm:spPr/>
    </dgm:pt>
    <dgm:pt modelId="{E35A4F79-43C8-4438-92F3-F535CB8C4C55}" type="pres">
      <dgm:prSet presAssocID="{338C0FAB-285B-4E40-B8F4-0C36ABE1CB8C}" presName="root" presStyleCnt="0"/>
      <dgm:spPr/>
    </dgm:pt>
    <dgm:pt modelId="{25E0611C-E611-4911-A8C4-4BD791FA6F63}" type="pres">
      <dgm:prSet presAssocID="{338C0FAB-285B-4E40-B8F4-0C36ABE1CB8C}" presName="rootComposite" presStyleCnt="0"/>
      <dgm:spPr/>
    </dgm:pt>
    <dgm:pt modelId="{92158ADF-6F1D-4AE3-B3E3-798CD98E2D2D}" type="pres">
      <dgm:prSet presAssocID="{338C0FAB-285B-4E40-B8F4-0C36ABE1CB8C}" presName="rootText" presStyleLbl="node1" presStyleIdx="1" presStyleCnt="2"/>
      <dgm:spPr/>
    </dgm:pt>
    <dgm:pt modelId="{C369B264-FD42-4964-83B7-E0EAA026B576}" type="pres">
      <dgm:prSet presAssocID="{338C0FAB-285B-4E40-B8F4-0C36ABE1CB8C}" presName="rootConnector" presStyleLbl="node1" presStyleIdx="1" presStyleCnt="2"/>
      <dgm:spPr/>
    </dgm:pt>
    <dgm:pt modelId="{05F74C11-A97F-4519-9DA2-DC426CFD4DCB}" type="pres">
      <dgm:prSet presAssocID="{338C0FAB-285B-4E40-B8F4-0C36ABE1CB8C}" presName="childShape" presStyleCnt="0"/>
      <dgm:spPr/>
    </dgm:pt>
    <dgm:pt modelId="{89EB0926-3FD8-4CCE-A99E-C3A47F8B09B6}" type="pres">
      <dgm:prSet presAssocID="{F1B15135-6612-466C-B3B2-7F8B4909CCB3}" presName="Name13" presStyleLbl="parChTrans1D2" presStyleIdx="2" presStyleCnt="4"/>
      <dgm:spPr/>
    </dgm:pt>
    <dgm:pt modelId="{9505C520-38F5-4113-B68F-06C565E23CD5}" type="pres">
      <dgm:prSet presAssocID="{C7169CDF-2C81-4612-868B-3C97D7417FC6}" presName="childText" presStyleLbl="bgAcc1" presStyleIdx="2" presStyleCnt="4" custScaleX="176853" custScaleY="95097">
        <dgm:presLayoutVars>
          <dgm:bulletEnabled val="1"/>
        </dgm:presLayoutVars>
      </dgm:prSet>
      <dgm:spPr>
        <a:xfrm>
          <a:off x="4109717" y="1382730"/>
          <a:ext cx="2273326" cy="1105204"/>
        </a:xfrm>
        <a:prstGeom prst="roundRect">
          <a:avLst>
            <a:gd name="adj" fmla="val 10000"/>
          </a:avLst>
        </a:prstGeom>
      </dgm:spPr>
    </dgm:pt>
    <dgm:pt modelId="{53DA1D0C-2387-4E05-B5B4-2BC856B9CBA6}" type="pres">
      <dgm:prSet presAssocID="{4B6C097A-16C1-4D94-AD61-7AB21B0C83F9}" presName="Name13" presStyleLbl="parChTrans1D2" presStyleIdx="3" presStyleCnt="4"/>
      <dgm:spPr/>
    </dgm:pt>
    <dgm:pt modelId="{98AAA5E0-5E73-4FE2-967C-CE2C5CBC7FF3}" type="pres">
      <dgm:prSet presAssocID="{3CE67055-87E5-4856-BC5E-D97B09070DA4}" presName="childText" presStyleLbl="bgAcc1" presStyleIdx="3" presStyleCnt="4" custScaleX="170868" custScaleY="51993">
        <dgm:presLayoutVars>
          <dgm:bulletEnabled val="1"/>
        </dgm:presLayoutVars>
      </dgm:prSet>
      <dgm:spPr/>
    </dgm:pt>
  </dgm:ptLst>
  <dgm:cxnLst>
    <dgm:cxn modelId="{2432B308-E169-493C-B01A-B9629D92B025}" type="presOf" srcId="{F1B15135-6612-466C-B3B2-7F8B4909CCB3}" destId="{89EB0926-3FD8-4CCE-A99E-C3A47F8B09B6}" srcOrd="0" destOrd="0" presId="urn:microsoft.com/office/officeart/2005/8/layout/hierarchy3"/>
    <dgm:cxn modelId="{17051315-8E74-485D-9351-8095D051DD8E}" type="presOf" srcId="{1D1083BA-173C-41BE-8E60-3C545E075249}" destId="{91EC897F-8C8C-4438-87C3-B37C6BBE2890}" srcOrd="0" destOrd="0" presId="urn:microsoft.com/office/officeart/2005/8/layout/hierarchy3"/>
    <dgm:cxn modelId="{162FBC2B-3A97-4855-909E-521A8535FCD9}" type="presOf" srcId="{1F690AEC-1977-4AB1-84B5-B34113DDCB03}" destId="{71CFB3CA-78CC-4FBA-9A8F-5F31B2A89010}" srcOrd="0" destOrd="0" presId="urn:microsoft.com/office/officeart/2005/8/layout/hierarchy3"/>
    <dgm:cxn modelId="{A3CE4E5B-1DBE-413A-AB5D-38453547067C}" srcId="{1D1083BA-173C-41BE-8E60-3C545E075249}" destId="{ED4F07F4-4D9B-43C4-93D0-817D68D2A060}" srcOrd="0" destOrd="0" parTransId="{913D1151-5B96-44E5-9E9B-14AF0DC0D748}" sibTransId="{090E7787-FA05-4E65-BFC6-615F370F6A63}"/>
    <dgm:cxn modelId="{BE21DB5F-C002-40BE-9F73-92C77F4DCFFA}" srcId="{FA55DBE5-D01E-4EBD-BFF1-6C9173F2844A}" destId="{1D1083BA-173C-41BE-8E60-3C545E075249}" srcOrd="0" destOrd="0" parTransId="{2DA050FF-6D18-476D-92FB-4DB8F511ABB3}" sibTransId="{6562A4B8-E78D-4644-86EE-F5350ECC1F9F}"/>
    <dgm:cxn modelId="{54436361-4EDF-4F8D-830B-4C71A21D179A}" type="presOf" srcId="{C7169CDF-2C81-4612-868B-3C97D7417FC6}" destId="{9505C520-38F5-4113-B68F-06C565E23CD5}" srcOrd="0" destOrd="0" presId="urn:microsoft.com/office/officeart/2005/8/layout/hierarchy3"/>
    <dgm:cxn modelId="{33ED5341-CCA5-46B6-AE26-553982E01821}" srcId="{338C0FAB-285B-4E40-B8F4-0C36ABE1CB8C}" destId="{C7169CDF-2C81-4612-868B-3C97D7417FC6}" srcOrd="0" destOrd="0" parTransId="{F1B15135-6612-466C-B3B2-7F8B4909CCB3}" sibTransId="{9D76649D-FA44-43D5-B828-D351443F10A9}"/>
    <dgm:cxn modelId="{EDB04664-AE9C-4F88-BA5E-0F8CA811AB4B}" type="presOf" srcId="{1D1083BA-173C-41BE-8E60-3C545E075249}" destId="{99809E2B-81A4-4CE4-AAEF-53BF3270CB72}" srcOrd="1" destOrd="0" presId="urn:microsoft.com/office/officeart/2005/8/layout/hierarchy3"/>
    <dgm:cxn modelId="{44711047-A575-4FF7-AA83-24E678B72ABE}" srcId="{338C0FAB-285B-4E40-B8F4-0C36ABE1CB8C}" destId="{3CE67055-87E5-4856-BC5E-D97B09070DA4}" srcOrd="1" destOrd="0" parTransId="{4B6C097A-16C1-4D94-AD61-7AB21B0C83F9}" sibTransId="{55F839FC-170B-4B00-9AFC-80A55C6063C6}"/>
    <dgm:cxn modelId="{2ADE3F48-8031-4306-AD6F-41F3C5C69415}" type="presOf" srcId="{FA55DBE5-D01E-4EBD-BFF1-6C9173F2844A}" destId="{9E34E07F-12FA-492C-84DF-1D6FA43317AE}" srcOrd="0" destOrd="0" presId="urn:microsoft.com/office/officeart/2005/8/layout/hierarchy3"/>
    <dgm:cxn modelId="{33414D68-FA54-4933-B1C9-D81A4B6F40CB}" type="presOf" srcId="{338C0FAB-285B-4E40-B8F4-0C36ABE1CB8C}" destId="{92158ADF-6F1D-4AE3-B3E3-798CD98E2D2D}" srcOrd="0" destOrd="0" presId="urn:microsoft.com/office/officeart/2005/8/layout/hierarchy3"/>
    <dgm:cxn modelId="{7331B669-3A0A-4AA6-8BFD-AA6DDA890DC2}" type="presOf" srcId="{ED4F07F4-4D9B-43C4-93D0-817D68D2A060}" destId="{86802723-B7FF-41F6-99BC-903D6336C5DF}" srcOrd="0" destOrd="0" presId="urn:microsoft.com/office/officeart/2005/8/layout/hierarchy3"/>
    <dgm:cxn modelId="{3A1B6F6A-07E2-4481-95A7-CBFB51DD3394}" type="presOf" srcId="{338C0FAB-285B-4E40-B8F4-0C36ABE1CB8C}" destId="{C369B264-FD42-4964-83B7-E0EAA026B576}" srcOrd="1" destOrd="0" presId="urn:microsoft.com/office/officeart/2005/8/layout/hierarchy3"/>
    <dgm:cxn modelId="{7793DB78-F5BC-499D-BBCA-5B6618A8F3C8}" srcId="{FA55DBE5-D01E-4EBD-BFF1-6C9173F2844A}" destId="{338C0FAB-285B-4E40-B8F4-0C36ABE1CB8C}" srcOrd="1" destOrd="0" parTransId="{0B978290-1255-4890-B2A6-23539F308650}" sibTransId="{A69792A7-9D54-45D4-AC8B-EE8BFF386AF5}"/>
    <dgm:cxn modelId="{859E287C-2204-4A52-BC7F-AEE9A26A8331}" type="presOf" srcId="{4B6C097A-16C1-4D94-AD61-7AB21B0C83F9}" destId="{53DA1D0C-2387-4E05-B5B4-2BC856B9CBA6}" srcOrd="0" destOrd="0" presId="urn:microsoft.com/office/officeart/2005/8/layout/hierarchy3"/>
    <dgm:cxn modelId="{2EA6557F-ADFA-4F77-AFA9-AB83B9330ED7}" type="presOf" srcId="{A0F4B002-4A79-498A-BE7F-B31B4B33D381}" destId="{91B36D74-1BE2-458A-B2CB-E85BE792A102}" srcOrd="0" destOrd="0" presId="urn:microsoft.com/office/officeart/2005/8/layout/hierarchy3"/>
    <dgm:cxn modelId="{110824A9-B692-46A4-8315-69CC37031C0E}" type="presOf" srcId="{913D1151-5B96-44E5-9E9B-14AF0DC0D748}" destId="{503C4C57-EADF-458E-90D4-DAE318F50828}" srcOrd="0" destOrd="0" presId="urn:microsoft.com/office/officeart/2005/8/layout/hierarchy3"/>
    <dgm:cxn modelId="{287728AA-A4AF-4925-B860-F0905F7B873B}" srcId="{1D1083BA-173C-41BE-8E60-3C545E075249}" destId="{A0F4B002-4A79-498A-BE7F-B31B4B33D381}" srcOrd="1" destOrd="0" parTransId="{1F690AEC-1977-4AB1-84B5-B34113DDCB03}" sibTransId="{909CD96F-825B-4CCB-9945-44E1F5FC5E9D}"/>
    <dgm:cxn modelId="{04EDD6D9-4C54-4FCB-BC0E-8E8696889D1A}" type="presOf" srcId="{3CE67055-87E5-4856-BC5E-D97B09070DA4}" destId="{98AAA5E0-5E73-4FE2-967C-CE2C5CBC7FF3}" srcOrd="0" destOrd="0" presId="urn:microsoft.com/office/officeart/2005/8/layout/hierarchy3"/>
    <dgm:cxn modelId="{C0AAC911-DC88-4848-91AA-DF303F6B4073}" type="presParOf" srcId="{9E34E07F-12FA-492C-84DF-1D6FA43317AE}" destId="{4E41AD83-9BCD-40A7-935E-1A0C2D98EF30}" srcOrd="0" destOrd="0" presId="urn:microsoft.com/office/officeart/2005/8/layout/hierarchy3"/>
    <dgm:cxn modelId="{EC4BEEF5-3B5B-4CBE-90C5-BC1119177650}" type="presParOf" srcId="{4E41AD83-9BCD-40A7-935E-1A0C2D98EF30}" destId="{5777107B-4A10-40A3-8A69-D3B6314EA478}" srcOrd="0" destOrd="0" presId="urn:microsoft.com/office/officeart/2005/8/layout/hierarchy3"/>
    <dgm:cxn modelId="{C10DE99B-6464-4651-9E90-8A4DA1AD7EC9}" type="presParOf" srcId="{5777107B-4A10-40A3-8A69-D3B6314EA478}" destId="{91EC897F-8C8C-4438-87C3-B37C6BBE2890}" srcOrd="0" destOrd="0" presId="urn:microsoft.com/office/officeart/2005/8/layout/hierarchy3"/>
    <dgm:cxn modelId="{6DCD3543-4158-4A90-8017-C33E64E85139}" type="presParOf" srcId="{5777107B-4A10-40A3-8A69-D3B6314EA478}" destId="{99809E2B-81A4-4CE4-AAEF-53BF3270CB72}" srcOrd="1" destOrd="0" presId="urn:microsoft.com/office/officeart/2005/8/layout/hierarchy3"/>
    <dgm:cxn modelId="{875C4F6E-5F1C-4520-A6FA-BCD0FCAA916B}" type="presParOf" srcId="{4E41AD83-9BCD-40A7-935E-1A0C2D98EF30}" destId="{6153B4CB-E05C-4409-86C8-FB55262F0677}" srcOrd="1" destOrd="0" presId="urn:microsoft.com/office/officeart/2005/8/layout/hierarchy3"/>
    <dgm:cxn modelId="{B85FF0AA-5C12-49A7-BDD8-AC06AB09CB7D}" type="presParOf" srcId="{6153B4CB-E05C-4409-86C8-FB55262F0677}" destId="{503C4C57-EADF-458E-90D4-DAE318F50828}" srcOrd="0" destOrd="0" presId="urn:microsoft.com/office/officeart/2005/8/layout/hierarchy3"/>
    <dgm:cxn modelId="{9D1E64A3-390E-498C-89C8-462F9F8FBECF}" type="presParOf" srcId="{6153B4CB-E05C-4409-86C8-FB55262F0677}" destId="{86802723-B7FF-41F6-99BC-903D6336C5DF}" srcOrd="1" destOrd="0" presId="urn:microsoft.com/office/officeart/2005/8/layout/hierarchy3"/>
    <dgm:cxn modelId="{09717EA6-D1EC-45F9-BFF6-40A46A467B45}" type="presParOf" srcId="{6153B4CB-E05C-4409-86C8-FB55262F0677}" destId="{71CFB3CA-78CC-4FBA-9A8F-5F31B2A89010}" srcOrd="2" destOrd="0" presId="urn:microsoft.com/office/officeart/2005/8/layout/hierarchy3"/>
    <dgm:cxn modelId="{06EC62C7-05E0-466A-A8FD-59E367F3456B}" type="presParOf" srcId="{6153B4CB-E05C-4409-86C8-FB55262F0677}" destId="{91B36D74-1BE2-458A-B2CB-E85BE792A102}" srcOrd="3" destOrd="0" presId="urn:microsoft.com/office/officeart/2005/8/layout/hierarchy3"/>
    <dgm:cxn modelId="{5ED24248-E817-472F-B825-011D0C07E8EA}" type="presParOf" srcId="{9E34E07F-12FA-492C-84DF-1D6FA43317AE}" destId="{E35A4F79-43C8-4438-92F3-F535CB8C4C55}" srcOrd="1" destOrd="0" presId="urn:microsoft.com/office/officeart/2005/8/layout/hierarchy3"/>
    <dgm:cxn modelId="{28F00B6A-60E8-424A-9C15-A389BFCF73BA}" type="presParOf" srcId="{E35A4F79-43C8-4438-92F3-F535CB8C4C55}" destId="{25E0611C-E611-4911-A8C4-4BD791FA6F63}" srcOrd="0" destOrd="0" presId="urn:microsoft.com/office/officeart/2005/8/layout/hierarchy3"/>
    <dgm:cxn modelId="{3EEC5708-0373-49AD-BB5E-179F7CE7CA56}" type="presParOf" srcId="{25E0611C-E611-4911-A8C4-4BD791FA6F63}" destId="{92158ADF-6F1D-4AE3-B3E3-798CD98E2D2D}" srcOrd="0" destOrd="0" presId="urn:microsoft.com/office/officeart/2005/8/layout/hierarchy3"/>
    <dgm:cxn modelId="{2A751B45-B144-4284-89E3-CBC741792DB5}" type="presParOf" srcId="{25E0611C-E611-4911-A8C4-4BD791FA6F63}" destId="{C369B264-FD42-4964-83B7-E0EAA026B576}" srcOrd="1" destOrd="0" presId="urn:microsoft.com/office/officeart/2005/8/layout/hierarchy3"/>
    <dgm:cxn modelId="{961A917A-DE07-4FC2-A1A6-1D6E626C7BB1}" type="presParOf" srcId="{E35A4F79-43C8-4438-92F3-F535CB8C4C55}" destId="{05F74C11-A97F-4519-9DA2-DC426CFD4DCB}" srcOrd="1" destOrd="0" presId="urn:microsoft.com/office/officeart/2005/8/layout/hierarchy3"/>
    <dgm:cxn modelId="{B33296FB-99C4-4C31-8252-C029F956AD28}" type="presParOf" srcId="{05F74C11-A97F-4519-9DA2-DC426CFD4DCB}" destId="{89EB0926-3FD8-4CCE-A99E-C3A47F8B09B6}" srcOrd="0" destOrd="0" presId="urn:microsoft.com/office/officeart/2005/8/layout/hierarchy3"/>
    <dgm:cxn modelId="{0BC450C4-4549-422E-AC82-BBF6A4305C0B}" type="presParOf" srcId="{05F74C11-A97F-4519-9DA2-DC426CFD4DCB}" destId="{9505C520-38F5-4113-B68F-06C565E23CD5}" srcOrd="1" destOrd="0" presId="urn:microsoft.com/office/officeart/2005/8/layout/hierarchy3"/>
    <dgm:cxn modelId="{49FFB776-AC08-401D-91F7-0BCD842D35E9}" type="presParOf" srcId="{05F74C11-A97F-4519-9DA2-DC426CFD4DCB}" destId="{53DA1D0C-2387-4E05-B5B4-2BC856B9CBA6}" srcOrd="2" destOrd="0" presId="urn:microsoft.com/office/officeart/2005/8/layout/hierarchy3"/>
    <dgm:cxn modelId="{F99386C2-74D6-4C93-8CA9-D1C8A29156D6}" type="presParOf" srcId="{05F74C11-A97F-4519-9DA2-DC426CFD4DCB}" destId="{98AAA5E0-5E73-4FE2-967C-CE2C5CBC7FF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7737C-CDE1-45FB-9A40-2422FBB7CCC6}">
      <dsp:nvSpPr>
        <dsp:cNvPr id="0" name=""/>
        <dsp:cNvSpPr/>
      </dsp:nvSpPr>
      <dsp:spPr>
        <a:xfrm>
          <a:off x="802" y="1697103"/>
          <a:ext cx="4960111" cy="119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kern="1200" dirty="0">
              <a:solidFill>
                <a:srgbClr val="002060"/>
              </a:solidFill>
            </a:rPr>
            <a:t>Manutenção dos postos de trabalho e 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kern="1200" dirty="0">
              <a:solidFill>
                <a:srgbClr val="002060"/>
              </a:solidFill>
            </a:rPr>
            <a:t> redução das vendas</a:t>
          </a:r>
        </a:p>
      </dsp:txBody>
      <dsp:txXfrm>
        <a:off x="802" y="1697103"/>
        <a:ext cx="4960111" cy="1198128"/>
      </dsp:txXfrm>
    </dsp:sp>
    <dsp:sp modelId="{2DADF24A-9588-4281-B52F-200B7E0E4033}">
      <dsp:nvSpPr>
        <dsp:cNvPr id="0" name=""/>
        <dsp:cNvSpPr/>
      </dsp:nvSpPr>
      <dsp:spPr>
        <a:xfrm>
          <a:off x="658877" y="1332707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2F0D4-8C14-4337-B4AE-2029B1D12DA6}">
      <dsp:nvSpPr>
        <dsp:cNvPr id="0" name=""/>
        <dsp:cNvSpPr/>
      </dsp:nvSpPr>
      <dsp:spPr>
        <a:xfrm>
          <a:off x="861319" y="927822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FC01D-859C-4102-BE01-5B67B62E2C50}">
      <dsp:nvSpPr>
        <dsp:cNvPr id="0" name=""/>
        <dsp:cNvSpPr/>
      </dsp:nvSpPr>
      <dsp:spPr>
        <a:xfrm>
          <a:off x="1347181" y="1008799"/>
          <a:ext cx="454462" cy="45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16926-4F58-43C3-93B9-7CCF22DEA68D}">
      <dsp:nvSpPr>
        <dsp:cNvPr id="0" name=""/>
        <dsp:cNvSpPr/>
      </dsp:nvSpPr>
      <dsp:spPr>
        <a:xfrm>
          <a:off x="1752066" y="563426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B08B-0641-418C-A07C-16E5CFD330BA}">
      <dsp:nvSpPr>
        <dsp:cNvPr id="0" name=""/>
        <dsp:cNvSpPr/>
      </dsp:nvSpPr>
      <dsp:spPr>
        <a:xfrm>
          <a:off x="2278416" y="401472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4FFB9-AD83-4C7C-8AB6-BB8AEAF03DD0}">
      <dsp:nvSpPr>
        <dsp:cNvPr id="0" name=""/>
        <dsp:cNvSpPr/>
      </dsp:nvSpPr>
      <dsp:spPr>
        <a:xfrm>
          <a:off x="2926231" y="684891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82B2A-511F-42DE-8025-EEF261EBA56E}">
      <dsp:nvSpPr>
        <dsp:cNvPr id="0" name=""/>
        <dsp:cNvSpPr/>
      </dsp:nvSpPr>
      <dsp:spPr>
        <a:xfrm>
          <a:off x="3331116" y="887334"/>
          <a:ext cx="454462" cy="45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37F86-6D5F-4EE7-936A-73D710DBA079}">
      <dsp:nvSpPr>
        <dsp:cNvPr id="0" name=""/>
        <dsp:cNvSpPr/>
      </dsp:nvSpPr>
      <dsp:spPr>
        <a:xfrm>
          <a:off x="3897955" y="1332707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2378E-9EF6-4305-BE20-B85E71E578F8}">
      <dsp:nvSpPr>
        <dsp:cNvPr id="0" name=""/>
        <dsp:cNvSpPr/>
      </dsp:nvSpPr>
      <dsp:spPr>
        <a:xfrm>
          <a:off x="4478241" y="2195325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4A605-4417-4949-BAA4-37D792CC0E81}">
      <dsp:nvSpPr>
        <dsp:cNvPr id="0" name=""/>
        <dsp:cNvSpPr/>
      </dsp:nvSpPr>
      <dsp:spPr>
        <a:xfrm>
          <a:off x="2035485" y="927822"/>
          <a:ext cx="743665" cy="743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FC58D-C4D4-486C-9A69-792DBCB7BED2}">
      <dsp:nvSpPr>
        <dsp:cNvPr id="0" name=""/>
        <dsp:cNvSpPr/>
      </dsp:nvSpPr>
      <dsp:spPr>
        <a:xfrm>
          <a:off x="456435" y="2466384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64C7E-40E0-4789-AB26-C223DC1FCB82}">
      <dsp:nvSpPr>
        <dsp:cNvPr id="0" name=""/>
        <dsp:cNvSpPr/>
      </dsp:nvSpPr>
      <dsp:spPr>
        <a:xfrm>
          <a:off x="397525" y="2981703"/>
          <a:ext cx="454462" cy="45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5D5D1-8087-4B4E-976F-E2A18EF73E67}">
      <dsp:nvSpPr>
        <dsp:cNvPr id="0" name=""/>
        <dsp:cNvSpPr/>
      </dsp:nvSpPr>
      <dsp:spPr>
        <a:xfrm>
          <a:off x="1306693" y="3154688"/>
          <a:ext cx="661036" cy="661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91F68-27E8-4CF9-951E-866CC272378D}">
      <dsp:nvSpPr>
        <dsp:cNvPr id="0" name=""/>
        <dsp:cNvSpPr/>
      </dsp:nvSpPr>
      <dsp:spPr>
        <a:xfrm>
          <a:off x="2156951" y="3681038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7EC5B-BEC6-4796-AC2B-4741038B26FC}">
      <dsp:nvSpPr>
        <dsp:cNvPr id="0" name=""/>
        <dsp:cNvSpPr/>
      </dsp:nvSpPr>
      <dsp:spPr>
        <a:xfrm>
          <a:off x="2318904" y="3154688"/>
          <a:ext cx="454462" cy="45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4A7E-957A-44EF-83D2-502734EE92DB}">
      <dsp:nvSpPr>
        <dsp:cNvPr id="0" name=""/>
        <dsp:cNvSpPr/>
      </dsp:nvSpPr>
      <dsp:spPr>
        <a:xfrm>
          <a:off x="2723789" y="3721527"/>
          <a:ext cx="289203" cy="2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5263-7988-424D-AFA2-D88F27642C6B}">
      <dsp:nvSpPr>
        <dsp:cNvPr id="0" name=""/>
        <dsp:cNvSpPr/>
      </dsp:nvSpPr>
      <dsp:spPr>
        <a:xfrm>
          <a:off x="3088185" y="3073711"/>
          <a:ext cx="661036" cy="661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12C1B-173D-4F13-BCA0-AFA4127A7ED3}">
      <dsp:nvSpPr>
        <dsp:cNvPr id="0" name=""/>
        <dsp:cNvSpPr/>
      </dsp:nvSpPr>
      <dsp:spPr>
        <a:xfrm>
          <a:off x="4422814" y="3000536"/>
          <a:ext cx="454462" cy="45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161F6-7C3F-4737-8E3C-40222D5E4349}">
      <dsp:nvSpPr>
        <dsp:cNvPr id="0" name=""/>
        <dsp:cNvSpPr/>
      </dsp:nvSpPr>
      <dsp:spPr>
        <a:xfrm>
          <a:off x="4960914" y="1008126"/>
          <a:ext cx="1334691" cy="254807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A601F-8B5E-459E-A594-3244C083D7BE}">
      <dsp:nvSpPr>
        <dsp:cNvPr id="0" name=""/>
        <dsp:cNvSpPr/>
      </dsp:nvSpPr>
      <dsp:spPr>
        <a:xfrm>
          <a:off x="6052935" y="1008126"/>
          <a:ext cx="1334691" cy="254807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B6115-AE65-4492-ABD3-73546422465D}">
      <dsp:nvSpPr>
        <dsp:cNvPr id="0" name=""/>
        <dsp:cNvSpPr/>
      </dsp:nvSpPr>
      <dsp:spPr>
        <a:xfrm>
          <a:off x="7533229" y="797548"/>
          <a:ext cx="3094057" cy="3094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1" kern="1200" dirty="0">
              <a:solidFill>
                <a:srgbClr val="002060"/>
              </a:solidFill>
            </a:rPr>
            <a:t>Conversão a fundo perdido</a:t>
          </a:r>
        </a:p>
      </dsp:txBody>
      <dsp:txXfrm>
        <a:off x="7986343" y="1250662"/>
        <a:ext cx="2187829" cy="2187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562BE-A47C-4F68-AF34-B4D701228719}">
      <dsp:nvSpPr>
        <dsp:cNvPr id="0" name=""/>
        <dsp:cNvSpPr/>
      </dsp:nvSpPr>
      <dsp:spPr>
        <a:xfrm rot="16200000">
          <a:off x="2960704" y="273648"/>
          <a:ext cx="975062" cy="1083330"/>
        </a:xfrm>
        <a:prstGeom prst="downArrow">
          <a:avLst/>
        </a:prstGeom>
        <a:solidFill>
          <a:srgbClr val="245A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9A124-B237-4A31-AC81-312905AF8B33}">
      <dsp:nvSpPr>
        <dsp:cNvPr id="0" name=""/>
        <dsp:cNvSpPr/>
      </dsp:nvSpPr>
      <dsp:spPr>
        <a:xfrm>
          <a:off x="4415325" y="0"/>
          <a:ext cx="4424218" cy="194983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solidFill>
                <a:srgbClr val="002060"/>
              </a:solidFill>
            </a:rPr>
            <a:t>disponível no site do </a:t>
          </a:r>
          <a:r>
            <a:rPr lang="pt-PT" sz="3200" kern="1200" dirty="0" err="1">
              <a:solidFill>
                <a:srgbClr val="002060"/>
              </a:solidFill>
            </a:rPr>
            <a:t>ideram</a:t>
          </a:r>
          <a:r>
            <a:rPr lang="pt-PT" sz="3200" kern="1200" dirty="0">
              <a:solidFill>
                <a:srgbClr val="002060"/>
              </a:solidFill>
            </a:rPr>
            <a:t>;</a:t>
          </a:r>
          <a:endParaRPr lang="pt-PT" sz="3200" b="1" i="1" kern="1200" dirty="0">
            <a:solidFill>
              <a:srgbClr val="002060"/>
            </a:solidFill>
          </a:endParaRPr>
        </a:p>
      </dsp:txBody>
      <dsp:txXfrm>
        <a:off x="4415325" y="0"/>
        <a:ext cx="4424218" cy="1949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C4F9F-8862-45A3-9FEC-FA9AD9B22C4E}">
      <dsp:nvSpPr>
        <dsp:cNvPr id="0" name=""/>
        <dsp:cNvSpPr/>
      </dsp:nvSpPr>
      <dsp:spPr>
        <a:xfrm>
          <a:off x="0" y="0"/>
          <a:ext cx="4928900" cy="49289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A3EE3-52D5-46DC-939E-918D1467C245}">
      <dsp:nvSpPr>
        <dsp:cNvPr id="0" name=""/>
        <dsp:cNvSpPr/>
      </dsp:nvSpPr>
      <dsp:spPr>
        <a:xfrm>
          <a:off x="2505289" y="144803"/>
          <a:ext cx="6941833" cy="5801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solidFill>
                <a:schemeClr val="accent1">
                  <a:lumMod val="50000"/>
                </a:schemeClr>
              </a:solidFill>
            </a:rPr>
            <a:t>Folhas de remuneração (DMR) entregues na Segurança social em formato pesquisável – 18 meses </a:t>
          </a:r>
        </a:p>
      </dsp:txBody>
      <dsp:txXfrm>
        <a:off x="2533609" y="173123"/>
        <a:ext cx="6885193" cy="523492"/>
      </dsp:txXfrm>
    </dsp:sp>
    <dsp:sp modelId="{2B9D464C-5423-4723-A871-573B12EDEBDA}">
      <dsp:nvSpPr>
        <dsp:cNvPr id="0" name=""/>
        <dsp:cNvSpPr/>
      </dsp:nvSpPr>
      <dsp:spPr>
        <a:xfrm>
          <a:off x="2512177" y="1911312"/>
          <a:ext cx="6972525" cy="312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95502"/>
              <a:satOff val="2559"/>
              <a:lumOff val="112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t-PT" sz="1800" b="0" kern="1200" dirty="0">
              <a:solidFill>
                <a:schemeClr val="accent1">
                  <a:lumMod val="50000"/>
                </a:schemeClr>
              </a:solidFill>
            </a:rPr>
            <a:t>Balancetes mensais que evidencie a redução do VN;</a:t>
          </a:r>
        </a:p>
      </dsp:txBody>
      <dsp:txXfrm>
        <a:off x="2527419" y="1926554"/>
        <a:ext cx="6942041" cy="281755"/>
      </dsp:txXfrm>
    </dsp:sp>
    <dsp:sp modelId="{8EF8C95B-556F-4B1E-B669-BB6E1D9D4260}">
      <dsp:nvSpPr>
        <dsp:cNvPr id="0" name=""/>
        <dsp:cNvSpPr/>
      </dsp:nvSpPr>
      <dsp:spPr>
        <a:xfrm>
          <a:off x="2533210" y="825896"/>
          <a:ext cx="6911557" cy="460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91005"/>
              <a:satOff val="5117"/>
              <a:lumOff val="225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solidFill>
                <a:schemeClr val="accent1">
                  <a:lumMod val="50000"/>
                </a:schemeClr>
              </a:solidFill>
            </a:rPr>
            <a:t>Extratos contabilísticos a comprovar o VN (71 + 72);</a:t>
          </a:r>
        </a:p>
      </dsp:txBody>
      <dsp:txXfrm>
        <a:off x="2555680" y="848366"/>
        <a:ext cx="6866617" cy="415369"/>
      </dsp:txXfrm>
    </dsp:sp>
    <dsp:sp modelId="{0AE96BAE-9FB2-4349-A311-73B589A5B23C}">
      <dsp:nvSpPr>
        <dsp:cNvPr id="0" name=""/>
        <dsp:cNvSpPr/>
      </dsp:nvSpPr>
      <dsp:spPr>
        <a:xfrm>
          <a:off x="2490087" y="2322185"/>
          <a:ext cx="7040093" cy="713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86507"/>
              <a:satOff val="7676"/>
              <a:lumOff val="338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solidFill>
                <a:schemeClr val="accent1">
                  <a:lumMod val="50000"/>
                </a:schemeClr>
              </a:solidFill>
            </a:rPr>
            <a:t>Total Mensal Faturas (Faturas/comerciantes/consultar mensais faturas);</a:t>
          </a:r>
        </a:p>
      </dsp:txBody>
      <dsp:txXfrm>
        <a:off x="2524907" y="2357005"/>
        <a:ext cx="6970453" cy="643648"/>
      </dsp:txXfrm>
    </dsp:sp>
    <dsp:sp modelId="{7910EAFD-5878-40AB-B14C-D123267D1D8C}">
      <dsp:nvSpPr>
        <dsp:cNvPr id="0" name=""/>
        <dsp:cNvSpPr/>
      </dsp:nvSpPr>
      <dsp:spPr>
        <a:xfrm>
          <a:off x="2498689" y="3121028"/>
          <a:ext cx="7081710" cy="71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86507"/>
              <a:satOff val="7676"/>
              <a:lumOff val="338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solidFill>
                <a:schemeClr val="accent1">
                  <a:lumMod val="50000"/>
                </a:schemeClr>
              </a:solidFill>
            </a:rPr>
            <a:t>Ficheiros e-fatura dos meses da redução de vendas;</a:t>
          </a:r>
        </a:p>
      </dsp:txBody>
      <dsp:txXfrm>
        <a:off x="2533772" y="3156111"/>
        <a:ext cx="7011544" cy="648513"/>
      </dsp:txXfrm>
    </dsp:sp>
    <dsp:sp modelId="{D8EC6CD0-2F91-42F6-9CC8-090A5B47C16A}">
      <dsp:nvSpPr>
        <dsp:cNvPr id="0" name=""/>
        <dsp:cNvSpPr/>
      </dsp:nvSpPr>
      <dsp:spPr>
        <a:xfrm>
          <a:off x="2502149" y="3906029"/>
          <a:ext cx="7081710" cy="5396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91005"/>
              <a:satOff val="5117"/>
              <a:lumOff val="225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solidFill>
                <a:schemeClr val="accent1">
                  <a:lumMod val="50000"/>
                </a:schemeClr>
              </a:solidFill>
            </a:rPr>
            <a:t>Declaração RGPD</a:t>
          </a:r>
        </a:p>
      </dsp:txBody>
      <dsp:txXfrm>
        <a:off x="2528491" y="3932371"/>
        <a:ext cx="7029026" cy="486943"/>
      </dsp:txXfrm>
    </dsp:sp>
    <dsp:sp modelId="{37F69E2F-D8BF-44D2-8ECD-81BEEC7B0AB8}">
      <dsp:nvSpPr>
        <dsp:cNvPr id="0" name=""/>
        <dsp:cNvSpPr/>
      </dsp:nvSpPr>
      <dsp:spPr>
        <a:xfrm>
          <a:off x="2515461" y="1361285"/>
          <a:ext cx="6911557" cy="460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95502"/>
              <a:satOff val="2559"/>
              <a:lumOff val="112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solidFill>
                <a:schemeClr val="accent1">
                  <a:lumMod val="50000"/>
                </a:schemeClr>
              </a:solidFill>
            </a:rPr>
            <a:t>Ficha Técnica - </a:t>
          </a:r>
          <a:r>
            <a:rPr lang="pt-PT" sz="1800" b="0" kern="1200" dirty="0" err="1">
              <a:solidFill>
                <a:schemeClr val="accent1">
                  <a:lumMod val="50000"/>
                </a:schemeClr>
              </a:solidFill>
            </a:rPr>
            <a:t>excel</a:t>
          </a:r>
          <a:r>
            <a:rPr lang="pt-PT" sz="1500" b="0" kern="1200" dirty="0">
              <a:solidFill>
                <a:schemeClr val="accent1">
                  <a:lumMod val="50000"/>
                </a:schemeClr>
              </a:solidFill>
            </a:rPr>
            <a:t>;</a:t>
          </a:r>
        </a:p>
      </dsp:txBody>
      <dsp:txXfrm>
        <a:off x="2537931" y="1383755"/>
        <a:ext cx="6866617" cy="415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C897F-8C8C-4438-87C3-B37C6BBE2890}">
      <dsp:nvSpPr>
        <dsp:cNvPr id="0" name=""/>
        <dsp:cNvSpPr/>
      </dsp:nvSpPr>
      <dsp:spPr>
        <a:xfrm>
          <a:off x="493" y="133161"/>
          <a:ext cx="2123930" cy="106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Conformidade com as condições do Protocolo </a:t>
          </a:r>
        </a:p>
      </dsp:txBody>
      <dsp:txXfrm>
        <a:off x="31597" y="164265"/>
        <a:ext cx="2061722" cy="999757"/>
      </dsp:txXfrm>
    </dsp:sp>
    <dsp:sp modelId="{503C4C57-EADF-458E-90D4-DAE318F50828}">
      <dsp:nvSpPr>
        <dsp:cNvPr id="0" name=""/>
        <dsp:cNvSpPr/>
      </dsp:nvSpPr>
      <dsp:spPr>
        <a:xfrm>
          <a:off x="212886" y="1195126"/>
          <a:ext cx="212393" cy="58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215"/>
              </a:lnTo>
              <a:lnTo>
                <a:pt x="212393" y="583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02723-B7FF-41F6-99BC-903D6336C5DF}">
      <dsp:nvSpPr>
        <dsp:cNvPr id="0" name=""/>
        <dsp:cNvSpPr/>
      </dsp:nvSpPr>
      <dsp:spPr>
        <a:xfrm>
          <a:off x="425279" y="1460618"/>
          <a:ext cx="2905044" cy="635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Comunicação via email da aprovação da conversão </a:t>
          </a:r>
        </a:p>
      </dsp:txBody>
      <dsp:txXfrm>
        <a:off x="443891" y="1479230"/>
        <a:ext cx="2867820" cy="598224"/>
      </dsp:txXfrm>
    </dsp:sp>
    <dsp:sp modelId="{71CFB3CA-78CC-4FBA-9A8F-5F31B2A89010}">
      <dsp:nvSpPr>
        <dsp:cNvPr id="0" name=""/>
        <dsp:cNvSpPr/>
      </dsp:nvSpPr>
      <dsp:spPr>
        <a:xfrm>
          <a:off x="212886" y="1195126"/>
          <a:ext cx="212393" cy="185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403"/>
              </a:lnTo>
              <a:lnTo>
                <a:pt x="212393" y="1854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36D74-1BE2-458A-B2CB-E85BE792A102}">
      <dsp:nvSpPr>
        <dsp:cNvPr id="0" name=""/>
        <dsp:cNvSpPr/>
      </dsp:nvSpPr>
      <dsp:spPr>
        <a:xfrm>
          <a:off x="425279" y="2361557"/>
          <a:ext cx="3122636" cy="1375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Transferência do montante aprovado para efeitos de conversão após emissão da Nota de Débito pelo Banco</a:t>
          </a:r>
        </a:p>
      </dsp:txBody>
      <dsp:txXfrm>
        <a:off x="465579" y="2401857"/>
        <a:ext cx="3042036" cy="1295345"/>
      </dsp:txXfrm>
    </dsp:sp>
    <dsp:sp modelId="{92158ADF-6F1D-4AE3-B3E3-798CD98E2D2D}">
      <dsp:nvSpPr>
        <dsp:cNvPr id="0" name=""/>
        <dsp:cNvSpPr/>
      </dsp:nvSpPr>
      <dsp:spPr>
        <a:xfrm>
          <a:off x="3654113" y="133161"/>
          <a:ext cx="2123930" cy="106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Não conformidade com as condições do protocolo</a:t>
          </a:r>
        </a:p>
      </dsp:txBody>
      <dsp:txXfrm>
        <a:off x="3685217" y="164265"/>
        <a:ext cx="2061722" cy="999757"/>
      </dsp:txXfrm>
    </dsp:sp>
    <dsp:sp modelId="{89EB0926-3FD8-4CCE-A99E-C3A47F8B09B6}">
      <dsp:nvSpPr>
        <dsp:cNvPr id="0" name=""/>
        <dsp:cNvSpPr/>
      </dsp:nvSpPr>
      <dsp:spPr>
        <a:xfrm>
          <a:off x="3866506" y="1195126"/>
          <a:ext cx="212393" cy="77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439"/>
              </a:lnTo>
              <a:lnTo>
                <a:pt x="212393" y="770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5C520-38F5-4113-B68F-06C565E23CD5}">
      <dsp:nvSpPr>
        <dsp:cNvPr id="0" name=""/>
        <dsp:cNvSpPr/>
      </dsp:nvSpPr>
      <dsp:spPr>
        <a:xfrm>
          <a:off x="4078899" y="1460618"/>
          <a:ext cx="3004988" cy="1009897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Comunicação via email da Não aprovação da conversão </a:t>
          </a:r>
          <a:endParaRPr lang="pt-P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4108478" y="1490197"/>
        <a:ext cx="2945830" cy="950739"/>
      </dsp:txXfrm>
    </dsp:sp>
    <dsp:sp modelId="{53DA1D0C-2387-4E05-B5B4-2BC856B9CBA6}">
      <dsp:nvSpPr>
        <dsp:cNvPr id="0" name=""/>
        <dsp:cNvSpPr/>
      </dsp:nvSpPr>
      <dsp:spPr>
        <a:xfrm>
          <a:off x="3866506" y="1195126"/>
          <a:ext cx="212393" cy="1816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953"/>
              </a:lnTo>
              <a:lnTo>
                <a:pt x="212393" y="1816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AA5E0-5E73-4FE2-967C-CE2C5CBC7FF3}">
      <dsp:nvSpPr>
        <dsp:cNvPr id="0" name=""/>
        <dsp:cNvSpPr/>
      </dsp:nvSpPr>
      <dsp:spPr>
        <a:xfrm>
          <a:off x="4078899" y="2736006"/>
          <a:ext cx="2903294" cy="552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Notificação à empresa e banco</a:t>
          </a:r>
        </a:p>
      </dsp:txBody>
      <dsp:txXfrm>
        <a:off x="4095071" y="2752178"/>
        <a:ext cx="2870950" cy="51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097C320C-21AF-4D1D-A6C4-835E24DB89A7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CC3A12C3-59D0-4F86-BE5A-B95C993A5F8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17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69604CE-6F23-453E-92B3-131B9E07C18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4DA1C5C9-0F04-48A5-B21E-273FE0954D4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76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7679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2419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057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80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245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575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1103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1667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9668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847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89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8284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799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503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847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66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20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2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40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C5C9-0F04-48A5-B21E-273FE0954D42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1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0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3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9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9240" y="156432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567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9240" y="41052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5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08760" cy="365125"/>
          </a:xfrm>
        </p:spPr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dirty="0"/>
              <a:t>Jorge Faria</a:t>
            </a:r>
          </a:p>
        </p:txBody>
      </p:sp>
    </p:spTree>
    <p:extLst>
      <p:ext uri="{BB962C8B-B14F-4D97-AF65-F5344CB8AC3E}">
        <p14:creationId xmlns:p14="http://schemas.microsoft.com/office/powerpoint/2010/main" val="35316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00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32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12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21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04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71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1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41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99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5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15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136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Faça 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23916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066" y="164623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23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26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30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8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6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2644" y="571638"/>
            <a:ext cx="1737511" cy="7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8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89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5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2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06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13668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136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7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45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69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26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6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4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26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D603-8FEA-4422-AF4B-9F6F0DDA8189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F830-E79B-4938-B022-66B7722AD451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09800" y="658814"/>
            <a:ext cx="428625" cy="9715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628899" y="717551"/>
            <a:ext cx="428625" cy="9715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959099" y="717551"/>
            <a:ext cx="428625" cy="9715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67087" y="717551"/>
            <a:ext cx="428625" cy="9715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609975" y="761737"/>
            <a:ext cx="428625" cy="9715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40175" y="761737"/>
            <a:ext cx="4286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2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F77B-ACCF-4504-B1ED-3DF3F2694BA4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A64D8-B15B-48E3-9340-4125FFD9F65F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6193" cy="17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96E8-4E1B-4BF8-8105-D373E0C95D32}" type="datetimeFigureOut">
              <a:rPr lang="pt-PT" smtClean="0"/>
              <a:pPr/>
              <a:t>07/12/2021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1F4B-E992-48AA-949A-30F7EF123FA9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579333" y="321443"/>
            <a:ext cx="1855333" cy="10510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928333" y="216968"/>
            <a:ext cx="4770000" cy="12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6193" cy="17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1" r:id="rId10"/>
    <p:sldLayoutId id="2147483683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oes.linhascreditoide@ideram.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chaTecnicaConversaoEmprestimo_1.4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8373" y="3243266"/>
            <a:ext cx="9144000" cy="832802"/>
          </a:xfrm>
        </p:spPr>
        <p:txBody>
          <a:bodyPr>
            <a:noAutofit/>
          </a:bodyPr>
          <a:lstStyle/>
          <a:p>
            <a:r>
              <a:rPr lang="pt-PT" sz="5400" dirty="0">
                <a:solidFill>
                  <a:schemeClr val="bg1"/>
                </a:solidFill>
              </a:rPr>
              <a:t>Sessão de Esclarecimentos</a:t>
            </a:r>
          </a:p>
          <a:p>
            <a:r>
              <a:rPr lang="pt-PT" sz="5400" b="1" dirty="0">
                <a:solidFill>
                  <a:schemeClr val="bg1"/>
                </a:solidFill>
              </a:rPr>
              <a:t>Conversão Empréstimo em Fundo Perdido</a:t>
            </a:r>
          </a:p>
          <a:p>
            <a:endParaRPr lang="pt-PT" sz="5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7580" y="946361"/>
            <a:ext cx="2892819" cy="16318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C1978B0-3F4C-49BD-BD90-5CDEDC8E4D6B}"/>
              </a:ext>
            </a:extLst>
          </p:cNvPr>
          <p:cNvSpPr txBox="1"/>
          <p:nvPr/>
        </p:nvSpPr>
        <p:spPr>
          <a:xfrm>
            <a:off x="8194501" y="5417188"/>
            <a:ext cx="198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21/10/2021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375EDD-03A6-4298-B07C-414DDA5CB3A2}"/>
              </a:ext>
            </a:extLst>
          </p:cNvPr>
          <p:cNvSpPr txBox="1"/>
          <p:nvPr/>
        </p:nvSpPr>
        <p:spPr>
          <a:xfrm>
            <a:off x="399639" y="5799543"/>
            <a:ext cx="8930792" cy="1058457"/>
          </a:xfrm>
          <a:prstGeom prst="rect">
            <a:avLst/>
          </a:prstGeom>
          <a:solidFill>
            <a:srgbClr val="004276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6543" y="1899821"/>
            <a:ext cx="10615175" cy="547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Comprovativos de redução postos de trabalho</a:t>
            </a:r>
          </a:p>
          <a:p>
            <a:endParaRPr lang="pt-PT" sz="1100" b="1" dirty="0">
              <a:solidFill>
                <a:srgbClr val="002060"/>
              </a:solidFill>
            </a:endParaRPr>
          </a:p>
          <a:p>
            <a:endParaRPr lang="pt-PT" sz="1100" b="1" dirty="0">
              <a:solidFill>
                <a:srgbClr val="002060"/>
              </a:solidFill>
            </a:endParaRPr>
          </a:p>
          <a:p>
            <a:endParaRPr lang="pt-PT" sz="1100" b="1" dirty="0">
              <a:solidFill>
                <a:srgbClr val="002060"/>
              </a:solidFill>
            </a:endParaRP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Iniciativa do trabalhador – deverá enviar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Carta de demissão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Comunicação efetuada ao ISSM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2060"/>
              </a:solidFill>
            </a:endParaRP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 Redução por contrato de trabalho a termo 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Contrato de Trabalho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Comunicação efetuada ao ISSM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81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85421" y="2201662"/>
            <a:ext cx="10615175" cy="439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Comprovativos de redução postos de trabalho</a:t>
            </a:r>
          </a:p>
          <a:p>
            <a:endParaRPr lang="pt-PT" sz="1100" b="1" dirty="0">
              <a:solidFill>
                <a:srgbClr val="002060"/>
              </a:solidFill>
            </a:endParaRPr>
          </a:p>
          <a:p>
            <a:endParaRPr lang="pt-PT" sz="1100" b="1" dirty="0">
              <a:solidFill>
                <a:srgbClr val="002060"/>
              </a:solidFill>
            </a:endParaRPr>
          </a:p>
          <a:p>
            <a:endParaRPr lang="pt-PT" sz="1100" b="1" dirty="0">
              <a:solidFill>
                <a:srgbClr val="002060"/>
              </a:solidFill>
            </a:endParaRP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Redução por baixas médicas 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Comprovativo baixa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PT" sz="2800" dirty="0">
              <a:solidFill>
                <a:srgbClr val="002060"/>
              </a:solidFill>
            </a:endParaRP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Outras  – invalidez, reforma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Carta da segurança social</a:t>
            </a:r>
          </a:p>
          <a:p>
            <a:pPr algn="just">
              <a:lnSpc>
                <a:spcPts val="4000"/>
              </a:lnSpc>
            </a:pPr>
            <a:endParaRPr lang="pt-P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85421" y="2201662"/>
            <a:ext cx="10615175" cy="4184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Comprovativos de redução postos de trabalho</a:t>
            </a:r>
          </a:p>
          <a:p>
            <a:endParaRPr lang="pt-PT" sz="1100" b="1" dirty="0">
              <a:solidFill>
                <a:srgbClr val="002060"/>
              </a:solidFill>
            </a:endParaRPr>
          </a:p>
          <a:p>
            <a:endParaRPr lang="pt-PT" sz="1100" b="1" dirty="0">
              <a:solidFill>
                <a:srgbClr val="002060"/>
              </a:solidFill>
            </a:endParaRPr>
          </a:p>
          <a:p>
            <a:endParaRPr lang="pt-PT" sz="1100" b="1" dirty="0">
              <a:solidFill>
                <a:srgbClr val="002060"/>
              </a:solidFill>
            </a:endParaRP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Iniciativa da entidade empregadora – deverá enviar comprovativo 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Substituição do posto de trabalho (ocorrido no prazo máximo de 30 dias)</a:t>
            </a:r>
          </a:p>
          <a:p>
            <a:pPr marL="1828800" lvl="3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Inscrição no ISSM do novo colaborador</a:t>
            </a:r>
          </a:p>
          <a:p>
            <a:pPr algn="just">
              <a:lnSpc>
                <a:spcPts val="4000"/>
              </a:lnSpc>
            </a:pPr>
            <a:endParaRPr lang="pt-P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4F31C15-1FFD-43CA-ADF2-E35A89B1E6C5}"/>
              </a:ext>
            </a:extLst>
          </p:cNvPr>
          <p:cNvSpPr/>
          <p:nvPr/>
        </p:nvSpPr>
        <p:spPr>
          <a:xfrm>
            <a:off x="1168613" y="2264715"/>
            <a:ext cx="912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Listagem com as datas de contratação das operações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52BF28AB-05D9-4DE6-9442-B84CFFD56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399650"/>
              </p:ext>
            </p:extLst>
          </p:nvPr>
        </p:nvGraphicFramePr>
        <p:xfrm>
          <a:off x="329997" y="3860352"/>
          <a:ext cx="8848437" cy="194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87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4826" y="1856096"/>
            <a:ext cx="1023152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ALERTAS</a:t>
            </a:r>
          </a:p>
          <a:p>
            <a:endParaRPr lang="pt-PT" sz="11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Enviar </a:t>
            </a:r>
            <a:r>
              <a:rPr lang="pt-PT" sz="2800" u="sng" dirty="0">
                <a:solidFill>
                  <a:srgbClr val="002060"/>
                </a:solidFill>
              </a:rPr>
              <a:t>todos</a:t>
            </a:r>
            <a:r>
              <a:rPr lang="pt-PT" sz="2800" dirty="0">
                <a:solidFill>
                  <a:srgbClr val="002060"/>
                </a:solidFill>
              </a:rPr>
              <a:t> os documentos constante na regra de orientação num único pedido, sob pena de ser analisado com os elementos enviados;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No decorrer do 19º mês após a data da contratação (30 dias após os 18 meses a contar da data de contratação);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Ter a situação regularizada junto da Administração Fiscal e da Segurança Social;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Folhas de Remuneração (DMR) em </a:t>
            </a:r>
            <a:r>
              <a:rPr lang="pt-PT" sz="2800" dirty="0" err="1">
                <a:solidFill>
                  <a:srgbClr val="002060"/>
                </a:solidFill>
              </a:rPr>
              <a:t>pdf</a:t>
            </a:r>
            <a:r>
              <a:rPr lang="pt-PT" sz="2800" dirty="0">
                <a:solidFill>
                  <a:srgbClr val="002060"/>
                </a:solidFill>
              </a:rPr>
              <a:t> editável (não enviar em formato digitalizado nem em formato imagem).</a:t>
            </a:r>
          </a:p>
          <a:p>
            <a:pPr marL="457200" indent="-457200" algn="just"/>
            <a:endParaRPr lang="pt-P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4739" y="1845840"/>
            <a:ext cx="93425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Meses análise Volume de Negócios</a:t>
            </a:r>
          </a:p>
          <a:p>
            <a:endParaRPr lang="pt-PT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7ED329E2-41DE-4218-85A8-3ECA7806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58255"/>
              </p:ext>
            </p:extLst>
          </p:nvPr>
        </p:nvGraphicFramePr>
        <p:xfrm>
          <a:off x="581024" y="2868061"/>
          <a:ext cx="10977702" cy="346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617">
                  <a:extLst>
                    <a:ext uri="{9D8B030D-6E8A-4147-A177-3AD203B41FA5}">
                      <a16:colId xmlns:a16="http://schemas.microsoft.com/office/drawing/2014/main" val="2278339718"/>
                    </a:ext>
                  </a:extLst>
                </a:gridCol>
                <a:gridCol w="1829617">
                  <a:extLst>
                    <a:ext uri="{9D8B030D-6E8A-4147-A177-3AD203B41FA5}">
                      <a16:colId xmlns:a16="http://schemas.microsoft.com/office/drawing/2014/main" val="3976391039"/>
                    </a:ext>
                  </a:extLst>
                </a:gridCol>
                <a:gridCol w="1829617">
                  <a:extLst>
                    <a:ext uri="{9D8B030D-6E8A-4147-A177-3AD203B41FA5}">
                      <a16:colId xmlns:a16="http://schemas.microsoft.com/office/drawing/2014/main" val="2421684987"/>
                    </a:ext>
                  </a:extLst>
                </a:gridCol>
                <a:gridCol w="1829617">
                  <a:extLst>
                    <a:ext uri="{9D8B030D-6E8A-4147-A177-3AD203B41FA5}">
                      <a16:colId xmlns:a16="http://schemas.microsoft.com/office/drawing/2014/main" val="770130238"/>
                    </a:ext>
                  </a:extLst>
                </a:gridCol>
                <a:gridCol w="1829617">
                  <a:extLst>
                    <a:ext uri="{9D8B030D-6E8A-4147-A177-3AD203B41FA5}">
                      <a16:colId xmlns:a16="http://schemas.microsoft.com/office/drawing/2014/main" val="3599067875"/>
                    </a:ext>
                  </a:extLst>
                </a:gridCol>
                <a:gridCol w="1829617">
                  <a:extLst>
                    <a:ext uri="{9D8B030D-6E8A-4147-A177-3AD203B41FA5}">
                      <a16:colId xmlns:a16="http://schemas.microsoft.com/office/drawing/2014/main" val="872165464"/>
                    </a:ext>
                  </a:extLst>
                </a:gridCol>
              </a:tblGrid>
              <a:tr h="692343">
                <a:tc gridSpan="2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/>
                        <a:t>OPÇÃO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04183"/>
                  </a:ext>
                </a:extLst>
              </a:tr>
              <a:tr h="692343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OBRIGATÓRIO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ESCOLHA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ESCOLHA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539403"/>
                  </a:ext>
                </a:extLst>
              </a:tr>
              <a:tr h="692343"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MARÇO/2020</a:t>
                      </a:r>
                      <a:endParaRPr lang="pt-PT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MARÇO/2019</a:t>
                      </a:r>
                      <a:endParaRPr lang="pt-PT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DEZEMBRO/2019</a:t>
                      </a:r>
                      <a:endParaRPr lang="pt-PT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357628"/>
                  </a:ext>
                </a:extLst>
              </a:tr>
              <a:tr h="692343"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ABRIL/2020</a:t>
                      </a:r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ABRIL/2019</a:t>
                      </a:r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JANEIRO/2020</a:t>
                      </a:r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835798"/>
                  </a:ext>
                </a:extLst>
              </a:tr>
              <a:tr h="692343"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MAIO/2020</a:t>
                      </a:r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MAIO/2019</a:t>
                      </a:r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FEVEREIRO/2020</a:t>
                      </a:r>
                      <a:endParaRPr lang="pt-P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90591"/>
                  </a:ext>
                </a:extLst>
              </a:tr>
            </a:tbl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E87820E-9C0C-4BFD-9049-DEB58506D6B9}"/>
              </a:ext>
            </a:extLst>
          </p:cNvPr>
          <p:cNvGrpSpPr/>
          <p:nvPr/>
        </p:nvGrpSpPr>
        <p:grpSpPr>
          <a:xfrm>
            <a:off x="3062796" y="5055791"/>
            <a:ext cx="523783" cy="502549"/>
            <a:chOff x="3045041" y="3875061"/>
            <a:chExt cx="523783" cy="502549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D33FFA-695F-4F94-A8DE-70258FD655B5}"/>
                </a:ext>
              </a:extLst>
            </p:cNvPr>
            <p:cNvSpPr/>
            <p:nvPr/>
          </p:nvSpPr>
          <p:spPr>
            <a:xfrm>
              <a:off x="3045041" y="3875061"/>
              <a:ext cx="523783" cy="5025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4F1F6AF9-0779-49E4-8AE7-2A0D4566AF2B}"/>
                </a:ext>
              </a:extLst>
            </p:cNvPr>
            <p:cNvCxnSpPr/>
            <p:nvPr/>
          </p:nvCxnSpPr>
          <p:spPr>
            <a:xfrm>
              <a:off x="3045041" y="3875061"/>
              <a:ext cx="523783" cy="5025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xão reta 24">
              <a:extLst>
                <a:ext uri="{FF2B5EF4-FFF2-40B4-BE49-F238E27FC236}">
                  <a16:creationId xmlns:a16="http://schemas.microsoft.com/office/drawing/2014/main" id="{55419035-BA90-46CC-9567-2C0AA732B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5041" y="3875061"/>
              <a:ext cx="523783" cy="5025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526287DD-5F1B-4680-B239-CEB5CF65ED3B}"/>
              </a:ext>
            </a:extLst>
          </p:cNvPr>
          <p:cNvSpPr/>
          <p:nvPr/>
        </p:nvSpPr>
        <p:spPr>
          <a:xfrm>
            <a:off x="6712999" y="5055790"/>
            <a:ext cx="523783" cy="50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C78FE1E-9056-43AA-B398-E61FBCCCF8D2}"/>
              </a:ext>
            </a:extLst>
          </p:cNvPr>
          <p:cNvSpPr/>
          <p:nvPr/>
        </p:nvSpPr>
        <p:spPr>
          <a:xfrm>
            <a:off x="10397360" y="5055790"/>
            <a:ext cx="523783" cy="50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6" name="Imagem 51">
            <a:extLst>
              <a:ext uri="{FF2B5EF4-FFF2-40B4-BE49-F238E27FC236}">
                <a16:creationId xmlns:a16="http://schemas.microsoft.com/office/drawing/2014/main" id="{15FEFD8F-A901-4F1A-BB8B-D023D6220D0D}"/>
              </a:ext>
            </a:extLst>
          </p:cNvPr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25"/>
            <a:ext cx="419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m 50">
            <a:extLst>
              <a:ext uri="{FF2B5EF4-FFF2-40B4-BE49-F238E27FC236}">
                <a16:creationId xmlns:a16="http://schemas.microsoft.com/office/drawing/2014/main" id="{6BA9708B-EB3A-4230-AD6E-089B428703B4}"/>
              </a:ext>
            </a:extLst>
          </p:cNvPr>
          <p:cNvPicPr>
            <a:picLocks noRo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150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m 49">
            <a:extLst>
              <a:ext uri="{FF2B5EF4-FFF2-40B4-BE49-F238E27FC236}">
                <a16:creationId xmlns:a16="http://schemas.microsoft.com/office/drawing/2014/main" id="{AE2C5DC9-D0EF-4ECF-BA07-79663B19E1F0}"/>
              </a:ext>
            </a:extLst>
          </p:cNvPr>
          <p:cNvPicPr>
            <a:picLocks noRo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150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m 48">
            <a:extLst>
              <a:ext uri="{FF2B5EF4-FFF2-40B4-BE49-F238E27FC236}">
                <a16:creationId xmlns:a16="http://schemas.microsoft.com/office/drawing/2014/main" id="{55554E30-548D-42C7-8676-E6DA5040F010}"/>
              </a:ext>
            </a:extLst>
          </p:cNvPr>
          <p:cNvPicPr>
            <a:picLocks noRo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150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m 47">
            <a:extLst>
              <a:ext uri="{FF2B5EF4-FFF2-40B4-BE49-F238E27FC236}">
                <a16:creationId xmlns:a16="http://schemas.microsoft.com/office/drawing/2014/main" id="{2A208D2C-0E98-4C05-8520-98F571DB2034}"/>
              </a:ext>
            </a:extLst>
          </p:cNvPr>
          <p:cNvPicPr>
            <a:picLocks noRo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150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m 46">
            <a:extLst>
              <a:ext uri="{FF2B5EF4-FFF2-40B4-BE49-F238E27FC236}">
                <a16:creationId xmlns:a16="http://schemas.microsoft.com/office/drawing/2014/main" id="{C5CD2047-0D01-49F4-B3F9-9EFA3644DEDB}"/>
              </a:ext>
            </a:extLst>
          </p:cNvPr>
          <p:cNvPicPr>
            <a:picLocks noRo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150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45">
            <a:extLst>
              <a:ext uri="{FF2B5EF4-FFF2-40B4-BE49-F238E27FC236}">
                <a16:creationId xmlns:a16="http://schemas.microsoft.com/office/drawing/2014/main" id="{DA203AB9-50AF-4DC2-8A74-EB992433A816}"/>
              </a:ext>
            </a:extLst>
          </p:cNvPr>
          <p:cNvPicPr>
            <a:picLocks noRo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150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44">
            <a:extLst>
              <a:ext uri="{FF2B5EF4-FFF2-40B4-BE49-F238E27FC236}">
                <a16:creationId xmlns:a16="http://schemas.microsoft.com/office/drawing/2014/main" id="{7A7615F3-43F9-40EE-991B-641B84B495A4}"/>
              </a:ext>
            </a:extLst>
          </p:cNvPr>
          <p:cNvPicPr>
            <a:picLocks noRo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6675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FD4C927B-0A3A-4E5D-A258-CA532642E703}"/>
              </a:ext>
            </a:extLst>
          </p:cNvPr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-658813"/>
            <a:ext cx="419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m 11">
            <a:extLst>
              <a:ext uri="{FF2B5EF4-FFF2-40B4-BE49-F238E27FC236}">
                <a16:creationId xmlns:a16="http://schemas.microsoft.com/office/drawing/2014/main" id="{8C912DD4-1ECF-47CF-99DD-539FE1F0DE8B}"/>
              </a:ext>
            </a:extLst>
          </p:cNvPr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-73025"/>
            <a:ext cx="419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m 12">
            <a:extLst>
              <a:ext uri="{FF2B5EF4-FFF2-40B4-BE49-F238E27FC236}">
                <a16:creationId xmlns:a16="http://schemas.microsoft.com/office/drawing/2014/main" id="{0A3E45CF-2829-4005-9EB5-323ABA37D883}"/>
              </a:ext>
            </a:extLst>
          </p:cNvPr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-68263"/>
            <a:ext cx="4191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CFAD859-4309-4ABE-AD84-AB5233DACADB}"/>
              </a:ext>
            </a:extLst>
          </p:cNvPr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-658813"/>
            <a:ext cx="419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BBFB96FB-F7EB-4305-93CB-F57535530ED6}"/>
              </a:ext>
            </a:extLst>
          </p:cNvPr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-73025"/>
            <a:ext cx="419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4829ACA-33B6-4970-AA14-D73770FA9FA3}"/>
              </a:ext>
            </a:extLst>
          </p:cNvPr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-68263"/>
            <a:ext cx="4191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17547736"/>
              </p:ext>
            </p:extLst>
          </p:nvPr>
        </p:nvGraphicFramePr>
        <p:xfrm>
          <a:off x="2396477" y="1864193"/>
          <a:ext cx="9966960" cy="49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3F7E5E85-CFB2-4D30-8D1C-55FD7ED69F0D}"/>
              </a:ext>
            </a:extLst>
          </p:cNvPr>
          <p:cNvSpPr/>
          <p:nvPr/>
        </p:nvSpPr>
        <p:spPr>
          <a:xfrm>
            <a:off x="152401" y="2203419"/>
            <a:ext cx="384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solidFill>
                  <a:srgbClr val="002060"/>
                </a:solidFill>
              </a:rPr>
              <a:t>Documentos para a conversão</a:t>
            </a:r>
          </a:p>
        </p:txBody>
      </p:sp>
    </p:spTree>
    <p:extLst>
      <p:ext uri="{BB962C8B-B14F-4D97-AF65-F5344CB8AC3E}">
        <p14:creationId xmlns:p14="http://schemas.microsoft.com/office/powerpoint/2010/main" val="21063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7223" y="1733944"/>
            <a:ext cx="468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200" b="0" dirty="0">
                <a:solidFill>
                  <a:schemeClr val="accent1">
                    <a:lumMod val="50000"/>
                  </a:schemeClr>
                </a:solidFill>
              </a:rPr>
              <a:t>Total Mensal Faturas</a:t>
            </a:r>
            <a:endParaRPr lang="pt-PT" sz="1100" b="1" dirty="0">
              <a:solidFill>
                <a:srgbClr val="00206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212B0B-F719-4096-B576-61D44481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59" y="1835166"/>
            <a:ext cx="6826615" cy="49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76279" y="2786873"/>
            <a:ext cx="93425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Envio da documentação</a:t>
            </a:r>
          </a:p>
          <a:p>
            <a:endParaRPr lang="pt-PT" sz="11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8166" y="3824103"/>
            <a:ext cx="934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002060"/>
                </a:solidFill>
                <a:hlinkClick r:id="rId3"/>
              </a:rPr>
              <a:t>notificacoes.linhascredito@</a:t>
            </a:r>
            <a:r>
              <a:rPr lang="pt-PT" sz="2800" dirty="0">
                <a:solidFill>
                  <a:srgbClr val="002060"/>
                </a:solidFill>
                <a:hlinkClick r:id="rId3"/>
              </a:rPr>
              <a:t>ide.madeira.gov.pt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endParaRPr lang="pt-P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180090E3-B4E0-49F2-8544-4066C7CFC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255072"/>
              </p:ext>
            </p:extLst>
          </p:nvPr>
        </p:nvGraphicFramePr>
        <p:xfrm>
          <a:off x="1287262" y="2325949"/>
          <a:ext cx="7084381" cy="387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60EFECC2-A86A-4DD5-BE6E-AA28BCB14479}"/>
              </a:ext>
            </a:extLst>
          </p:cNvPr>
          <p:cNvSpPr txBox="1"/>
          <p:nvPr/>
        </p:nvSpPr>
        <p:spPr>
          <a:xfrm>
            <a:off x="2059619" y="1639695"/>
            <a:ext cx="610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Processo de decisão</a:t>
            </a:r>
          </a:p>
        </p:txBody>
      </p:sp>
    </p:spTree>
    <p:extLst>
      <p:ext uri="{BB962C8B-B14F-4D97-AF65-F5344CB8AC3E}">
        <p14:creationId xmlns:p14="http://schemas.microsoft.com/office/powerpoint/2010/main" val="746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/>
          <p:cNvSpPr txBox="1">
            <a:spLocks/>
          </p:cNvSpPr>
          <p:nvPr/>
        </p:nvSpPr>
        <p:spPr>
          <a:xfrm>
            <a:off x="919307" y="2414935"/>
            <a:ext cx="10353386" cy="3475596"/>
          </a:xfrm>
          <a:prstGeom prst="rect">
            <a:avLst/>
          </a:prstGeom>
          <a:solidFill>
            <a:schemeClr val="bg1"/>
          </a:solidFill>
          <a:ln w="98425" cmpd="thickThin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1366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000" b="1" dirty="0">
              <a:solidFill>
                <a:srgbClr val="004177"/>
              </a:solidFill>
            </a:endParaRPr>
          </a:p>
          <a:p>
            <a:endParaRPr lang="pt-PT" sz="800" b="1" dirty="0">
              <a:solidFill>
                <a:srgbClr val="004177"/>
              </a:solidFill>
            </a:endParaRPr>
          </a:p>
          <a:p>
            <a:endParaRPr lang="pt-PT" sz="4400" b="1" dirty="0">
              <a:solidFill>
                <a:srgbClr val="004177"/>
              </a:solidFill>
            </a:endParaRPr>
          </a:p>
          <a:p>
            <a:r>
              <a:rPr lang="pt-PT" sz="4400" b="1" dirty="0">
                <a:solidFill>
                  <a:srgbClr val="004177"/>
                </a:solidFill>
              </a:rPr>
              <a:t>Apoio Financeiro Investe RAM COVID19</a:t>
            </a:r>
          </a:p>
          <a:p>
            <a:r>
              <a:rPr lang="pt-PT" sz="4400" b="1" dirty="0">
                <a:solidFill>
                  <a:srgbClr val="004177"/>
                </a:solidFill>
              </a:rPr>
              <a:t>Conversão Empréstimo em Fundo Perdido</a:t>
            </a:r>
          </a:p>
        </p:txBody>
      </p:sp>
    </p:spTree>
    <p:extLst>
      <p:ext uri="{BB962C8B-B14F-4D97-AF65-F5344CB8AC3E}">
        <p14:creationId xmlns:p14="http://schemas.microsoft.com/office/powerpoint/2010/main" val="32889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8133" y="827047"/>
            <a:ext cx="2694933" cy="1526686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1020560" y="2725783"/>
            <a:ext cx="9144000" cy="11942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3600" dirty="0">
                <a:solidFill>
                  <a:schemeClr val="bg1"/>
                </a:solidFill>
              </a:rPr>
              <a:t>Muito obrigada pela vossa presença</a:t>
            </a:r>
            <a:endParaRPr lang="pt-P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PT" sz="2400" dirty="0">
                <a:solidFill>
                  <a:schemeClr val="bg1"/>
                </a:solidFill>
              </a:rPr>
              <a:t>Duarte Freitas / Raquel Silva</a:t>
            </a:r>
          </a:p>
          <a:p>
            <a:pPr marL="0" indent="0" algn="ctr">
              <a:buNone/>
            </a:pPr>
            <a:endParaRPr lang="pt-PT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PT" altLang="pt-PT" sz="2400" dirty="0">
                <a:solidFill>
                  <a:schemeClr val="bg1"/>
                </a:solidFill>
                <a:cs typeface="Tahoma" panose="020B0604030504040204" pitchFamily="34" charset="0"/>
              </a:rPr>
              <a:t>ide@madeira.gov.pt</a:t>
            </a:r>
          </a:p>
          <a:p>
            <a:pPr marL="0" indent="0" algn="ctr">
              <a:buNone/>
            </a:pPr>
            <a:r>
              <a:rPr lang="pt-PT" altLang="pt-PT" sz="2400" dirty="0">
                <a:solidFill>
                  <a:schemeClr val="bg1"/>
                </a:solidFill>
                <a:cs typeface="Tahoma" panose="020B0604030504040204" pitchFamily="34" charset="0"/>
              </a:rPr>
              <a:t>http://www.ideram.pt </a:t>
            </a:r>
            <a:endParaRPr lang="pt-PT" altLang="pt-PT" sz="2400" b="1" dirty="0">
              <a:solidFill>
                <a:schemeClr val="bg1"/>
              </a:solidFill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2183" y="2512291"/>
            <a:ext cx="1046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Tópicos da sessão:</a:t>
            </a:r>
          </a:p>
          <a:p>
            <a:endParaRPr lang="pt-PT" sz="32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b="1" dirty="0">
                <a:solidFill>
                  <a:srgbClr val="002060"/>
                </a:solidFill>
              </a:rPr>
              <a:t>Manutenção dos postos de trabalho (1ª fase)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32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b="1" dirty="0">
                <a:solidFill>
                  <a:srgbClr val="002060"/>
                </a:solidFill>
              </a:rPr>
              <a:t>Empresas que recorreram ao lay </a:t>
            </a:r>
            <a:r>
              <a:rPr lang="pt-PT" sz="3200" b="1" dirty="0" err="1">
                <a:solidFill>
                  <a:srgbClr val="002060"/>
                </a:solidFill>
              </a:rPr>
              <a:t>off</a:t>
            </a:r>
            <a:r>
              <a:rPr lang="pt-PT" sz="3200" b="1" dirty="0">
                <a:solidFill>
                  <a:srgbClr val="002060"/>
                </a:solidFill>
              </a:rPr>
              <a:t> (2ª fase)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32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b="1" dirty="0">
                <a:solidFill>
                  <a:srgbClr val="002060"/>
                </a:solidFill>
              </a:rPr>
              <a:t>Conversão do Empréstimo a Fundo perdido (3ª fase)</a:t>
            </a:r>
          </a:p>
          <a:p>
            <a:pPr algn="just"/>
            <a:endParaRPr lang="pt-P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4739" y="2032271"/>
            <a:ext cx="934252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Manutenção dos postos de trabalho (1ª fase)</a:t>
            </a:r>
          </a:p>
          <a:p>
            <a:endParaRPr lang="pt-PT" sz="11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Verificação da condição de acesso</a:t>
            </a:r>
          </a:p>
          <a:p>
            <a:pPr marL="457200" indent="-457200" algn="just">
              <a:buFontTx/>
              <a:buChar char="-"/>
            </a:pPr>
            <a:endParaRPr lang="pt-PT" sz="2800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b="1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b="1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b="1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64D32FA-1EDA-4B2A-AA09-8F46A1AC3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71697"/>
              </p:ext>
            </p:extLst>
          </p:nvPr>
        </p:nvGraphicFramePr>
        <p:xfrm>
          <a:off x="1305016" y="3429001"/>
          <a:ext cx="8540319" cy="2439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021">
                  <a:extLst>
                    <a:ext uri="{9D8B030D-6E8A-4147-A177-3AD203B41FA5}">
                      <a16:colId xmlns:a16="http://schemas.microsoft.com/office/drawing/2014/main" val="3408640897"/>
                    </a:ext>
                  </a:extLst>
                </a:gridCol>
                <a:gridCol w="2115494">
                  <a:extLst>
                    <a:ext uri="{9D8B030D-6E8A-4147-A177-3AD203B41FA5}">
                      <a16:colId xmlns:a16="http://schemas.microsoft.com/office/drawing/2014/main" val="686553510"/>
                    </a:ext>
                  </a:extLst>
                </a:gridCol>
                <a:gridCol w="1854319">
                  <a:extLst>
                    <a:ext uri="{9D8B030D-6E8A-4147-A177-3AD203B41FA5}">
                      <a16:colId xmlns:a16="http://schemas.microsoft.com/office/drawing/2014/main" val="1172527309"/>
                    </a:ext>
                  </a:extLst>
                </a:gridCol>
                <a:gridCol w="2559485">
                  <a:extLst>
                    <a:ext uri="{9D8B030D-6E8A-4147-A177-3AD203B41FA5}">
                      <a16:colId xmlns:a16="http://schemas.microsoft.com/office/drawing/2014/main" val="2072472387"/>
                    </a:ext>
                  </a:extLst>
                </a:gridCol>
              </a:tblGrid>
              <a:tr h="947284">
                <a:tc>
                  <a:txBody>
                    <a:bodyPr/>
                    <a:lstStyle/>
                    <a:p>
                      <a:r>
                        <a:rPr lang="pt-PT" sz="11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effectLst/>
                        </a:rPr>
                        <a:t>Anexo I_ 31/12/2020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t-PT" sz="1100">
                          <a:effectLst/>
                        </a:rPr>
                        <a:t>Anexo I_ 31/03/2021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t-PT" sz="1100">
                          <a:effectLst/>
                        </a:rPr>
                        <a:t>Anexo I_6 meses apos data da contratação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74897206"/>
                  </a:ext>
                </a:extLst>
              </a:tr>
              <a:tr h="1491856">
                <a:tc>
                  <a:txBody>
                    <a:bodyPr/>
                    <a:lstStyle/>
                    <a:p>
                      <a:r>
                        <a:rPr lang="pt-PT" sz="1100">
                          <a:effectLst/>
                        </a:rPr>
                        <a:t>Mês anterior a candidatura 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effectLst/>
                        </a:rPr>
                        <a:t>candidaturas rececionadas de 24/4/2020 a 31/12/2020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t-PT" sz="1100">
                          <a:effectLst/>
                        </a:rPr>
                        <a:t>candidaturas rececionadas de 1/1/2021 a 31/03/2021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effectLst/>
                        </a:rPr>
                        <a:t>candidaturas rececionadas no IDE a partir de 1/4/2021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6800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4739" y="2325234"/>
            <a:ext cx="934252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Manutenção dos postos de trabalho (1ª fase)</a:t>
            </a:r>
          </a:p>
          <a:p>
            <a:endParaRPr lang="pt-PT" sz="1100" b="1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pt-PT" sz="28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IDE –notificou o 100% das operações contratadas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206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10 dias úteis para entregar a documentação solicitada;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206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Forma de envio dos </a:t>
            </a:r>
            <a:r>
              <a:rPr lang="pt-PT" sz="2800" dirty="0" err="1">
                <a:solidFill>
                  <a:srgbClr val="002060"/>
                </a:solidFill>
              </a:rPr>
              <a:t>pdf</a:t>
            </a:r>
            <a:r>
              <a:rPr lang="pt-PT" sz="2800" dirty="0">
                <a:solidFill>
                  <a:srgbClr val="002060"/>
                </a:solidFill>
              </a:rPr>
              <a:t> das Declarações Remuneração entregues na Segurança Social (DMR)</a:t>
            </a:r>
          </a:p>
        </p:txBody>
      </p:sp>
    </p:spTree>
    <p:extLst>
      <p:ext uri="{BB962C8B-B14F-4D97-AF65-F5344CB8AC3E}">
        <p14:creationId xmlns:p14="http://schemas.microsoft.com/office/powerpoint/2010/main" val="18320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85662" y="1872472"/>
            <a:ext cx="934252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Empresas que recorreram ao lay </a:t>
            </a:r>
            <a:r>
              <a:rPr lang="pt-PT" sz="3200" b="1" dirty="0" err="1">
                <a:solidFill>
                  <a:srgbClr val="002060"/>
                </a:solidFill>
              </a:rPr>
              <a:t>off</a:t>
            </a:r>
            <a:r>
              <a:rPr lang="pt-PT" sz="3200" b="1" dirty="0">
                <a:solidFill>
                  <a:srgbClr val="002060"/>
                </a:solidFill>
              </a:rPr>
              <a:t> (2ª fase)</a:t>
            </a:r>
          </a:p>
          <a:p>
            <a:endParaRPr lang="pt-PT" sz="3200" b="1" dirty="0">
              <a:solidFill>
                <a:srgbClr val="002060"/>
              </a:solidFill>
            </a:endParaRPr>
          </a:p>
          <a:p>
            <a:endParaRPr lang="pt-PT" sz="11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Verificação das empresas que estiveram em lay </a:t>
            </a:r>
            <a:r>
              <a:rPr lang="pt-PT" sz="2800" dirty="0" err="1">
                <a:solidFill>
                  <a:srgbClr val="002060"/>
                </a:solidFill>
              </a:rPr>
              <a:t>off</a:t>
            </a:r>
            <a:endParaRPr lang="pt-PT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2060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Conformidade dos montantes de empréstimos aprovados;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2060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Correção aos montantes de empréstimos aprovados;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pt-PT" sz="2800" dirty="0">
              <a:solidFill>
                <a:srgbClr val="002060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002060"/>
                </a:solidFill>
              </a:rPr>
              <a:t>Outras desconformidades.</a:t>
            </a:r>
          </a:p>
          <a:p>
            <a:pPr marL="457200" indent="-457200" algn="just">
              <a:buFontTx/>
              <a:buChar char="-"/>
            </a:pPr>
            <a:endParaRPr lang="pt-P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B45211-E7B2-4B97-BC8A-FE65099A6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042227"/>
              </p:ext>
            </p:extLst>
          </p:nvPr>
        </p:nvGraphicFramePr>
        <p:xfrm>
          <a:off x="518704" y="2521258"/>
          <a:ext cx="10773692" cy="441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F68DB37-5E4C-4417-8E3D-8C5C7EC2B4FF}"/>
              </a:ext>
            </a:extLst>
          </p:cNvPr>
          <p:cNvSpPr txBox="1"/>
          <p:nvPr/>
        </p:nvSpPr>
        <p:spPr>
          <a:xfrm>
            <a:off x="1509204" y="1843881"/>
            <a:ext cx="9996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Conversão do Empréstimo a Fundo perdido (3ª fase)</a:t>
            </a:r>
          </a:p>
        </p:txBody>
      </p:sp>
    </p:spTree>
    <p:extLst>
      <p:ext uri="{BB962C8B-B14F-4D97-AF65-F5344CB8AC3E}">
        <p14:creationId xmlns:p14="http://schemas.microsoft.com/office/powerpoint/2010/main" val="14006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/>
          <p:cNvSpPr txBox="1">
            <a:spLocks/>
          </p:cNvSpPr>
          <p:nvPr/>
        </p:nvSpPr>
        <p:spPr>
          <a:xfrm>
            <a:off x="919307" y="2414935"/>
            <a:ext cx="10353386" cy="3475596"/>
          </a:xfrm>
          <a:prstGeom prst="rect">
            <a:avLst/>
          </a:prstGeom>
          <a:solidFill>
            <a:schemeClr val="bg1"/>
          </a:solidFill>
          <a:ln w="98425" cmpd="thickThin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1366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000" b="1" dirty="0">
              <a:solidFill>
                <a:srgbClr val="004177"/>
              </a:solidFill>
            </a:endParaRPr>
          </a:p>
          <a:p>
            <a:endParaRPr lang="pt-PT" sz="800" b="1" dirty="0">
              <a:solidFill>
                <a:srgbClr val="004177"/>
              </a:solidFill>
            </a:endParaRPr>
          </a:p>
          <a:p>
            <a:endParaRPr lang="pt-PT" sz="4400" b="1" dirty="0">
              <a:solidFill>
                <a:srgbClr val="004177"/>
              </a:solidFill>
            </a:endParaRPr>
          </a:p>
          <a:p>
            <a:r>
              <a:rPr lang="pt-PT" sz="4400" b="1" dirty="0">
                <a:solidFill>
                  <a:srgbClr val="004177"/>
                </a:solidFill>
              </a:rPr>
              <a:t>Ficha Técnica</a:t>
            </a:r>
          </a:p>
        </p:txBody>
      </p:sp>
    </p:spTree>
    <p:extLst>
      <p:ext uri="{BB962C8B-B14F-4D97-AF65-F5344CB8AC3E}">
        <p14:creationId xmlns:p14="http://schemas.microsoft.com/office/powerpoint/2010/main" val="24293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file"/>
            <a:extLst>
              <a:ext uri="{FF2B5EF4-FFF2-40B4-BE49-F238E27FC236}">
                <a16:creationId xmlns:a16="http://schemas.microsoft.com/office/drawing/2014/main" id="{7E62D5A8-C847-4E91-BABA-36E48A4C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055" y="2501561"/>
            <a:ext cx="6504095" cy="29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614</Words>
  <Application>Microsoft Office PowerPoint</Application>
  <PresentationFormat>Ecrã Panorâmico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Modelo de apresentação personalizado</vt:lpstr>
      <vt:lpstr>1_Modelo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Sónia .</dc:creator>
  <cp:lastModifiedBy>Paulo Ricardo Freitas Nóbrega</cp:lastModifiedBy>
  <cp:revision>439</cp:revision>
  <cp:lastPrinted>2021-10-19T15:57:30Z</cp:lastPrinted>
  <dcterms:created xsi:type="dcterms:W3CDTF">2016-03-06T15:21:17Z</dcterms:created>
  <dcterms:modified xsi:type="dcterms:W3CDTF">2021-12-07T16:33:22Z</dcterms:modified>
</cp:coreProperties>
</file>