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71" r:id="rId1"/>
    <p:sldMasterId id="2147483672" r:id="rId2"/>
    <p:sldMasterId id="2147483673" r:id="rId3"/>
    <p:sldMasterId id="2147483674" r:id="rId4"/>
  </p:sldMasterIdLst>
  <p:notesMasterIdLst>
    <p:notesMasterId r:id="rId12"/>
  </p:notesMasterIdLst>
  <p:sldIdLst>
    <p:sldId id="257" r:id="rId5"/>
    <p:sldId id="258" r:id="rId6"/>
    <p:sldId id="262" r:id="rId7"/>
    <p:sldId id="268" r:id="rId8"/>
    <p:sldId id="265" r:id="rId9"/>
    <p:sldId id="269" r:id="rId10"/>
    <p:sldId id="261" r:id="rId11"/>
  </p:sldIdLst>
  <p:sldSz cx="9144000" cy="6858000" type="screen4x3"/>
  <p:notesSz cx="6789738" cy="9929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D0AEA02-5E32-42BC-8A8F-AFE3E6F52B6E}">
  <a:tblStyle styleId="{0D0AEA02-5E32-42BC-8A8F-AFE3E6F52B6E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5E6"/>
          </a:solidFill>
        </a:fill>
      </a:tcStyle>
    </a:wholeTbl>
    <a:band1H>
      <a:tcTxStyle/>
      <a:tcStyle>
        <a:tcBdr/>
        <a:fill>
          <a:solidFill>
            <a:srgbClr val="FEEAC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EEAC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425"/>
    <p:restoredTop sz="94681"/>
  </p:normalViewPr>
  <p:slideViewPr>
    <p:cSldViewPr>
      <p:cViewPr varScale="1">
        <p:scale>
          <a:sx n="116" d="100"/>
          <a:sy n="116" d="100"/>
        </p:scale>
        <p:origin x="152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2220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45947" y="0"/>
            <a:ext cx="2942220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599"/>
            <a:ext cx="2942220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45947" y="9431599"/>
            <a:ext cx="2942220" cy="4964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88076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582820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5591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10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98521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7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32907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6:notes"/>
          <p:cNvSpPr txBox="1">
            <a:spLocks noGrp="1"/>
          </p:cNvSpPr>
          <p:nvPr>
            <p:ph type="body" idx="1"/>
          </p:nvPr>
        </p:nvSpPr>
        <p:spPr>
          <a:xfrm>
            <a:off x="678974" y="4716661"/>
            <a:ext cx="543179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2813" y="744538"/>
            <a:ext cx="4964112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K BIG ORIGAMI">
  <p:cSld name="BLANCK BIG ORIGAMI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page Yellow origami">
  <p:cSld name="CONTENTpage Yellow origami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980728" y="1093028"/>
            <a:ext cx="6153684" cy="5648339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6"/>
          <p:cNvSpPr txBox="1"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body" idx="1"/>
          </p:nvPr>
        </p:nvSpPr>
        <p:spPr>
          <a:xfrm>
            <a:off x="457200" y="2492896"/>
            <a:ext cx="3008313" cy="3057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body" idx="2"/>
          </p:nvPr>
        </p:nvSpPr>
        <p:spPr>
          <a:xfrm>
            <a:off x="3575050" y="1205802"/>
            <a:ext cx="5111750" cy="4920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page Image square + legend" type="picTx">
  <p:cSld name="PICTURE_WITH_CAPTION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1" name="Google Shape;81;p19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64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32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oto Sans Symbols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Google Shape;82;p19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full width title upon">
  <p:cSld name="IMAGE full width title upon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>
            <a:spLocks noGrp="1"/>
          </p:cNvSpPr>
          <p:nvPr>
            <p:ph type="pic" idx="2"/>
          </p:nvPr>
        </p:nvSpPr>
        <p:spPr>
          <a:xfrm>
            <a:off x="0" y="1"/>
            <a:ext cx="9144001" cy="68133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Google Shape;89;p21"/>
          <p:cNvSpPr txBox="1">
            <a:spLocks noGrp="1"/>
          </p:cNvSpPr>
          <p:nvPr>
            <p:ph type="title"/>
          </p:nvPr>
        </p:nvSpPr>
        <p:spPr>
          <a:xfrm>
            <a:off x="539552" y="4653136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full width title top">
  <p:cSld name="IMAGE full width title top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>
            <a:spLocks noGrp="1"/>
          </p:cNvSpPr>
          <p:nvPr>
            <p:ph type="pic" idx="2"/>
          </p:nvPr>
        </p:nvSpPr>
        <p:spPr>
          <a:xfrm>
            <a:off x="0" y="1340769"/>
            <a:ext cx="9144001" cy="5472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lvl="1" indent="-2857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lvl="2" indent="-2286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lvl="3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lvl="4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lvl="5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lvl="6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lvl="7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lvl="8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2" name="Google Shape;92;p22"/>
          <p:cNvSpPr txBox="1"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OCK page Yellow">
  <p:cSld name="BLOCK page Yellow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4"/>
          <p:cNvSpPr/>
          <p:nvPr/>
        </p:nvSpPr>
        <p:spPr>
          <a:xfrm>
            <a:off x="0" y="1556792"/>
            <a:ext cx="9144000" cy="5256584"/>
          </a:xfrm>
          <a:prstGeom prst="rect">
            <a:avLst/>
          </a:prstGeom>
          <a:solidFill>
            <a:srgbClr val="FFCC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4"/>
          <p:cNvSpPr txBox="1">
            <a:spLocks noGrp="1"/>
          </p:cNvSpPr>
          <p:nvPr>
            <p:ph type="title"/>
          </p:nvPr>
        </p:nvSpPr>
        <p:spPr>
          <a:xfrm>
            <a:off x="755575" y="1844824"/>
            <a:ext cx="7776865" cy="8640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99" name="Google Shape;99;p24"/>
          <p:cNvSpPr txBox="1">
            <a:spLocks noGrp="1"/>
          </p:cNvSpPr>
          <p:nvPr>
            <p:ph type="body" idx="1"/>
          </p:nvPr>
        </p:nvSpPr>
        <p:spPr>
          <a:xfrm>
            <a:off x="755576" y="2852935"/>
            <a:ext cx="7776864" cy="30243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64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32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595959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59595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2000"/>
              <a:buFont typeface="Courier New"/>
              <a:buChar char="o"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0" name="Google Shape;100;p24"/>
          <p:cNvSpPr txBox="1"/>
          <p:nvPr/>
        </p:nvSpPr>
        <p:spPr>
          <a:xfrm>
            <a:off x="457200" y="432000"/>
            <a:ext cx="8229600" cy="6480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-GB" sz="40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Click to edit title style</a:t>
            </a:r>
            <a:endParaRPr sz="40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4"/>
          <p:cNvSpPr txBox="1"/>
          <p:nvPr/>
        </p:nvSpPr>
        <p:spPr>
          <a:xfrm>
            <a:off x="7236296" y="6528636"/>
            <a:ext cx="1800225" cy="284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title page + name">
  <p:cSld name="BASIC title page + nam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body" idx="1"/>
          </p:nvPr>
        </p:nvSpPr>
        <p:spPr>
          <a:xfrm>
            <a:off x="933578" y="4725144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body" idx="2"/>
          </p:nvPr>
        </p:nvSpPr>
        <p:spPr>
          <a:xfrm>
            <a:off x="933578" y="5157216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3"/>
          </p:nvPr>
        </p:nvSpPr>
        <p:spPr>
          <a:xfrm>
            <a:off x="933578" y="5589264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body" idx="4"/>
          </p:nvPr>
        </p:nvSpPr>
        <p:spPr>
          <a:xfrm>
            <a:off x="971600" y="6309320"/>
            <a:ext cx="7415683" cy="387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r" rtl="0">
              <a:spcBef>
                <a:spcPts val="36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8" name="Picture 2" descr="C:\Users\Velislava Borisova\Documents\Projects\Carpe Digem\pictures\CarDig-Logo\CARPE-DIGEM_EU_FLAG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1016"/>
            <a:ext cx="3882351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Thank you page">
  <p:cSld name="BASIC Thank you pag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l" rtl="0">
              <a:spcBef>
                <a:spcPts val="32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pic>
        <p:nvPicPr>
          <p:cNvPr id="7" name="Picture 2" descr="C:\Users\Velislava Borisova\Documents\Projects\Carpe Digem\pictures\CarDig-Logo\CARPE-DIGEM_EU_FLAG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6632"/>
            <a:ext cx="3882351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2AD1A3-18B6-4C9B-8FCA-5FAA7EEA4A7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54432" y="4873778"/>
            <a:ext cx="345669" cy="3456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78058CA-05D5-455F-89B5-05C0243297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554435" y="5314879"/>
            <a:ext cx="345669" cy="345669"/>
          </a:xfrm>
          <a:prstGeom prst="rect">
            <a:avLst/>
          </a:prstGeom>
        </p:spPr>
      </p:pic>
      <p:pic>
        <p:nvPicPr>
          <p:cNvPr id="1026" name="Picture 2" descr="C:\Users\Velislava Borisova\Downloads\LinkedIn-512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573" y="5754345"/>
            <a:ext cx="345600" cy="347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Velislava Borisova\Downloads\download.jpg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432" y="6183356"/>
            <a:ext cx="345600" cy="34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 userDrawn="1"/>
        </p:nvSpPr>
        <p:spPr>
          <a:xfrm>
            <a:off x="5900173" y="4892723"/>
            <a:ext cx="1675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@CARPE_DIGEM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5900173" y="5333824"/>
            <a:ext cx="21916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@</a:t>
            </a:r>
            <a:r>
              <a:rPr lang="en-US" sz="1400" b="0" i="0" u="none" strike="noStrike" cap="none" dirty="0" err="1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InterregCARPEDIGEM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5900173" y="5774004"/>
            <a:ext cx="20874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@Carpe </a:t>
            </a:r>
            <a:r>
              <a:rPr lang="en-US" sz="1400" b="0" i="0" u="none" strike="noStrike" cap="none" dirty="0" err="1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Digem</a:t>
            </a:r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400" b="0" i="0" u="none" strike="noStrike" cap="none" dirty="0" err="1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Interreg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 userDrawn="1"/>
        </p:nvSpPr>
        <p:spPr>
          <a:xfrm>
            <a:off x="5900173" y="6202267"/>
            <a:ext cx="19078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u="none" strike="noStrike" cap="none" dirty="0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@</a:t>
            </a:r>
            <a:r>
              <a:rPr lang="en-US" sz="1400" b="0" i="0" u="none" strike="noStrike" cap="none" dirty="0" err="1">
                <a:solidFill>
                  <a:schemeClr val="bg2">
                    <a:lumMod val="75000"/>
                  </a:schemeClr>
                </a:solidFill>
                <a:effectLst/>
                <a:latin typeface="Arial"/>
                <a:ea typeface="Arial"/>
                <a:cs typeface="Arial"/>
                <a:sym typeface="Arial"/>
              </a:rPr>
              <a:t>carpedigeminterreg</a:t>
            </a:r>
            <a:endParaRPr lang="en-US" sz="140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title page">
  <p:cSld name="BASIC title pag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6"/>
          <p:cNvSpPr txBox="1">
            <a:spLocks noGrp="1"/>
          </p:cNvSpPr>
          <p:nvPr>
            <p:ph type="ctrTitle"/>
          </p:nvPr>
        </p:nvSpPr>
        <p:spPr>
          <a:xfrm>
            <a:off x="685800" y="3501008"/>
            <a:ext cx="7772400" cy="79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pic>
        <p:nvPicPr>
          <p:cNvPr id="1026" name="Picture 2" descr="C:\Users\Velislava Borisova\Documents\Projects\Carpe Digem\pictures\CarDig-Logo\CARPE-DIGEM_EU_FLAG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61016"/>
            <a:ext cx="3882351" cy="32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text page ok">
  <p:cSld name="CONTENT text page ok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57200" y="432000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1"/>
          </p:nvPr>
        </p:nvSpPr>
        <p:spPr>
          <a:xfrm>
            <a:off x="457200" y="1368000"/>
            <a:ext cx="8207375" cy="5183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title page" type="title">
  <p:cSld name="TITLE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0" marR="0" lvl="0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400" b="1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Noto Sans Symbols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Font typeface="Courier New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Table page">
  <p:cSld name="CONTENT Table page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 txBox="1">
            <a:spLocks noGrp="1"/>
          </p:cNvSpPr>
          <p:nvPr>
            <p:ph type="title"/>
          </p:nvPr>
        </p:nvSpPr>
        <p:spPr>
          <a:xfrm>
            <a:off x="467544" y="432000"/>
            <a:ext cx="8229600" cy="634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3" name="Google Shape;53;p13"/>
          <p:cNvSpPr txBox="1"/>
          <p:nvPr/>
        </p:nvSpPr>
        <p:spPr>
          <a:xfrm>
            <a:off x="539552" y="1340768"/>
            <a:ext cx="813690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3"/>
          <p:cNvSpPr txBox="1">
            <a:spLocks noGrp="1"/>
          </p:cNvSpPr>
          <p:nvPr>
            <p:ph type="body" idx="1"/>
          </p:nvPr>
        </p:nvSpPr>
        <p:spPr>
          <a:xfrm>
            <a:off x="467544" y="5157788"/>
            <a:ext cx="8208144" cy="12235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page + legend" type="objTx">
  <p:cSld name="OBJECT_WITH_CAPTION_TEXT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4"/>
          <p:cNvSpPr txBox="1">
            <a:spLocks noGrp="1"/>
          </p:cNvSpPr>
          <p:nvPr>
            <p:ph type="title"/>
          </p:nvPr>
        </p:nvSpPr>
        <p:spPr>
          <a:xfrm>
            <a:off x="457200" y="1196752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7" name="Google Shape;57;p14"/>
          <p:cNvSpPr txBox="1">
            <a:spLocks noGrp="1"/>
          </p:cNvSpPr>
          <p:nvPr>
            <p:ph type="body" idx="1"/>
          </p:nvPr>
        </p:nvSpPr>
        <p:spPr>
          <a:xfrm>
            <a:off x="3575050" y="1205802"/>
            <a:ext cx="5111750" cy="49203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body" idx="2"/>
          </p:nvPr>
        </p:nvSpPr>
        <p:spPr>
          <a:xfrm>
            <a:off x="457200" y="2492896"/>
            <a:ext cx="3008313" cy="30572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9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9" Type="http://schemas.openxmlformats.org/officeDocument/2006/relationships/image" Target="../media/image7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oogle Shape;10;p1"/>
          <p:cNvGraphicFramePr/>
          <p:nvPr/>
        </p:nvGraphicFramePr>
        <p:xfrm>
          <a:off x="0" y="6807656"/>
          <a:ext cx="9144000" cy="365770"/>
        </p:xfrm>
        <a:graphic>
          <a:graphicData uri="http://schemas.openxmlformats.org/drawingml/2006/table">
            <a:tbl>
              <a:tblPr firstRow="1" bandRow="1">
                <a:noFill/>
                <a:tableStyleId>{0D0AEA02-5E32-42BC-8A8F-AFE3E6F52B6E}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1" name="Google Shape;11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1980728" y="1093028"/>
            <a:ext cx="6153684" cy="564833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2" r:id="rId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7"/>
          <p:cNvSpPr txBox="1">
            <a:spLocks noGrp="1"/>
          </p:cNvSpPr>
          <p:nvPr>
            <p:ph type="body" idx="1"/>
          </p:nvPr>
        </p:nvSpPr>
        <p:spPr>
          <a:xfrm>
            <a:off x="457200" y="13680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24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40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20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ourier New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graphicFrame>
        <p:nvGraphicFramePr>
          <p:cNvPr id="32" name="Google Shape;32;p7"/>
          <p:cNvGraphicFramePr/>
          <p:nvPr/>
        </p:nvGraphicFramePr>
        <p:xfrm>
          <a:off x="0" y="6807656"/>
          <a:ext cx="9144000" cy="365770"/>
        </p:xfrm>
        <a:graphic>
          <a:graphicData uri="http://schemas.openxmlformats.org/drawingml/2006/table">
            <a:tbl>
              <a:tblPr firstRow="1" bandRow="1">
                <a:noFill/>
                <a:tableStyleId>{0D0AEA02-5E32-42BC-8A8F-AFE3E6F52B6E}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468000" y="432000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34" name="Google Shape;34;p7"/>
          <p:cNvSpPr txBox="1"/>
          <p:nvPr/>
        </p:nvSpPr>
        <p:spPr>
          <a:xfrm>
            <a:off x="7236296" y="6528636"/>
            <a:ext cx="1800225" cy="284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lang="en-GB"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9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0" name="Picture 2" descr="C:\Users\Velislava Borisova\Documents\Projects\Carpe Digem\pictures\CarDig-Logo\CARPE-DIGEM.jpg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4624"/>
            <a:ext cx="1368000" cy="93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  <p:sldLayoutId id="2147483656" r:id="rId2"/>
    <p:sldLayoutId id="2147483657" r:id="rId3"/>
    <p:sldLayoutId id="2147483658" r:id="rId4"/>
    <p:sldLayoutId id="2147483659" r:id="rId5"/>
    <p:sldLayoutId id="2147483661" r:id="rId6"/>
    <p:sldLayoutId id="2147483664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indent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5" name="Google Shape;85;p20"/>
          <p:cNvSpPr txBox="1"/>
          <p:nvPr/>
        </p:nvSpPr>
        <p:spPr>
          <a:xfrm>
            <a:off x="7236296" y="6528636"/>
            <a:ext cx="1800225" cy="2847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fld id="{00000000-1234-1234-1234-123412341234}" type="slidenum"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86" name="Google Shape;86;p20"/>
          <p:cNvGraphicFramePr/>
          <p:nvPr/>
        </p:nvGraphicFramePr>
        <p:xfrm>
          <a:off x="0" y="6807656"/>
          <a:ext cx="9144000" cy="365770"/>
        </p:xfrm>
        <a:graphic>
          <a:graphicData uri="http://schemas.openxmlformats.org/drawingml/2006/table">
            <a:tbl>
              <a:tblPr firstRow="1" bandRow="1">
                <a:noFill/>
                <a:tableStyleId>{0D0AEA02-5E32-42BC-8A8F-AFE3E6F52B6E}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" name="Google Shape;94;p23"/>
          <p:cNvGraphicFramePr/>
          <p:nvPr/>
        </p:nvGraphicFramePr>
        <p:xfrm>
          <a:off x="0" y="6807656"/>
          <a:ext cx="9144000" cy="365770"/>
        </p:xfrm>
        <a:graphic>
          <a:graphicData uri="http://schemas.openxmlformats.org/drawingml/2006/table">
            <a:tbl>
              <a:tblPr firstRow="1" bandRow="1">
                <a:noFill/>
                <a:tableStyleId>{0D0AEA02-5E32-42BC-8A8F-AFE3E6F52B6E}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5482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CB8C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15996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Picture 2" descr="C:\Users\Velislava Borisova\Documents\Projects\Carpe Digem\pictures\CarDig-Logo\CARPE-DIGEM.jp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4624"/>
            <a:ext cx="1368000" cy="938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cristina.gouveia@ide.madeira.gov.pt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Apresenta&#231;&#227;o_Floating%20Particle.m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9"/>
          <p:cNvSpPr txBox="1">
            <a:spLocks noGrp="1"/>
          </p:cNvSpPr>
          <p:nvPr>
            <p:ph type="body" idx="1"/>
          </p:nvPr>
        </p:nvSpPr>
        <p:spPr>
          <a:xfrm>
            <a:off x="933578" y="5949304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Cristina Gouveia</a:t>
            </a:r>
            <a:endParaRPr sz="14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29"/>
          <p:cNvSpPr txBox="1">
            <a:spLocks noGrp="1"/>
          </p:cNvSpPr>
          <p:nvPr>
            <p:ph type="body" idx="2"/>
          </p:nvPr>
        </p:nvSpPr>
        <p:spPr>
          <a:xfrm>
            <a:off x="933578" y="6237360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4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Member of the Executive Board</a:t>
            </a:r>
            <a:endParaRPr sz="14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9"/>
          <p:cNvSpPr txBox="1">
            <a:spLocks noGrp="1"/>
          </p:cNvSpPr>
          <p:nvPr>
            <p:ph type="body" idx="3"/>
          </p:nvPr>
        </p:nvSpPr>
        <p:spPr>
          <a:xfrm>
            <a:off x="933578" y="6525368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  <a:buClr>
                <a:schemeClr val="dk2"/>
              </a:buClr>
            </a:pPr>
            <a:r>
              <a:rPr lang="pt-PT" sz="14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cristina.gouveia@ide.madeira.gov.pt</a:t>
            </a:r>
            <a:endParaRPr sz="1400" b="0" i="0" strike="noStrike" cap="none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132" name="Google Shape;132;p29"/>
          <p:cNvSpPr txBox="1">
            <a:spLocks noGrp="1"/>
          </p:cNvSpPr>
          <p:nvPr>
            <p:ph type="ctrTitle"/>
          </p:nvPr>
        </p:nvSpPr>
        <p:spPr>
          <a:xfrm>
            <a:off x="611560" y="3356992"/>
            <a:ext cx="7846640" cy="1082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US" sz="2800" b="1" i="1" dirty="0"/>
              <a:t>Madeira’s Innovation Strategy to rise SMEs digital competences</a:t>
            </a:r>
            <a:br>
              <a:rPr lang="en-US" sz="2800" b="1" i="1" dirty="0"/>
            </a:br>
            <a:br>
              <a:rPr lang="en-US" sz="2800" b="1" dirty="0"/>
            </a:br>
            <a:r>
              <a:rPr lang="en-US" sz="2800" b="1" i="1" dirty="0"/>
              <a:t>Floating Particle: using IOT and AI to avoid water waste and provide clean energy</a:t>
            </a:r>
            <a:endParaRPr lang="en-US" sz="2800" b="1" dirty="0"/>
          </a:p>
        </p:txBody>
      </p:sp>
      <p:sp>
        <p:nvSpPr>
          <p:cNvPr id="133" name="Google Shape;133;p29"/>
          <p:cNvSpPr txBox="1">
            <a:spLocks noGrp="1"/>
          </p:cNvSpPr>
          <p:nvPr>
            <p:ph type="body" idx="4"/>
          </p:nvPr>
        </p:nvSpPr>
        <p:spPr>
          <a:xfrm>
            <a:off x="971600" y="6353944"/>
            <a:ext cx="7415683" cy="3874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Font typeface="Arial"/>
              <a:buNone/>
            </a:pPr>
            <a:r>
              <a:rPr lang="en-GB" sz="18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28</a:t>
            </a:r>
            <a:r>
              <a:rPr lang="en-GB" sz="1800" b="0" i="0" u="none" strike="noStrike" cap="none" baseline="30000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th</a:t>
            </a:r>
            <a:r>
              <a:rPr lang="en-GB" sz="18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 May, 2020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>
            <a:spLocks noGrp="1"/>
          </p:cNvSpPr>
          <p:nvPr>
            <p:ph type="title"/>
          </p:nvPr>
        </p:nvSpPr>
        <p:spPr>
          <a:xfrm>
            <a:off x="377718" y="490662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Madeira’s</a:t>
            </a:r>
            <a:r>
              <a:rPr lang="pt-PT" sz="24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Strategy</a:t>
            </a:r>
            <a:r>
              <a:rPr lang="pt-PT" sz="24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on</a:t>
            </a:r>
            <a:r>
              <a:rPr lang="pt-PT" sz="24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Digital </a:t>
            </a: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Innovation</a:t>
            </a:r>
            <a:endParaRPr sz="24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EF90D26-4A6D-EF4B-A894-151E25F81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1" y="5105344"/>
            <a:ext cx="2862028" cy="1635445"/>
          </a:xfrm>
          <a:prstGeom prst="rect">
            <a:avLst/>
          </a:prstGeom>
        </p:spPr>
      </p:pic>
      <p:sp>
        <p:nvSpPr>
          <p:cNvPr id="7" name="Google Shape;130;p29">
            <a:extLst>
              <a:ext uri="{FF2B5EF4-FFF2-40B4-BE49-F238E27FC236}">
                <a16:creationId xmlns:a16="http://schemas.microsoft.com/office/drawing/2014/main" id="{011AF31B-E049-B144-978F-57B2C9148216}"/>
              </a:ext>
            </a:extLst>
          </p:cNvPr>
          <p:cNvSpPr txBox="1">
            <a:spLocks/>
          </p:cNvSpPr>
          <p:nvPr/>
        </p:nvSpPr>
        <p:spPr>
          <a:xfrm>
            <a:off x="718679" y="1268784"/>
            <a:ext cx="7885768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Creating the infrastructure </a:t>
            </a:r>
            <a:r>
              <a:rPr lang="en-GB" sz="1600" dirty="0">
                <a:solidFill>
                  <a:schemeClr val="dk1"/>
                </a:solidFill>
              </a:rPr>
              <a:t>and conditions (started with “</a:t>
            </a:r>
            <a:r>
              <a:rPr lang="en-GB" sz="1600" i="1" dirty="0">
                <a:solidFill>
                  <a:schemeClr val="dk1"/>
                </a:solidFill>
              </a:rPr>
              <a:t>Madeira </a:t>
            </a:r>
            <a:r>
              <a:rPr lang="en-GB" sz="1600" i="1" dirty="0" err="1">
                <a:solidFill>
                  <a:schemeClr val="dk1"/>
                </a:solidFill>
              </a:rPr>
              <a:t>Tecnopolo</a:t>
            </a:r>
            <a:r>
              <a:rPr lang="en-GB" sz="1600" dirty="0">
                <a:solidFill>
                  <a:schemeClr val="dk1"/>
                </a:solidFill>
              </a:rPr>
              <a:t>”).</a:t>
            </a:r>
          </a:p>
          <a:p>
            <a:pPr>
              <a:buClr>
                <a:schemeClr val="dk1"/>
              </a:buClr>
            </a:pPr>
            <a:endParaRPr lang="en-GB" sz="1600" dirty="0">
              <a:solidFill>
                <a:schemeClr val="dk1"/>
              </a:solidFill>
            </a:endParaRPr>
          </a:p>
          <a:p>
            <a:pPr algn="just">
              <a:buClr>
                <a:schemeClr val="dk1"/>
              </a:buClr>
            </a:pPr>
            <a:r>
              <a:rPr lang="en-GB" sz="1600" dirty="0">
                <a:solidFill>
                  <a:schemeClr val="dk1"/>
                </a:solidFill>
              </a:rPr>
              <a:t>Establishing </a:t>
            </a:r>
            <a:r>
              <a:rPr lang="en-GB" sz="1600" b="1" dirty="0">
                <a:solidFill>
                  <a:schemeClr val="dk1"/>
                </a:solidFill>
              </a:rPr>
              <a:t>partnership between Regional Government, Universities and Businesses Associations.</a:t>
            </a:r>
          </a:p>
        </p:txBody>
      </p:sp>
      <p:sp>
        <p:nvSpPr>
          <p:cNvPr id="8" name="Google Shape;130;p29">
            <a:extLst>
              <a:ext uri="{FF2B5EF4-FFF2-40B4-BE49-F238E27FC236}">
                <a16:creationId xmlns:a16="http://schemas.microsoft.com/office/drawing/2014/main" id="{1ACA71AB-2A20-FE43-822D-0C6275551C96}"/>
              </a:ext>
            </a:extLst>
          </p:cNvPr>
          <p:cNvSpPr txBox="1">
            <a:spLocks/>
          </p:cNvSpPr>
          <p:nvPr/>
        </p:nvSpPr>
        <p:spPr>
          <a:xfrm>
            <a:off x="718681" y="2474843"/>
            <a:ext cx="7885768" cy="2340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Creating target support entities </a:t>
            </a:r>
            <a:r>
              <a:rPr lang="en-GB" sz="1600" dirty="0">
                <a:solidFill>
                  <a:schemeClr val="dk1"/>
                </a:solidFill>
              </a:rPr>
              <a:t>such as ”</a:t>
            </a:r>
            <a:r>
              <a:rPr lang="en-GB" sz="1600" i="1" dirty="0" err="1">
                <a:solidFill>
                  <a:schemeClr val="dk1"/>
                </a:solidFill>
              </a:rPr>
              <a:t>StartupMadeira</a:t>
            </a:r>
            <a:r>
              <a:rPr lang="en-GB" sz="1600" dirty="0">
                <a:solidFill>
                  <a:schemeClr val="dk1"/>
                </a:solidFill>
              </a:rPr>
              <a:t>” to boost entrepreneurship and new ideas/companies or “</a:t>
            </a:r>
            <a:r>
              <a:rPr lang="en-GB" sz="1600" i="1" dirty="0">
                <a:solidFill>
                  <a:schemeClr val="dk1"/>
                </a:solidFill>
              </a:rPr>
              <a:t>ARDITI</a:t>
            </a:r>
            <a:r>
              <a:rPr lang="en-GB" sz="1600" dirty="0">
                <a:solidFill>
                  <a:schemeClr val="dk1"/>
                </a:solidFill>
              </a:rPr>
              <a:t>” to support the R&amp;D and innovation activities in the Region.</a:t>
            </a:r>
          </a:p>
        </p:txBody>
      </p:sp>
      <p:sp>
        <p:nvSpPr>
          <p:cNvPr id="9" name="Google Shape;130;p29">
            <a:extLst>
              <a:ext uri="{FF2B5EF4-FFF2-40B4-BE49-F238E27FC236}">
                <a16:creationId xmlns:a16="http://schemas.microsoft.com/office/drawing/2014/main" id="{90E0ED0C-377C-AC41-BAE9-2C44450C4BDC}"/>
              </a:ext>
            </a:extLst>
          </p:cNvPr>
          <p:cNvSpPr txBox="1">
            <a:spLocks/>
          </p:cNvSpPr>
          <p:nvPr/>
        </p:nvSpPr>
        <p:spPr>
          <a:xfrm>
            <a:off x="718679" y="3501008"/>
            <a:ext cx="8676458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Setting up and managing funding grants schemes </a:t>
            </a:r>
            <a:r>
              <a:rPr lang="en-GB" sz="1600" dirty="0">
                <a:solidFill>
                  <a:schemeClr val="dk1"/>
                </a:solidFill>
              </a:rPr>
              <a:t>and financial instruments. </a:t>
            </a:r>
          </a:p>
          <a:p>
            <a:pPr>
              <a:buClr>
                <a:schemeClr val="dk1"/>
              </a:buClr>
            </a:pPr>
            <a:r>
              <a:rPr lang="en-GB" sz="1600" dirty="0">
                <a:solidFill>
                  <a:schemeClr val="dk1"/>
                </a:solidFill>
              </a:rPr>
              <a:t>(managed by IDERAM)</a:t>
            </a:r>
          </a:p>
        </p:txBody>
      </p:sp>
      <p:sp>
        <p:nvSpPr>
          <p:cNvPr id="10" name="Google Shape;130;p29">
            <a:extLst>
              <a:ext uri="{FF2B5EF4-FFF2-40B4-BE49-F238E27FC236}">
                <a16:creationId xmlns:a16="http://schemas.microsoft.com/office/drawing/2014/main" id="{95EEF0F2-6FAF-6A4D-A9F4-00F46317CE57}"/>
              </a:ext>
            </a:extLst>
          </p:cNvPr>
          <p:cNvSpPr txBox="1">
            <a:spLocks/>
          </p:cNvSpPr>
          <p:nvPr/>
        </p:nvSpPr>
        <p:spPr>
          <a:xfrm>
            <a:off x="683569" y="4221112"/>
            <a:ext cx="7920880" cy="215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Promoting R&amp;D activities in SMEs </a:t>
            </a:r>
            <a:r>
              <a:rPr lang="en-GB" sz="1600" dirty="0">
                <a:solidFill>
                  <a:schemeClr val="dk1"/>
                </a:solidFill>
              </a:rPr>
              <a:t>and reinforcing partnerships between University/Academics and businesses – creation of the </a:t>
            </a:r>
            <a:r>
              <a:rPr lang="en-GB" sz="1600" i="1" dirty="0">
                <a:solidFill>
                  <a:schemeClr val="dk1"/>
                </a:solidFill>
              </a:rPr>
              <a:t>Regional System for the Development, Research, Technology and Innovation </a:t>
            </a:r>
            <a:r>
              <a:rPr lang="en-GB" sz="1600" dirty="0">
                <a:solidFill>
                  <a:schemeClr val="dk1"/>
                </a:solidFill>
              </a:rPr>
              <a:t>(SRDITI).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985DF629-79BC-1441-B0E2-BF11B462FB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2146" y="6165281"/>
            <a:ext cx="1694504" cy="328526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CAFF8D9B-1C1A-844C-9B5F-F29FDD11D4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5279" y="4959168"/>
            <a:ext cx="1353220" cy="1062120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57AA99F1-7DA9-524C-97B7-48EC0D020E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3895" y="5103904"/>
            <a:ext cx="874208" cy="874208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F6752F42-A4F2-8C40-AA7B-62C9699996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56898" y="5102051"/>
            <a:ext cx="1694504" cy="847252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56AA47EB-025A-EF46-894B-C64B424CAB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5231" y="6148294"/>
            <a:ext cx="1071537" cy="425596"/>
          </a:xfrm>
          <a:prstGeom prst="rect">
            <a:avLst/>
          </a:prstGeom>
        </p:spPr>
      </p:pic>
      <p:sp>
        <p:nvSpPr>
          <p:cNvPr id="18" name="Oval 17">
            <a:extLst>
              <a:ext uri="{FF2B5EF4-FFF2-40B4-BE49-F238E27FC236}">
                <a16:creationId xmlns:a16="http://schemas.microsoft.com/office/drawing/2014/main" id="{FE39996D-90C6-234E-88A5-4054AC310DFE}"/>
              </a:ext>
            </a:extLst>
          </p:cNvPr>
          <p:cNvSpPr/>
          <p:nvPr/>
        </p:nvSpPr>
        <p:spPr>
          <a:xfrm>
            <a:off x="395536" y="1864593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380D395B-2BDC-AC48-8DC2-F18417CE38B0}"/>
              </a:ext>
            </a:extLst>
          </p:cNvPr>
          <p:cNvSpPr/>
          <p:nvPr/>
        </p:nvSpPr>
        <p:spPr>
          <a:xfrm>
            <a:off x="395536" y="1844824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3C719023-48DB-E14A-B5DE-D418008EEDF7}"/>
              </a:ext>
            </a:extLst>
          </p:cNvPr>
          <p:cNvSpPr/>
          <p:nvPr/>
        </p:nvSpPr>
        <p:spPr>
          <a:xfrm>
            <a:off x="409135" y="2492920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5D59222-7923-244E-9419-A97815EE5996}"/>
              </a:ext>
            </a:extLst>
          </p:cNvPr>
          <p:cNvSpPr/>
          <p:nvPr/>
        </p:nvSpPr>
        <p:spPr>
          <a:xfrm>
            <a:off x="409135" y="2473151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7E18DB8-5764-3A42-9AB2-AEDC74CEFC15}"/>
              </a:ext>
            </a:extLst>
          </p:cNvPr>
          <p:cNvSpPr/>
          <p:nvPr/>
        </p:nvSpPr>
        <p:spPr>
          <a:xfrm>
            <a:off x="395536" y="1268784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BE045912-CE7E-CB40-AACA-447B629DD1EB}"/>
              </a:ext>
            </a:extLst>
          </p:cNvPr>
          <p:cNvSpPr/>
          <p:nvPr/>
        </p:nvSpPr>
        <p:spPr>
          <a:xfrm>
            <a:off x="395536" y="1249015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7A7D539-190D-F24A-BC43-3FBD625EBEC8}"/>
              </a:ext>
            </a:extLst>
          </p:cNvPr>
          <p:cNvSpPr/>
          <p:nvPr/>
        </p:nvSpPr>
        <p:spPr>
          <a:xfrm>
            <a:off x="395536" y="3501032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22836E5F-DD91-3545-B8F1-35C7E2437C5E}"/>
              </a:ext>
            </a:extLst>
          </p:cNvPr>
          <p:cNvSpPr/>
          <p:nvPr/>
        </p:nvSpPr>
        <p:spPr>
          <a:xfrm>
            <a:off x="395536" y="3481263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785F235B-7FE2-F148-9518-A42C0A84024B}"/>
              </a:ext>
            </a:extLst>
          </p:cNvPr>
          <p:cNvSpPr/>
          <p:nvPr/>
        </p:nvSpPr>
        <p:spPr>
          <a:xfrm>
            <a:off x="395536" y="4208297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D7625803-9C25-DE4E-9A38-EFF59B605127}"/>
              </a:ext>
            </a:extLst>
          </p:cNvPr>
          <p:cNvSpPr/>
          <p:nvPr/>
        </p:nvSpPr>
        <p:spPr>
          <a:xfrm>
            <a:off x="395536" y="4201343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5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1D4EBE8F-1D3A-49A0-A624-6B6CC1F4AE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15825" y="5997874"/>
            <a:ext cx="1232674" cy="5760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>
            <a:spLocks noGrp="1"/>
          </p:cNvSpPr>
          <p:nvPr>
            <p:ph type="title"/>
          </p:nvPr>
        </p:nvSpPr>
        <p:spPr>
          <a:xfrm>
            <a:off x="376104" y="551143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pt-PT" sz="24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pt-PT" sz="24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have</a:t>
            </a:r>
            <a:r>
              <a:rPr lang="pt-PT" sz="24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4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achieved</a:t>
            </a:r>
            <a:endParaRPr sz="24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30;p29">
            <a:extLst>
              <a:ext uri="{FF2B5EF4-FFF2-40B4-BE49-F238E27FC236}">
                <a16:creationId xmlns:a16="http://schemas.microsoft.com/office/drawing/2014/main" id="{011AF31B-E049-B144-978F-57B2C9148216}"/>
              </a:ext>
            </a:extLst>
          </p:cNvPr>
          <p:cNvSpPr txBox="1">
            <a:spLocks/>
          </p:cNvSpPr>
          <p:nvPr/>
        </p:nvSpPr>
        <p:spPr>
          <a:xfrm>
            <a:off x="770265" y="1395099"/>
            <a:ext cx="7920880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dirty="0">
                <a:solidFill>
                  <a:schemeClr val="dk1"/>
                </a:solidFill>
              </a:rPr>
              <a:t>Many </a:t>
            </a:r>
            <a:r>
              <a:rPr lang="en-GB" sz="1600" b="1" dirty="0">
                <a:solidFill>
                  <a:schemeClr val="dk1"/>
                </a:solidFill>
              </a:rPr>
              <a:t>new companies have been formed successfully</a:t>
            </a:r>
            <a:r>
              <a:rPr lang="en-GB" sz="1600" dirty="0">
                <a:solidFill>
                  <a:schemeClr val="dk1"/>
                </a:solidFill>
              </a:rPr>
              <a:t>, operating in regional, national international markets.</a:t>
            </a:r>
          </a:p>
        </p:txBody>
      </p:sp>
      <p:sp>
        <p:nvSpPr>
          <p:cNvPr id="14" name="Google Shape;130;p29">
            <a:extLst>
              <a:ext uri="{FF2B5EF4-FFF2-40B4-BE49-F238E27FC236}">
                <a16:creationId xmlns:a16="http://schemas.microsoft.com/office/drawing/2014/main" id="{D84C75C8-0EC5-464F-87C5-72B0429BDA43}"/>
              </a:ext>
            </a:extLst>
          </p:cNvPr>
          <p:cNvSpPr txBox="1">
            <a:spLocks/>
          </p:cNvSpPr>
          <p:nvPr/>
        </p:nvSpPr>
        <p:spPr>
          <a:xfrm>
            <a:off x="770265" y="2230624"/>
            <a:ext cx="7920880" cy="198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Research &amp; Development </a:t>
            </a:r>
            <a:r>
              <a:rPr lang="en-GB" sz="1600" b="1" dirty="0" err="1">
                <a:solidFill>
                  <a:schemeClr val="dk1"/>
                </a:solidFill>
              </a:rPr>
              <a:t>Centers</a:t>
            </a:r>
            <a:r>
              <a:rPr lang="en-GB" sz="1600" b="1" dirty="0">
                <a:solidFill>
                  <a:schemeClr val="dk1"/>
                </a:solidFill>
              </a:rPr>
              <a:t> have been founded in many areas</a:t>
            </a:r>
            <a:r>
              <a:rPr lang="en-GB" sz="1600" dirty="0">
                <a:solidFill>
                  <a:schemeClr val="dk1"/>
                </a:solidFill>
              </a:rPr>
              <a:t>, such as the Madeira Interactive Technologies Institute (M-ITI), the Ocean Observatory of Madeira, or the Chemistry Centre of Madeira.</a:t>
            </a:r>
          </a:p>
        </p:txBody>
      </p:sp>
      <p:sp>
        <p:nvSpPr>
          <p:cNvPr id="15" name="Google Shape;130;p29">
            <a:extLst>
              <a:ext uri="{FF2B5EF4-FFF2-40B4-BE49-F238E27FC236}">
                <a16:creationId xmlns:a16="http://schemas.microsoft.com/office/drawing/2014/main" id="{0C3D7589-F497-9446-9ECA-60F9B10B97D5}"/>
              </a:ext>
            </a:extLst>
          </p:cNvPr>
          <p:cNvSpPr txBox="1">
            <a:spLocks/>
          </p:cNvSpPr>
          <p:nvPr/>
        </p:nvSpPr>
        <p:spPr>
          <a:xfrm>
            <a:off x="770265" y="3220629"/>
            <a:ext cx="7920880" cy="249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Partnerships with international entities and institutions have been established, </a:t>
            </a:r>
            <a:r>
              <a:rPr lang="en-GB" sz="1600" dirty="0">
                <a:solidFill>
                  <a:schemeClr val="dk1"/>
                </a:solidFill>
              </a:rPr>
              <a:t>such as the Carnegie-Mellon University that offers a dual masters degree with M-ITI.</a:t>
            </a:r>
          </a:p>
        </p:txBody>
      </p:sp>
      <p:sp>
        <p:nvSpPr>
          <p:cNvPr id="16" name="Google Shape;130;p29">
            <a:extLst>
              <a:ext uri="{FF2B5EF4-FFF2-40B4-BE49-F238E27FC236}">
                <a16:creationId xmlns:a16="http://schemas.microsoft.com/office/drawing/2014/main" id="{EFF5D073-5B4F-DA45-B031-BA24CCD11BF5}"/>
              </a:ext>
            </a:extLst>
          </p:cNvPr>
          <p:cNvSpPr txBox="1">
            <a:spLocks/>
          </p:cNvSpPr>
          <p:nvPr/>
        </p:nvSpPr>
        <p:spPr>
          <a:xfrm>
            <a:off x="770265" y="4048907"/>
            <a:ext cx="7848872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R&amp;D investment in private sector has increased significantly</a:t>
            </a:r>
            <a:r>
              <a:rPr lang="en-GB" sz="1600" dirty="0">
                <a:solidFill>
                  <a:schemeClr val="dk1"/>
                </a:solidFill>
              </a:rPr>
              <a:t>, with a % over GDP equivalent to the best national figures.</a:t>
            </a:r>
          </a:p>
        </p:txBody>
      </p:sp>
      <p:sp>
        <p:nvSpPr>
          <p:cNvPr id="17" name="Google Shape;130;p29">
            <a:extLst>
              <a:ext uri="{FF2B5EF4-FFF2-40B4-BE49-F238E27FC236}">
                <a16:creationId xmlns:a16="http://schemas.microsoft.com/office/drawing/2014/main" id="{523EE13E-DA6D-914C-9A8B-7B8076D74A4A}"/>
              </a:ext>
            </a:extLst>
          </p:cNvPr>
          <p:cNvSpPr txBox="1">
            <a:spLocks/>
          </p:cNvSpPr>
          <p:nvPr/>
        </p:nvSpPr>
        <p:spPr>
          <a:xfrm>
            <a:off x="772985" y="4969739"/>
            <a:ext cx="7846152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More than 290 projects have been supported by the funding schemes </a:t>
            </a:r>
            <a:r>
              <a:rPr lang="en-GB" sz="1600" dirty="0">
                <a:solidFill>
                  <a:schemeClr val="dk1"/>
                </a:solidFill>
              </a:rPr>
              <a:t>(innovation), creating </a:t>
            </a:r>
            <a:r>
              <a:rPr lang="en-GB" sz="1600" b="1" dirty="0">
                <a:solidFill>
                  <a:schemeClr val="dk1"/>
                </a:solidFill>
              </a:rPr>
              <a:t>new jobs</a:t>
            </a:r>
            <a:r>
              <a:rPr lang="en-GB" sz="1600" dirty="0">
                <a:solidFill>
                  <a:schemeClr val="dk1"/>
                </a:solidFill>
              </a:rPr>
              <a:t> and making those companies </a:t>
            </a:r>
            <a:r>
              <a:rPr lang="en-GB" sz="1600" b="1" dirty="0">
                <a:solidFill>
                  <a:schemeClr val="dk1"/>
                </a:solidFill>
              </a:rPr>
              <a:t>more competitive.</a:t>
            </a:r>
          </a:p>
        </p:txBody>
      </p:sp>
      <p:sp>
        <p:nvSpPr>
          <p:cNvPr id="18" name="Google Shape;130;p29">
            <a:extLst>
              <a:ext uri="{FF2B5EF4-FFF2-40B4-BE49-F238E27FC236}">
                <a16:creationId xmlns:a16="http://schemas.microsoft.com/office/drawing/2014/main" id="{7D4846B1-3944-1E46-BEDA-C884DB75BE92}"/>
              </a:ext>
            </a:extLst>
          </p:cNvPr>
          <p:cNvSpPr txBox="1">
            <a:spLocks/>
          </p:cNvSpPr>
          <p:nvPr/>
        </p:nvSpPr>
        <p:spPr>
          <a:xfrm>
            <a:off x="770265" y="5805264"/>
            <a:ext cx="7776864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Exportations from Madeira have risen and the Region was able to attract foreign talent</a:t>
            </a:r>
            <a:r>
              <a:rPr lang="en-GB" sz="1600" dirty="0">
                <a:solidFill>
                  <a:schemeClr val="dk1"/>
                </a:solidFill>
              </a:rPr>
              <a:t>, with international companies opening branches here.</a:t>
            </a:r>
            <a:endParaRPr lang="en-GB" sz="1600" b="1" dirty="0">
              <a:solidFill>
                <a:schemeClr val="dk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4D42DD0-DA40-374C-A509-7F6D18F8DF30}"/>
              </a:ext>
            </a:extLst>
          </p:cNvPr>
          <p:cNvSpPr/>
          <p:nvPr/>
        </p:nvSpPr>
        <p:spPr>
          <a:xfrm>
            <a:off x="376104" y="1402544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3D81405-7CF9-2C4C-9DB4-C5B7D196C696}"/>
              </a:ext>
            </a:extLst>
          </p:cNvPr>
          <p:cNvSpPr/>
          <p:nvPr/>
        </p:nvSpPr>
        <p:spPr>
          <a:xfrm>
            <a:off x="376104" y="1382775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391B3EC-6C22-1D4B-933C-E1B04D6185DF}"/>
              </a:ext>
            </a:extLst>
          </p:cNvPr>
          <p:cNvSpPr/>
          <p:nvPr/>
        </p:nvSpPr>
        <p:spPr>
          <a:xfrm>
            <a:off x="376104" y="2214377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A1B5AE82-72CE-624E-A93C-715C7663CB02}"/>
              </a:ext>
            </a:extLst>
          </p:cNvPr>
          <p:cNvSpPr/>
          <p:nvPr/>
        </p:nvSpPr>
        <p:spPr>
          <a:xfrm>
            <a:off x="376104" y="2194608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C8C0E127-91E9-D248-9505-8FAE8E787B86}"/>
              </a:ext>
            </a:extLst>
          </p:cNvPr>
          <p:cNvSpPr/>
          <p:nvPr/>
        </p:nvSpPr>
        <p:spPr>
          <a:xfrm>
            <a:off x="376104" y="3222489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6E907436-6646-B246-AAF1-9545320FD949}"/>
              </a:ext>
            </a:extLst>
          </p:cNvPr>
          <p:cNvSpPr/>
          <p:nvPr/>
        </p:nvSpPr>
        <p:spPr>
          <a:xfrm>
            <a:off x="376104" y="3202720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8BB01F7B-498A-3F45-83CE-583B27649614}"/>
              </a:ext>
            </a:extLst>
          </p:cNvPr>
          <p:cNvSpPr/>
          <p:nvPr/>
        </p:nvSpPr>
        <p:spPr>
          <a:xfrm>
            <a:off x="376104" y="4066840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B8E2F48D-5252-3342-ABBA-6639A254C832}"/>
              </a:ext>
            </a:extLst>
          </p:cNvPr>
          <p:cNvSpPr/>
          <p:nvPr/>
        </p:nvSpPr>
        <p:spPr>
          <a:xfrm>
            <a:off x="376104" y="4047071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CFAD0DE-DCF5-2345-B1AF-5605B0425601}"/>
              </a:ext>
            </a:extLst>
          </p:cNvPr>
          <p:cNvSpPr/>
          <p:nvPr/>
        </p:nvSpPr>
        <p:spPr>
          <a:xfrm>
            <a:off x="376104" y="5002944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6B464B34-5062-8242-B666-8E626FF6CDF0}"/>
              </a:ext>
            </a:extLst>
          </p:cNvPr>
          <p:cNvSpPr/>
          <p:nvPr/>
        </p:nvSpPr>
        <p:spPr>
          <a:xfrm>
            <a:off x="376104" y="4983175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5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2B3D5B5-8613-D948-B7A1-6A6B7897D61E}"/>
              </a:ext>
            </a:extLst>
          </p:cNvPr>
          <p:cNvSpPr/>
          <p:nvPr/>
        </p:nvSpPr>
        <p:spPr>
          <a:xfrm>
            <a:off x="376104" y="5795032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654463C8-289D-B648-982D-1C119D24FE6B}"/>
              </a:ext>
            </a:extLst>
          </p:cNvPr>
          <p:cNvSpPr/>
          <p:nvPr/>
        </p:nvSpPr>
        <p:spPr>
          <a:xfrm>
            <a:off x="376104" y="5775263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374980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51;p32">
            <a:extLst>
              <a:ext uri="{FF2B5EF4-FFF2-40B4-BE49-F238E27FC236}">
                <a16:creationId xmlns:a16="http://schemas.microsoft.com/office/drawing/2014/main" id="{355857E9-7E8B-4A08-9F92-FF952CD576E2}"/>
              </a:ext>
            </a:extLst>
          </p:cNvPr>
          <p:cNvSpPr txBox="1">
            <a:spLocks/>
          </p:cNvSpPr>
          <p:nvPr/>
        </p:nvSpPr>
        <p:spPr>
          <a:xfrm>
            <a:off x="1795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GB" sz="4000" b="1"/>
              <a:t>CHALLENGES WE FACE</a:t>
            </a:r>
            <a:endParaRPr lang="en-GB" sz="4000" b="1" dirty="0"/>
          </a:p>
        </p:txBody>
      </p:sp>
      <p:sp>
        <p:nvSpPr>
          <p:cNvPr id="18" name="Google Shape;152;p32">
            <a:extLst>
              <a:ext uri="{FF2B5EF4-FFF2-40B4-BE49-F238E27FC236}">
                <a16:creationId xmlns:a16="http://schemas.microsoft.com/office/drawing/2014/main" id="{37308819-C7C5-4CAD-B20B-EDC40EC694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1795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r>
              <a:rPr lang="en-GB" sz="2000" b="0" i="0" u="none" strike="noStrike" cap="none" dirty="0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Final thoughts</a:t>
            </a:r>
            <a:endParaRPr sz="2000" b="0" i="0" u="none" strike="noStrike" cap="none" dirty="0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33199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0"/>
          <p:cNvSpPr txBox="1">
            <a:spLocks noGrp="1"/>
          </p:cNvSpPr>
          <p:nvPr>
            <p:ph type="title"/>
          </p:nvPr>
        </p:nvSpPr>
        <p:spPr>
          <a:xfrm>
            <a:off x="372284" y="989720"/>
            <a:ext cx="8229600" cy="5620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pt-PT" sz="28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What</a:t>
            </a:r>
            <a:r>
              <a:rPr lang="pt-PT" sz="28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8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we</a:t>
            </a:r>
            <a:r>
              <a:rPr lang="pt-PT" sz="28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8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need</a:t>
            </a:r>
            <a:r>
              <a:rPr lang="pt-PT" sz="28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pt-PT" sz="2800" b="1" i="0" u="none" strike="noStrike" cap="none" dirty="0" err="1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and</a:t>
            </a:r>
            <a:r>
              <a:rPr lang="pt-PT" sz="2800" b="1" i="0" u="none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 face</a:t>
            </a:r>
            <a:endParaRPr sz="2800" b="1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30;p29">
            <a:extLst>
              <a:ext uri="{FF2B5EF4-FFF2-40B4-BE49-F238E27FC236}">
                <a16:creationId xmlns:a16="http://schemas.microsoft.com/office/drawing/2014/main" id="{011AF31B-E049-B144-978F-57B2C9148216}"/>
              </a:ext>
            </a:extLst>
          </p:cNvPr>
          <p:cNvSpPr txBox="1">
            <a:spLocks/>
          </p:cNvSpPr>
          <p:nvPr/>
        </p:nvSpPr>
        <p:spPr>
          <a:xfrm>
            <a:off x="783955" y="1988864"/>
            <a:ext cx="7960663" cy="1287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just">
              <a:buClr>
                <a:schemeClr val="dk1"/>
              </a:buClr>
            </a:pPr>
            <a:r>
              <a:rPr lang="en-GB" sz="1600" b="1" dirty="0">
                <a:solidFill>
                  <a:schemeClr val="dk1"/>
                </a:solidFill>
              </a:rPr>
              <a:t>Innovation and digital </a:t>
            </a:r>
            <a:r>
              <a:rPr lang="en-GB" sz="1600" dirty="0">
                <a:solidFill>
                  <a:schemeClr val="dk1"/>
                </a:solidFill>
              </a:rPr>
              <a:t>transformation are processes that </a:t>
            </a:r>
            <a:r>
              <a:rPr lang="en-GB" sz="1600" b="1" dirty="0">
                <a:solidFill>
                  <a:schemeClr val="dk1"/>
                </a:solidFill>
              </a:rPr>
              <a:t>have been applied successfully</a:t>
            </a:r>
            <a:r>
              <a:rPr lang="en-GB" sz="1600" dirty="0">
                <a:solidFill>
                  <a:schemeClr val="dk1"/>
                </a:solidFill>
              </a:rPr>
              <a:t> in Madeira.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83633894-8B63-0049-B767-F45F7D9B381D}"/>
              </a:ext>
            </a:extLst>
          </p:cNvPr>
          <p:cNvSpPr/>
          <p:nvPr/>
        </p:nvSpPr>
        <p:spPr>
          <a:xfrm>
            <a:off x="755576" y="2658398"/>
            <a:ext cx="79890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</a:pPr>
            <a:r>
              <a:rPr lang="en-GB" sz="1600" dirty="0">
                <a:solidFill>
                  <a:schemeClr val="dk1"/>
                </a:solidFill>
              </a:rPr>
              <a:t>However this </a:t>
            </a:r>
            <a:r>
              <a:rPr lang="en-GB" sz="1600" b="1" dirty="0">
                <a:solidFill>
                  <a:schemeClr val="dk1"/>
                </a:solidFill>
              </a:rPr>
              <a:t>transformation has been focused on the services </a:t>
            </a:r>
            <a:r>
              <a:rPr lang="en-GB" sz="1600" dirty="0">
                <a:solidFill>
                  <a:schemeClr val="dk1"/>
                </a:solidFill>
              </a:rPr>
              <a:t>sector.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9B641C29-E840-E345-AAD6-6667249E2D92}"/>
              </a:ext>
            </a:extLst>
          </p:cNvPr>
          <p:cNvSpPr/>
          <p:nvPr/>
        </p:nvSpPr>
        <p:spPr>
          <a:xfrm>
            <a:off x="755577" y="3204265"/>
            <a:ext cx="7869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</a:pPr>
            <a:r>
              <a:rPr lang="en-GB" sz="1600" dirty="0">
                <a:solidFill>
                  <a:schemeClr val="dk1"/>
                </a:solidFill>
              </a:rPr>
              <a:t>Despite existing some programs and funding specifically to the </a:t>
            </a:r>
            <a:r>
              <a:rPr lang="en-GB" sz="1600" b="1" dirty="0">
                <a:solidFill>
                  <a:schemeClr val="dk1"/>
                </a:solidFill>
              </a:rPr>
              <a:t>primary sector </a:t>
            </a:r>
            <a:r>
              <a:rPr lang="en-GB" sz="1600" dirty="0">
                <a:solidFill>
                  <a:schemeClr val="dk1"/>
                </a:solidFill>
              </a:rPr>
              <a:t>(rural areas, farming and agriculture), the digitalisation of these </a:t>
            </a:r>
            <a:r>
              <a:rPr lang="en-GB" sz="1600" b="1" dirty="0">
                <a:solidFill>
                  <a:schemeClr val="dk1"/>
                </a:solidFill>
              </a:rPr>
              <a:t>is still slow or stand-still.</a:t>
            </a:r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1E050057-7B35-2441-8DC3-8518B4CFB413}"/>
              </a:ext>
            </a:extLst>
          </p:cNvPr>
          <p:cNvSpPr/>
          <p:nvPr/>
        </p:nvSpPr>
        <p:spPr>
          <a:xfrm>
            <a:off x="755577" y="4007966"/>
            <a:ext cx="77255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dk1"/>
              </a:buClr>
            </a:pPr>
            <a:r>
              <a:rPr lang="en-GB" sz="1600" dirty="0">
                <a:solidFill>
                  <a:schemeClr val="dk1"/>
                </a:solidFill>
              </a:rPr>
              <a:t>Our aim in joining </a:t>
            </a:r>
            <a:r>
              <a:rPr lang="en-GB" sz="1600" b="1" dirty="0">
                <a:solidFill>
                  <a:schemeClr val="dk1"/>
                </a:solidFill>
              </a:rPr>
              <a:t>CARPE DIGEM project was to discover how other countries are dealing with this same problem</a:t>
            </a:r>
            <a:r>
              <a:rPr lang="en-GB" sz="1600" dirty="0">
                <a:solidFill>
                  <a:schemeClr val="dk1"/>
                </a:solidFill>
              </a:rPr>
              <a:t>, if they have any good practices that could help Madeira’s innovation and digital hub transform the regional primary sector, making it more competitive and attracting younger generations to it.</a:t>
            </a:r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DBCCB791-39A3-1B4D-A513-37BCE749ECE1}"/>
              </a:ext>
            </a:extLst>
          </p:cNvPr>
          <p:cNvSpPr/>
          <p:nvPr/>
        </p:nvSpPr>
        <p:spPr>
          <a:xfrm>
            <a:off x="755576" y="5229200"/>
            <a:ext cx="77255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1600" dirty="0" err="1"/>
              <a:t>At</a:t>
            </a:r>
            <a:r>
              <a:rPr lang="pt-PT" sz="1600" dirty="0"/>
              <a:t> </a:t>
            </a:r>
            <a:r>
              <a:rPr lang="pt-PT" sz="1600" dirty="0" err="1"/>
              <a:t>last</a:t>
            </a:r>
            <a:r>
              <a:rPr lang="pt-PT" sz="1600" dirty="0"/>
              <a:t> </a:t>
            </a:r>
            <a:r>
              <a:rPr lang="pt-PT" sz="1600" b="1" dirty="0" err="1"/>
              <a:t>Madeira’s</a:t>
            </a:r>
            <a:r>
              <a:rPr lang="pt-PT" sz="1600" dirty="0"/>
              <a:t> </a:t>
            </a:r>
            <a:r>
              <a:rPr lang="pt-PT" sz="1600" dirty="0" err="1"/>
              <a:t>innovation</a:t>
            </a:r>
            <a:r>
              <a:rPr lang="pt-PT" sz="1600" dirty="0"/>
              <a:t> </a:t>
            </a:r>
            <a:r>
              <a:rPr lang="pt-PT" sz="1600" dirty="0" err="1"/>
              <a:t>ecosystem</a:t>
            </a:r>
            <a:r>
              <a:rPr lang="pt-PT" sz="1600" dirty="0"/>
              <a:t> </a:t>
            </a:r>
            <a:r>
              <a:rPr lang="pt-PT" sz="1600" dirty="0" err="1"/>
              <a:t>has</a:t>
            </a:r>
            <a:r>
              <a:rPr lang="pt-PT" sz="1600" dirty="0"/>
              <a:t> </a:t>
            </a:r>
            <a:r>
              <a:rPr lang="pt-PT" sz="1600" dirty="0" err="1"/>
              <a:t>also</a:t>
            </a:r>
            <a:r>
              <a:rPr lang="pt-PT" sz="1600" dirty="0"/>
              <a:t> </a:t>
            </a:r>
            <a:r>
              <a:rPr lang="pt-PT" sz="1600" b="1" dirty="0" err="1"/>
              <a:t>produced</a:t>
            </a:r>
            <a:r>
              <a:rPr lang="pt-PT" sz="1600" b="1" dirty="0"/>
              <a:t> some </a:t>
            </a:r>
            <a:r>
              <a:rPr lang="pt-PT" sz="1600" b="1" dirty="0" err="1"/>
              <a:t>good</a:t>
            </a:r>
            <a:r>
              <a:rPr lang="pt-PT" sz="1600" b="1" dirty="0"/>
              <a:t> </a:t>
            </a:r>
            <a:r>
              <a:rPr lang="pt-PT" sz="1600" b="1" dirty="0" err="1"/>
              <a:t>practices</a:t>
            </a:r>
            <a:r>
              <a:rPr lang="pt-PT" sz="1600" b="1" dirty="0"/>
              <a:t> </a:t>
            </a:r>
            <a:r>
              <a:rPr lang="pt-PT" sz="1600" dirty="0" err="1"/>
              <a:t>on</a:t>
            </a:r>
            <a:r>
              <a:rPr lang="pt-PT" sz="1600" dirty="0"/>
              <a:t> </a:t>
            </a:r>
            <a:r>
              <a:rPr lang="pt-PT" sz="1600" dirty="0" err="1"/>
              <a:t>its</a:t>
            </a:r>
            <a:r>
              <a:rPr lang="pt-PT" sz="1600" dirty="0"/>
              <a:t> </a:t>
            </a:r>
            <a:r>
              <a:rPr lang="pt-PT" sz="1600" dirty="0" err="1"/>
              <a:t>main</a:t>
            </a:r>
            <a:r>
              <a:rPr lang="pt-PT" sz="1600" dirty="0"/>
              <a:t> sector: </a:t>
            </a:r>
            <a:r>
              <a:rPr lang="pt-PT" sz="1600" b="1" dirty="0" err="1"/>
              <a:t>tourism</a:t>
            </a:r>
            <a:r>
              <a:rPr lang="pt-PT" sz="1600" dirty="0"/>
              <a:t>. </a:t>
            </a:r>
            <a:r>
              <a:rPr lang="pt-PT" sz="1600" dirty="0" err="1"/>
              <a:t>We</a:t>
            </a:r>
            <a:r>
              <a:rPr lang="pt-PT" sz="1600" dirty="0"/>
              <a:t> </a:t>
            </a:r>
            <a:r>
              <a:rPr lang="pt-PT" sz="1600" dirty="0" err="1"/>
              <a:t>also</a:t>
            </a:r>
            <a:r>
              <a:rPr lang="pt-PT" sz="1600" dirty="0"/>
              <a:t> </a:t>
            </a:r>
            <a:r>
              <a:rPr lang="pt-PT" sz="1600" dirty="0" err="1"/>
              <a:t>intend</a:t>
            </a:r>
            <a:r>
              <a:rPr lang="pt-PT" sz="1600" dirty="0"/>
              <a:t> </a:t>
            </a:r>
            <a:r>
              <a:rPr lang="pt-PT" sz="1600" dirty="0" err="1"/>
              <a:t>with</a:t>
            </a:r>
            <a:r>
              <a:rPr lang="pt-PT" sz="1600" dirty="0"/>
              <a:t> CARPE DIGEM to  </a:t>
            </a:r>
            <a:r>
              <a:rPr lang="pt-PT" sz="1600" b="1" dirty="0" err="1"/>
              <a:t>disseminate</a:t>
            </a:r>
            <a:r>
              <a:rPr lang="pt-PT" sz="1600" b="1" dirty="0"/>
              <a:t> </a:t>
            </a:r>
            <a:r>
              <a:rPr lang="pt-PT" sz="1600" b="1" dirty="0" err="1"/>
              <a:t>these</a:t>
            </a:r>
            <a:r>
              <a:rPr lang="pt-PT" sz="1600" b="1" dirty="0"/>
              <a:t> GP</a:t>
            </a:r>
            <a:r>
              <a:rPr lang="pt-PT" sz="1600" dirty="0"/>
              <a:t> </a:t>
            </a:r>
            <a:r>
              <a:rPr lang="pt-PT" sz="1600" dirty="0" err="1"/>
              <a:t>and</a:t>
            </a:r>
            <a:r>
              <a:rPr lang="pt-PT" sz="1600" dirty="0"/>
              <a:t> </a:t>
            </a:r>
            <a:r>
              <a:rPr lang="pt-PT" sz="1600" dirty="0" err="1"/>
              <a:t>discover</a:t>
            </a:r>
            <a:r>
              <a:rPr lang="pt-PT" sz="1600" dirty="0"/>
              <a:t> </a:t>
            </a:r>
            <a:r>
              <a:rPr lang="pt-PT" sz="1600" dirty="0" err="1"/>
              <a:t>how</a:t>
            </a:r>
            <a:r>
              <a:rPr lang="pt-PT" sz="1600" dirty="0"/>
              <a:t> </a:t>
            </a:r>
            <a:r>
              <a:rPr lang="pt-PT" sz="1600" dirty="0" err="1"/>
              <a:t>other</a:t>
            </a:r>
            <a:r>
              <a:rPr lang="pt-PT" sz="1600" dirty="0"/>
              <a:t> countries </a:t>
            </a:r>
            <a:r>
              <a:rPr lang="pt-PT" sz="1600" dirty="0" err="1"/>
              <a:t>on</a:t>
            </a:r>
            <a:r>
              <a:rPr lang="pt-PT" sz="1600" dirty="0"/>
              <a:t> </a:t>
            </a:r>
            <a:r>
              <a:rPr lang="pt-PT" sz="1600" dirty="0" err="1"/>
              <a:t>this</a:t>
            </a:r>
            <a:r>
              <a:rPr lang="pt-PT" sz="1600" dirty="0"/>
              <a:t> sector </a:t>
            </a:r>
            <a:r>
              <a:rPr lang="pt-PT" sz="1600" dirty="0" err="1"/>
              <a:t>will</a:t>
            </a:r>
            <a:r>
              <a:rPr lang="pt-PT" sz="1600" dirty="0"/>
              <a:t> use </a:t>
            </a:r>
            <a:r>
              <a:rPr lang="pt-PT" sz="1600" b="1" dirty="0" err="1"/>
              <a:t>digitalisation</a:t>
            </a:r>
            <a:r>
              <a:rPr lang="pt-PT" sz="1600" dirty="0"/>
              <a:t> </a:t>
            </a:r>
            <a:r>
              <a:rPr lang="pt-PT" sz="1600" b="1" dirty="0" err="1"/>
              <a:t>and</a:t>
            </a:r>
            <a:r>
              <a:rPr lang="pt-PT" sz="1600" b="1" dirty="0"/>
              <a:t> </a:t>
            </a:r>
            <a:r>
              <a:rPr lang="pt-PT" sz="1600" b="1" dirty="0" err="1"/>
              <a:t>innovation</a:t>
            </a:r>
            <a:r>
              <a:rPr lang="pt-PT" sz="1600" b="1" dirty="0"/>
              <a:t> to face </a:t>
            </a:r>
            <a:r>
              <a:rPr lang="pt-PT" sz="1600" b="1" dirty="0" err="1"/>
              <a:t>current</a:t>
            </a:r>
            <a:r>
              <a:rPr lang="pt-PT" sz="1600" b="1" dirty="0"/>
              <a:t> </a:t>
            </a:r>
            <a:r>
              <a:rPr lang="pt-PT" sz="1600" b="1" dirty="0" err="1"/>
              <a:t>world</a:t>
            </a:r>
            <a:r>
              <a:rPr lang="pt-PT" sz="1600" b="1" dirty="0"/>
              <a:t> </a:t>
            </a:r>
            <a:r>
              <a:rPr lang="pt-PT" sz="1600" b="1" dirty="0" err="1"/>
              <a:t>challenges</a:t>
            </a:r>
            <a:r>
              <a:rPr lang="pt-PT" sz="1600" b="1" dirty="0"/>
              <a:t> in </a:t>
            </a:r>
            <a:r>
              <a:rPr lang="pt-PT" sz="1600" b="1" dirty="0" err="1"/>
              <a:t>the</a:t>
            </a:r>
            <a:r>
              <a:rPr lang="pt-PT" sz="1600" b="1" dirty="0"/>
              <a:t> </a:t>
            </a:r>
            <a:r>
              <a:rPr lang="pt-PT" sz="1600" b="1" dirty="0" err="1"/>
              <a:t>travel</a:t>
            </a:r>
            <a:r>
              <a:rPr lang="pt-PT" sz="1600" b="1" dirty="0"/>
              <a:t> </a:t>
            </a:r>
            <a:r>
              <a:rPr lang="pt-PT" sz="1600" b="1" dirty="0" err="1"/>
              <a:t>and</a:t>
            </a:r>
            <a:r>
              <a:rPr lang="pt-PT" sz="1600" b="1" dirty="0"/>
              <a:t> </a:t>
            </a:r>
            <a:r>
              <a:rPr lang="pt-PT" sz="1600" b="1" dirty="0" err="1"/>
              <a:t>hospitality</a:t>
            </a:r>
            <a:r>
              <a:rPr lang="pt-PT" sz="1600" b="1" dirty="0"/>
              <a:t> </a:t>
            </a:r>
            <a:r>
              <a:rPr lang="pt-PT" sz="1600" dirty="0" err="1"/>
              <a:t>market</a:t>
            </a:r>
            <a:r>
              <a:rPr lang="pt-PT" sz="1600" dirty="0"/>
              <a:t>.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D1DCB41-2F40-A242-A387-16F2F3D2FE88}"/>
              </a:ext>
            </a:extLst>
          </p:cNvPr>
          <p:cNvSpPr/>
          <p:nvPr/>
        </p:nvSpPr>
        <p:spPr>
          <a:xfrm>
            <a:off x="361415" y="1988864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ADD64899-FC58-A144-BBD8-8EFC8DA7D83E}"/>
              </a:ext>
            </a:extLst>
          </p:cNvPr>
          <p:cNvSpPr/>
          <p:nvPr/>
        </p:nvSpPr>
        <p:spPr>
          <a:xfrm>
            <a:off x="361415" y="1969095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1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546E3FA-69E6-1D43-8EB4-5ED8E8C4D3C4}"/>
              </a:ext>
            </a:extLst>
          </p:cNvPr>
          <p:cNvSpPr/>
          <p:nvPr/>
        </p:nvSpPr>
        <p:spPr>
          <a:xfrm>
            <a:off x="361415" y="2656681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03A73DDA-586D-194C-A8F3-527B109F81FA}"/>
              </a:ext>
            </a:extLst>
          </p:cNvPr>
          <p:cNvSpPr/>
          <p:nvPr/>
        </p:nvSpPr>
        <p:spPr>
          <a:xfrm>
            <a:off x="361415" y="2636912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2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16D00BBE-69B4-B744-9D58-091F82D89281}"/>
              </a:ext>
            </a:extLst>
          </p:cNvPr>
          <p:cNvSpPr/>
          <p:nvPr/>
        </p:nvSpPr>
        <p:spPr>
          <a:xfrm>
            <a:off x="361415" y="3285008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5C0CB878-C1FF-8E45-A585-C85F46EAA05B}"/>
              </a:ext>
            </a:extLst>
          </p:cNvPr>
          <p:cNvSpPr/>
          <p:nvPr/>
        </p:nvSpPr>
        <p:spPr>
          <a:xfrm>
            <a:off x="361415" y="3265239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3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FC162A8-12CF-5D41-8FA8-FC879CA23936}"/>
              </a:ext>
            </a:extLst>
          </p:cNvPr>
          <p:cNvSpPr/>
          <p:nvPr/>
        </p:nvSpPr>
        <p:spPr>
          <a:xfrm>
            <a:off x="361415" y="4077096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9" name="Retângulo 18">
            <a:extLst>
              <a:ext uri="{FF2B5EF4-FFF2-40B4-BE49-F238E27FC236}">
                <a16:creationId xmlns:a16="http://schemas.microsoft.com/office/drawing/2014/main" id="{33A48653-4F6B-D146-856E-C16080C651D6}"/>
              </a:ext>
            </a:extLst>
          </p:cNvPr>
          <p:cNvSpPr/>
          <p:nvPr/>
        </p:nvSpPr>
        <p:spPr>
          <a:xfrm>
            <a:off x="361415" y="4057327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F74B24A-4D1A-C64B-94CC-30F8D4B28F80}"/>
              </a:ext>
            </a:extLst>
          </p:cNvPr>
          <p:cNvSpPr/>
          <p:nvPr/>
        </p:nvSpPr>
        <p:spPr>
          <a:xfrm>
            <a:off x="361415" y="5301232"/>
            <a:ext cx="288032" cy="2880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21" name="Retângulo 20">
            <a:extLst>
              <a:ext uri="{FF2B5EF4-FFF2-40B4-BE49-F238E27FC236}">
                <a16:creationId xmlns:a16="http://schemas.microsoft.com/office/drawing/2014/main" id="{F1B5237F-1280-0048-B680-9154A4F752A2}"/>
              </a:ext>
            </a:extLst>
          </p:cNvPr>
          <p:cNvSpPr/>
          <p:nvPr/>
        </p:nvSpPr>
        <p:spPr>
          <a:xfrm>
            <a:off x="361415" y="5281463"/>
            <a:ext cx="2880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b="1" dirty="0">
                <a:solidFill>
                  <a:schemeClr val="bg2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489333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51;p32">
            <a:extLst>
              <a:ext uri="{FF2B5EF4-FFF2-40B4-BE49-F238E27FC236}">
                <a16:creationId xmlns:a16="http://schemas.microsoft.com/office/drawing/2014/main" id="{837595FD-AF82-4126-8327-C15B4BDC1491}"/>
              </a:ext>
            </a:extLst>
          </p:cNvPr>
          <p:cNvSpPr txBox="1">
            <a:spLocks/>
          </p:cNvSpPr>
          <p:nvPr/>
        </p:nvSpPr>
        <p:spPr>
          <a:xfrm>
            <a:off x="2627784" y="4011141"/>
            <a:ext cx="5938936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/>
            <a:r>
              <a:rPr lang="en-GB" sz="4000" b="1" dirty="0"/>
              <a:t>FLOATING PARTICLE</a:t>
            </a:r>
          </a:p>
        </p:txBody>
      </p:sp>
      <p:sp>
        <p:nvSpPr>
          <p:cNvPr id="7" name="Google Shape;152;p32">
            <a:extLst>
              <a:ext uri="{FF2B5EF4-FFF2-40B4-BE49-F238E27FC236}">
                <a16:creationId xmlns:a16="http://schemas.microsoft.com/office/drawing/2014/main" id="{995ED1AF-194D-496D-BA41-A0C120523459}"/>
              </a:ext>
            </a:extLst>
          </p:cNvPr>
          <p:cNvSpPr txBox="1">
            <a:spLocks/>
          </p:cNvSpPr>
          <p:nvPr/>
        </p:nvSpPr>
        <p:spPr>
          <a:xfrm>
            <a:off x="4427984" y="2564904"/>
            <a:ext cx="421074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0"/>
              </a:spcBef>
              <a:buClr>
                <a:srgbClr val="595959"/>
              </a:buClr>
            </a:pPr>
            <a:r>
              <a:rPr lang="en-US" b="0" dirty="0">
                <a:solidFill>
                  <a:srgbClr val="002060"/>
                </a:solidFill>
              </a:rPr>
              <a:t>A brief good practice example</a:t>
            </a:r>
          </a:p>
        </p:txBody>
      </p:sp>
      <p:sp>
        <p:nvSpPr>
          <p:cNvPr id="8" name="Google Shape;152;p32">
            <a:extLst>
              <a:ext uri="{FF2B5EF4-FFF2-40B4-BE49-F238E27FC236}">
                <a16:creationId xmlns:a16="http://schemas.microsoft.com/office/drawing/2014/main" id="{E7D00F4B-CEAB-4986-BC31-B629F282202C}"/>
              </a:ext>
            </a:extLst>
          </p:cNvPr>
          <p:cNvSpPr txBox="1">
            <a:spLocks/>
          </p:cNvSpPr>
          <p:nvPr/>
        </p:nvSpPr>
        <p:spPr>
          <a:xfrm>
            <a:off x="2617208" y="4653136"/>
            <a:ext cx="5472607" cy="1008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r">
              <a:buClr>
                <a:schemeClr val="dk1"/>
              </a:buClr>
            </a:pP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Floating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Particle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focus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on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the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management,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control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and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conditioning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of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water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supply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networks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and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</a:t>
            </a: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hydroelectric</a:t>
            </a:r>
            <a:r>
              <a:rPr lang="pt-PT" b="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 turbines.</a:t>
            </a:r>
            <a:endParaRPr lang="en-GB" b="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Google Shape;129;p29">
            <a:extLst>
              <a:ext uri="{FF2B5EF4-FFF2-40B4-BE49-F238E27FC236}">
                <a16:creationId xmlns:a16="http://schemas.microsoft.com/office/drawing/2014/main" id="{3F6728BE-0A0F-4899-AFF7-A17C364AB9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47790" y="5733256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US" sz="14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Luís Duarte</a:t>
            </a:r>
            <a:endParaRPr sz="14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" name="Google Shape;130;p29">
            <a:extLst>
              <a:ext uri="{FF2B5EF4-FFF2-40B4-BE49-F238E27FC236}">
                <a16:creationId xmlns:a16="http://schemas.microsoft.com/office/drawing/2014/main" id="{2B74BD01-F4C8-49A5-95A0-7E2537C06E0C}"/>
              </a:ext>
            </a:extLst>
          </p:cNvPr>
          <p:cNvSpPr txBox="1">
            <a:spLocks noGrp="1"/>
          </p:cNvSpPr>
          <p:nvPr>
            <p:ph type="body" idx="2"/>
          </p:nvPr>
        </p:nvSpPr>
        <p:spPr>
          <a:xfrm>
            <a:off x="539552" y="6021312"/>
            <a:ext cx="7272337" cy="2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0" rIns="91425" bIns="45700" anchor="t" anchorCtr="0">
            <a:noAutofit/>
          </a:bodyPr>
          <a:lstStyle/>
          <a:p>
            <a:pPr marL="0" lvl="0" indent="0">
              <a:spcBef>
                <a:spcPts val="0"/>
              </a:spcBef>
            </a:pPr>
            <a:r>
              <a:rPr lang="en-GB" sz="1400" dirty="0">
                <a:solidFill>
                  <a:schemeClr val="tx1"/>
                </a:solidFill>
              </a:rPr>
              <a:t>CEO </a:t>
            </a:r>
            <a:r>
              <a:rPr lang="en-GB" sz="1400" dirty="0" err="1">
                <a:solidFill>
                  <a:schemeClr val="tx1"/>
                </a:solidFill>
              </a:rPr>
              <a:t>FloatingParticle</a:t>
            </a:r>
            <a:r>
              <a:rPr lang="en-GB" sz="1400" dirty="0">
                <a:solidFill>
                  <a:schemeClr val="tx1"/>
                </a:solidFill>
              </a:rPr>
              <a:t>, I&amp;D, </a:t>
            </a:r>
            <a:r>
              <a:rPr lang="en-GB" sz="1400" dirty="0" err="1">
                <a:solidFill>
                  <a:schemeClr val="tx1"/>
                </a:solidFill>
              </a:rPr>
              <a:t>Lda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05D3B66B-2A7D-4847-973C-6FEDC4E4C671}"/>
              </a:ext>
            </a:extLst>
          </p:cNvPr>
          <p:cNvSpPr/>
          <p:nvPr/>
        </p:nvSpPr>
        <p:spPr>
          <a:xfrm>
            <a:off x="539552" y="6237312"/>
            <a:ext cx="25562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PT" dirty="0">
                <a:solidFill>
                  <a:schemeClr val="tx1"/>
                </a:solidFill>
                <a:latin typeface="Montserrat"/>
              </a:rPr>
              <a:t>INFO@FLOATINGPARTICLE.COM</a:t>
            </a:r>
            <a:endParaRPr lang="pt-PT" dirty="0">
              <a:solidFill>
                <a:schemeClr val="tx1"/>
              </a:solidFill>
            </a:endParaRPr>
          </a:p>
        </p:txBody>
      </p:sp>
      <p:sp>
        <p:nvSpPr>
          <p:cNvPr id="12" name="Google Shape;152;p32">
            <a:hlinkClick r:id="rId3" action="ppaction://hlinkfile"/>
            <a:extLst>
              <a:ext uri="{FF2B5EF4-FFF2-40B4-BE49-F238E27FC236}">
                <a16:creationId xmlns:a16="http://schemas.microsoft.com/office/drawing/2014/main" id="{33ED54E9-D6ED-4CD8-A66F-8781EFCB07A6}"/>
              </a:ext>
            </a:extLst>
          </p:cNvPr>
          <p:cNvSpPr txBox="1">
            <a:spLocks/>
          </p:cNvSpPr>
          <p:nvPr/>
        </p:nvSpPr>
        <p:spPr>
          <a:xfrm>
            <a:off x="5436096" y="5817245"/>
            <a:ext cx="933911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595959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ctr">
              <a:buClr>
                <a:schemeClr val="dk1"/>
              </a:buClr>
            </a:pPr>
            <a:r>
              <a:rPr lang="pt-PT" b="0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Video</a:t>
            </a:r>
            <a:endParaRPr lang="en-GB" b="0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68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33"/>
          <p:cNvSpPr txBox="1">
            <a:spLocks noGrp="1"/>
          </p:cNvSpPr>
          <p:nvPr>
            <p:ph type="ctrTitle"/>
          </p:nvPr>
        </p:nvSpPr>
        <p:spPr>
          <a:xfrm>
            <a:off x="685800" y="3344385"/>
            <a:ext cx="7772400" cy="794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</a:pPr>
            <a:r>
              <a:rPr lang="en-GB"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Thank you! </a:t>
            </a:r>
            <a:endParaRPr sz="4400" b="0" i="0" u="none" strike="noStrike" cap="none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33"/>
          <p:cNvSpPr txBox="1">
            <a:spLocks noGrp="1"/>
          </p:cNvSpPr>
          <p:nvPr>
            <p:ph type="subTitle" idx="1"/>
          </p:nvPr>
        </p:nvSpPr>
        <p:spPr>
          <a:xfrm>
            <a:off x="467544" y="6165304"/>
            <a:ext cx="4104456" cy="4320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Font typeface="Arial"/>
              <a:buNone/>
            </a:pPr>
            <a:r>
              <a:rPr lang="en-GB" sz="1600" b="1" i="0" u="none" strike="noStrike" cap="none">
                <a:solidFill>
                  <a:srgbClr val="595959"/>
                </a:solidFill>
                <a:latin typeface="Arial"/>
                <a:ea typeface="Arial"/>
                <a:cs typeface="Arial"/>
                <a:sym typeface="Arial"/>
              </a:rPr>
              <a:t>Questions welcome</a:t>
            </a:r>
            <a:endParaRPr sz="1600" b="1" i="0" u="none" strike="noStrike" cap="none">
              <a:solidFill>
                <a:srgbClr val="59595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SIC">
  <a:themeElements>
    <a:clrScheme name="Interreg Europ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 page">
  <a:themeElements>
    <a:clrScheme name="Interreg Europ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IMAGE">
  <a:themeElements>
    <a:clrScheme name="Interreg Europ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BLOCK page ">
  <a:themeElements>
    <a:clrScheme name="Interreg Europ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FDC609"/>
      </a:accent1>
      <a:accent2>
        <a:srgbClr val="98C222"/>
      </a:accent2>
      <a:accent3>
        <a:srgbClr val="159960"/>
      </a:accent3>
      <a:accent4>
        <a:srgbClr val="21B7CF"/>
      </a:accent4>
      <a:accent5>
        <a:srgbClr val="000099"/>
      </a:accent5>
      <a:accent6>
        <a:srgbClr val="FFCC00"/>
      </a:accent6>
      <a:hlink>
        <a:srgbClr val="363438"/>
      </a:hlink>
      <a:folHlink>
        <a:srgbClr val="00009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519</Words>
  <Application>Microsoft Office PowerPoint</Application>
  <PresentationFormat>Apresentação no Ecrã (4:3)</PresentationFormat>
  <Paragraphs>53</Paragraphs>
  <Slides>7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dos diapositivos</vt:lpstr>
      </vt:variant>
      <vt:variant>
        <vt:i4>7</vt:i4>
      </vt:variant>
    </vt:vector>
  </HeadingPairs>
  <TitlesOfParts>
    <vt:vector size="16" baseType="lpstr">
      <vt:lpstr>Arial</vt:lpstr>
      <vt:lpstr>Calibri</vt:lpstr>
      <vt:lpstr>Courier New</vt:lpstr>
      <vt:lpstr>Montserrat</vt:lpstr>
      <vt:lpstr>Noto Sans Symbols</vt:lpstr>
      <vt:lpstr>BASIC</vt:lpstr>
      <vt:lpstr>CONTENT page</vt:lpstr>
      <vt:lpstr>IMAGE</vt:lpstr>
      <vt:lpstr>BLOCK page </vt:lpstr>
      <vt:lpstr>Madeira’s Innovation Strategy to rise SMEs digital competences  Floating Particle: using IOT and AI to avoid water waste and provide clean energy</vt:lpstr>
      <vt:lpstr>Madeira’s Strategy on Digital Innovation</vt:lpstr>
      <vt:lpstr>What we have achieved</vt:lpstr>
      <vt:lpstr>Apresentação do PowerPoint</vt:lpstr>
      <vt:lpstr>What we need and face</vt:lpstr>
      <vt:lpstr>Apresentação do PowerPoint</vt:lpstr>
      <vt:lpstr>Thank you!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cristinagouveia@ideram.pt</dc:creator>
  <cp:lastModifiedBy>cristinagouveia@ideram.pt</cp:lastModifiedBy>
  <cp:revision>36</cp:revision>
  <cp:lastPrinted>2020-05-25T10:37:53Z</cp:lastPrinted>
  <dcterms:modified xsi:type="dcterms:W3CDTF">2020-05-28T10:02:29Z</dcterms:modified>
</cp:coreProperties>
</file>