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7" r:id="rId2"/>
    <p:sldMasterId id="2147483690" r:id="rId3"/>
    <p:sldMasterId id="2147483695" r:id="rId4"/>
  </p:sldMasterIdLst>
  <p:notesMasterIdLst>
    <p:notesMasterId r:id="rId21"/>
  </p:notesMasterIdLst>
  <p:sldIdLst>
    <p:sldId id="257" r:id="rId5"/>
    <p:sldId id="261" r:id="rId6"/>
    <p:sldId id="282" r:id="rId7"/>
    <p:sldId id="280" r:id="rId8"/>
    <p:sldId id="283" r:id="rId9"/>
    <p:sldId id="275" r:id="rId10"/>
    <p:sldId id="284" r:id="rId11"/>
    <p:sldId id="276" r:id="rId12"/>
    <p:sldId id="285" r:id="rId13"/>
    <p:sldId id="278" r:id="rId14"/>
    <p:sldId id="286" r:id="rId15"/>
    <p:sldId id="281" r:id="rId16"/>
    <p:sldId id="287" r:id="rId17"/>
    <p:sldId id="279" r:id="rId18"/>
    <p:sldId id="288" r:id="rId19"/>
    <p:sldId id="277" r:id="rId20"/>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66"/>
    <a:srgbClr val="B225B5"/>
    <a:srgbClr val="58319F"/>
    <a:srgbClr val="E4EDF8"/>
    <a:srgbClr val="FFDDDD"/>
    <a:srgbClr val="FF3300"/>
    <a:srgbClr val="159961"/>
    <a:srgbClr val="1CB8CF"/>
    <a:srgbClr val="FFCC00"/>
    <a:srgbClr val="21B7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Style à thème 1 - Accentuation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Style à thème 1 - Accentuation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C89EF96-8CEA-46FF-86C4-4CE0E7609802}" styleName="Világos stílus 3 – 1. jelölőszín">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75" autoAdjust="0"/>
  </p:normalViewPr>
  <p:slideViewPr>
    <p:cSldViewPr>
      <p:cViewPr varScale="1">
        <p:scale>
          <a:sx n="71" d="100"/>
          <a:sy n="71" d="100"/>
        </p:scale>
        <p:origin x="480"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4" d="100"/>
          <a:sy n="64" d="100"/>
        </p:scale>
        <p:origin x="-2645" y="-8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4A30AE94-40B8-4E01-B919-661924436AB9}" type="datetimeFigureOut">
              <a:rPr lang="fr-FR"/>
              <a:pPr>
                <a:defRPr/>
              </a:pPr>
              <a:t>22/01/2017</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noProof="0" smtClean="0"/>
              <a:t>Modifiez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FR" noProof="0"/>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EB9CDB65-1163-4442-B593-D225E3DB0690}" type="slidenum">
              <a:rPr lang="fr-FR"/>
              <a:pPr>
                <a:defRPr/>
              </a:pPr>
              <a:t>‹#›</a:t>
            </a:fld>
            <a:endParaRPr lang="fr-FR"/>
          </a:p>
        </p:txBody>
      </p:sp>
    </p:spTree>
    <p:extLst>
      <p:ext uri="{BB962C8B-B14F-4D97-AF65-F5344CB8AC3E}">
        <p14:creationId xmlns:p14="http://schemas.microsoft.com/office/powerpoint/2010/main" val="83367424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ASIC logo only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15185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Table page">
    <p:spTree>
      <p:nvGrpSpPr>
        <p:cNvPr id="1" name=""/>
        <p:cNvGrpSpPr/>
        <p:nvPr/>
      </p:nvGrpSpPr>
      <p:grpSpPr>
        <a:xfrm>
          <a:off x="0" y="0"/>
          <a:ext cx="0" cy="0"/>
          <a:chOff x="0" y="0"/>
          <a:chExt cx="0" cy="0"/>
        </a:xfrm>
      </p:grpSpPr>
      <p:sp>
        <p:nvSpPr>
          <p:cNvPr id="5" name="ZoneTexte 3"/>
          <p:cNvSpPr txBox="1">
            <a:spLocks noChangeArrowheads="1"/>
          </p:cNvSpPr>
          <p:nvPr userDrawn="1"/>
        </p:nvSpPr>
        <p:spPr bwMode="auto">
          <a:xfrm>
            <a:off x="539750" y="1341438"/>
            <a:ext cx="81359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endParaRPr lang="en-GB" altLang="sl-SI"/>
          </a:p>
        </p:txBody>
      </p:sp>
      <p:sp>
        <p:nvSpPr>
          <p:cNvPr id="9" name="Titre 1"/>
          <p:cNvSpPr>
            <a:spLocks noGrp="1"/>
          </p:cNvSpPr>
          <p:nvPr>
            <p:ph type="title"/>
          </p:nvPr>
        </p:nvSpPr>
        <p:spPr>
          <a:xfrm>
            <a:off x="467544" y="432000"/>
            <a:ext cx="8229600" cy="634082"/>
          </a:xfrm>
        </p:spPr>
        <p:txBody>
          <a:bodyPr>
            <a:noAutofit/>
          </a:bodyPr>
          <a:lstStyle>
            <a:lvl1pPr algn="l">
              <a:defRPr sz="4000"/>
            </a:lvl1pPr>
          </a:lstStyle>
          <a:p>
            <a:r>
              <a:rPr lang="sl-SI" smtClean="0"/>
              <a:t>Uredite slog naslova matrice</a:t>
            </a:r>
            <a:endParaRPr lang="en-GB" dirty="0"/>
          </a:p>
        </p:txBody>
      </p:sp>
      <p:sp>
        <p:nvSpPr>
          <p:cNvPr id="11" name="Espace réservé du tableau 10"/>
          <p:cNvSpPr>
            <a:spLocks noGrp="1"/>
          </p:cNvSpPr>
          <p:nvPr>
            <p:ph type="tbl" sz="quarter" idx="10"/>
          </p:nvPr>
        </p:nvSpPr>
        <p:spPr>
          <a:xfrm>
            <a:off x="467544" y="1196975"/>
            <a:ext cx="8208144" cy="3816350"/>
          </a:xfrm>
        </p:spPr>
        <p:txBody>
          <a:bodyPr rtlCol="0">
            <a:normAutofit/>
          </a:bodyPr>
          <a:lstStyle/>
          <a:p>
            <a:pPr lvl="0"/>
            <a:endParaRPr lang="en-GB" noProof="0" dirty="0"/>
          </a:p>
        </p:txBody>
      </p:sp>
      <p:sp>
        <p:nvSpPr>
          <p:cNvPr id="3" name="Espace réservé du texte 2"/>
          <p:cNvSpPr>
            <a:spLocks noGrp="1"/>
          </p:cNvSpPr>
          <p:nvPr>
            <p:ph type="body" sz="quarter" idx="11"/>
          </p:nvPr>
        </p:nvSpPr>
        <p:spPr>
          <a:xfrm>
            <a:off x="467544" y="5157788"/>
            <a:ext cx="8208144" cy="1223540"/>
          </a:xfrm>
        </p:spPr>
        <p:txBody>
          <a:bodyPr>
            <a:normAutofit/>
          </a:bodyPr>
          <a:lstStyle>
            <a:lvl1pPr>
              <a:defRPr sz="1800" b="0">
                <a:solidFill>
                  <a:schemeClr val="tx1"/>
                </a:solidFill>
              </a:defRPr>
            </a:lvl1pPr>
          </a:lstStyle>
          <a:p>
            <a:pPr lvl="0"/>
            <a:r>
              <a:rPr lang="sl-SI" smtClean="0"/>
              <a:t>Uredite sloge besedila matrice</a:t>
            </a:r>
          </a:p>
        </p:txBody>
      </p:sp>
    </p:spTree>
    <p:extLst>
      <p:ext uri="{BB962C8B-B14F-4D97-AF65-F5344CB8AC3E}">
        <p14:creationId xmlns:p14="http://schemas.microsoft.com/office/powerpoint/2010/main" val="406878426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page + legend">
    <p:spTree>
      <p:nvGrpSpPr>
        <p:cNvPr id="1" name=""/>
        <p:cNvGrpSpPr/>
        <p:nvPr/>
      </p:nvGrpSpPr>
      <p:grpSpPr>
        <a:xfrm>
          <a:off x="0" y="0"/>
          <a:ext cx="0" cy="0"/>
          <a:chOff x="0" y="0"/>
          <a:chExt cx="0" cy="0"/>
        </a:xfrm>
      </p:grpSpPr>
      <p:sp>
        <p:nvSpPr>
          <p:cNvPr id="2" name="Titre 1"/>
          <p:cNvSpPr>
            <a:spLocks noGrp="1"/>
          </p:cNvSpPr>
          <p:nvPr>
            <p:ph type="title"/>
          </p:nvPr>
        </p:nvSpPr>
        <p:spPr>
          <a:xfrm>
            <a:off x="457200" y="1196752"/>
            <a:ext cx="3008313" cy="1162050"/>
          </a:xfrm>
        </p:spPr>
        <p:txBody>
          <a:bodyPr anchor="b"/>
          <a:lstStyle>
            <a:lvl1pPr algn="l">
              <a:defRPr sz="2000" b="1"/>
            </a:lvl1pPr>
          </a:lstStyle>
          <a:p>
            <a:r>
              <a:rPr lang="sl-SI" smtClean="0"/>
              <a:t>Uredite slog naslova matrice</a:t>
            </a:r>
            <a:endParaRPr lang="en-GB" dirty="0"/>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Tree>
    <p:extLst>
      <p:ext uri="{BB962C8B-B14F-4D97-AF65-F5344CB8AC3E}">
        <p14:creationId xmlns:p14="http://schemas.microsoft.com/office/powerpoint/2010/main" val="65485665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page Light Green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75079927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page Yellow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300731011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page Blue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34619296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page Dark Green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3038931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CONTENTpage Image square + legend">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sl-SI" smtClean="0"/>
              <a:t>Uredite slog naslova matrice</a:t>
            </a:r>
            <a:endParaRPr lang="en-GB" dirty="0"/>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Tree>
    <p:extLst>
      <p:ext uri="{BB962C8B-B14F-4D97-AF65-F5344CB8AC3E}">
        <p14:creationId xmlns:p14="http://schemas.microsoft.com/office/powerpoint/2010/main" val="31319465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BASIC Thank you page">
    <p:spTree>
      <p:nvGrpSpPr>
        <p:cNvPr id="1" name=""/>
        <p:cNvGrpSpPr/>
        <p:nvPr/>
      </p:nvGrpSpPr>
      <p:grpSpPr>
        <a:xfrm>
          <a:off x="0" y="0"/>
          <a:ext cx="0" cy="0"/>
          <a:chOff x="0" y="0"/>
          <a:chExt cx="0" cy="0"/>
        </a:xfrm>
      </p:grpSpPr>
      <p:pic>
        <p:nvPicPr>
          <p:cNvPr id="6" name="Slika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983163" y="482600"/>
            <a:ext cx="3721100" cy="265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re 1"/>
          <p:cNvSpPr>
            <a:spLocks noGrp="1"/>
          </p:cNvSpPr>
          <p:nvPr>
            <p:ph type="ctrTitle"/>
          </p:nvPr>
        </p:nvSpPr>
        <p:spPr>
          <a:xfrm>
            <a:off x="685800" y="3344385"/>
            <a:ext cx="7772400" cy="794519"/>
          </a:xfrm>
          <a:prstGeom prst="rect">
            <a:avLst/>
          </a:prstGeom>
        </p:spPr>
        <p:txBody>
          <a:bodyPr>
            <a:normAutofit/>
          </a:bodyPr>
          <a:lstStyle>
            <a:lvl1pPr>
              <a:defRPr sz="4400">
                <a:solidFill>
                  <a:schemeClr val="tx2"/>
                </a:solidFill>
              </a:defRPr>
            </a:lvl1pPr>
          </a:lstStyle>
          <a:p>
            <a:r>
              <a:rPr lang="sl-SI" smtClean="0"/>
              <a:t>Uredite slog naslova matrice</a:t>
            </a:r>
            <a:endParaRPr lang="en-GB" dirty="0"/>
          </a:p>
        </p:txBody>
      </p:sp>
      <p:sp>
        <p:nvSpPr>
          <p:cNvPr id="10" name="Sous-titre 2"/>
          <p:cNvSpPr>
            <a:spLocks noGrp="1"/>
          </p:cNvSpPr>
          <p:nvPr>
            <p:ph type="subTitle" idx="1"/>
          </p:nvPr>
        </p:nvSpPr>
        <p:spPr>
          <a:xfrm>
            <a:off x="467544" y="6165304"/>
            <a:ext cx="4104456" cy="432048"/>
          </a:xfrm>
          <a:prstGeom prst="rect">
            <a:avLst/>
          </a:prstGeom>
        </p:spPr>
        <p:txBody>
          <a:bodyPr>
            <a:normAutofit/>
          </a:bodyPr>
          <a:lstStyle>
            <a:lvl1pPr marL="0" indent="0" algn="l">
              <a:buNone/>
              <a:defRPr sz="1600" i="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l-SI" smtClean="0"/>
              <a:t>Uredite slog podnaslova matrice</a:t>
            </a:r>
            <a:endParaRPr lang="en-GB" dirty="0"/>
          </a:p>
        </p:txBody>
      </p:sp>
    </p:spTree>
    <p:extLst>
      <p:ext uri="{BB962C8B-B14F-4D97-AF65-F5344CB8AC3E}">
        <p14:creationId xmlns:p14="http://schemas.microsoft.com/office/powerpoint/2010/main" val="7257182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full width title upon">
    <p:spTree>
      <p:nvGrpSpPr>
        <p:cNvPr id="1" name=""/>
        <p:cNvGrpSpPr/>
        <p:nvPr/>
      </p:nvGrpSpPr>
      <p:grpSpPr>
        <a:xfrm>
          <a:off x="0" y="0"/>
          <a:ext cx="0" cy="0"/>
          <a:chOff x="0" y="0"/>
          <a:chExt cx="0" cy="0"/>
        </a:xfrm>
      </p:grpSpPr>
      <p:sp>
        <p:nvSpPr>
          <p:cNvPr id="8" name="Espace réservé pour une image  7"/>
          <p:cNvSpPr>
            <a:spLocks noGrp="1"/>
          </p:cNvSpPr>
          <p:nvPr>
            <p:ph type="pic" sz="quarter" idx="10"/>
          </p:nvPr>
        </p:nvSpPr>
        <p:spPr>
          <a:xfrm>
            <a:off x="0" y="1"/>
            <a:ext cx="9144001" cy="6813376"/>
          </a:xfrm>
          <a:prstGeom prst="rect">
            <a:avLst/>
          </a:prstGeom>
        </p:spPr>
        <p:txBody>
          <a:bodyPr/>
          <a:lstStyle/>
          <a:p>
            <a:pPr lvl="0"/>
            <a:endParaRPr lang="en-GB" noProof="0"/>
          </a:p>
        </p:txBody>
      </p:sp>
      <p:sp>
        <p:nvSpPr>
          <p:cNvPr id="2" name="Titre 1"/>
          <p:cNvSpPr>
            <a:spLocks noGrp="1"/>
          </p:cNvSpPr>
          <p:nvPr>
            <p:ph type="title"/>
          </p:nvPr>
        </p:nvSpPr>
        <p:spPr>
          <a:xfrm>
            <a:off x="539552" y="4653136"/>
            <a:ext cx="8229600" cy="1143000"/>
          </a:xfrm>
        </p:spPr>
        <p:txBody>
          <a:bodyPr/>
          <a:lstStyle/>
          <a:p>
            <a:r>
              <a:rPr lang="sl-SI" smtClean="0"/>
              <a:t>Uredite slog naslova matrice</a:t>
            </a:r>
            <a:endParaRPr lang="en-GB" dirty="0"/>
          </a:p>
        </p:txBody>
      </p:sp>
    </p:spTree>
    <p:extLst>
      <p:ext uri="{BB962C8B-B14F-4D97-AF65-F5344CB8AC3E}">
        <p14:creationId xmlns:p14="http://schemas.microsoft.com/office/powerpoint/2010/main" val="19864983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full width title top">
    <p:spTree>
      <p:nvGrpSpPr>
        <p:cNvPr id="1" name=""/>
        <p:cNvGrpSpPr/>
        <p:nvPr/>
      </p:nvGrpSpPr>
      <p:grpSpPr>
        <a:xfrm>
          <a:off x="0" y="0"/>
          <a:ext cx="0" cy="0"/>
          <a:chOff x="0" y="0"/>
          <a:chExt cx="0" cy="0"/>
        </a:xfrm>
      </p:grpSpPr>
      <p:sp>
        <p:nvSpPr>
          <p:cNvPr id="8" name="Espace réservé pour une image  7"/>
          <p:cNvSpPr>
            <a:spLocks noGrp="1"/>
          </p:cNvSpPr>
          <p:nvPr>
            <p:ph type="pic" sz="quarter" idx="10"/>
          </p:nvPr>
        </p:nvSpPr>
        <p:spPr>
          <a:xfrm>
            <a:off x="0" y="1340769"/>
            <a:ext cx="9144001" cy="5472608"/>
          </a:xfrm>
          <a:prstGeom prst="rect">
            <a:avLst/>
          </a:prstGeom>
        </p:spPr>
        <p:txBody>
          <a:bodyPr/>
          <a:lstStyle/>
          <a:p>
            <a:pPr lvl="0"/>
            <a:endParaRPr lang="en-GB" noProof="0"/>
          </a:p>
        </p:txBody>
      </p:sp>
      <p:sp>
        <p:nvSpPr>
          <p:cNvPr id="2" name="Titre 1"/>
          <p:cNvSpPr>
            <a:spLocks noGrp="1"/>
          </p:cNvSpPr>
          <p:nvPr>
            <p:ph type="title"/>
          </p:nvPr>
        </p:nvSpPr>
        <p:spPr>
          <a:xfrm>
            <a:off x="539552" y="0"/>
            <a:ext cx="8229600" cy="1143000"/>
          </a:xfrm>
        </p:spPr>
        <p:txBody>
          <a:bodyPr/>
          <a:lstStyle/>
          <a:p>
            <a:r>
              <a:rPr lang="sl-SI" smtClean="0"/>
              <a:t>Uredite slog naslova matrice</a:t>
            </a:r>
            <a:endParaRPr lang="en-GB" dirty="0"/>
          </a:p>
        </p:txBody>
      </p:sp>
    </p:spTree>
    <p:extLst>
      <p:ext uri="{BB962C8B-B14F-4D97-AF65-F5344CB8AC3E}">
        <p14:creationId xmlns:p14="http://schemas.microsoft.com/office/powerpoint/2010/main" val="1536493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SIC title page + name">
    <p:spTree>
      <p:nvGrpSpPr>
        <p:cNvPr id="1" name=""/>
        <p:cNvGrpSpPr/>
        <p:nvPr/>
      </p:nvGrpSpPr>
      <p:grpSpPr>
        <a:xfrm>
          <a:off x="0" y="0"/>
          <a:ext cx="0" cy="0"/>
          <a:chOff x="0" y="0"/>
          <a:chExt cx="0" cy="0"/>
        </a:xfrm>
      </p:grpSpPr>
      <p:sp>
        <p:nvSpPr>
          <p:cNvPr id="3" name="Espace réservé du texte 2"/>
          <p:cNvSpPr>
            <a:spLocks noGrp="1"/>
          </p:cNvSpPr>
          <p:nvPr>
            <p:ph type="body" sz="quarter" idx="10"/>
          </p:nvPr>
        </p:nvSpPr>
        <p:spPr>
          <a:xfrm>
            <a:off x="933578" y="4725144"/>
            <a:ext cx="7272337" cy="216000"/>
          </a:xfrm>
          <a:prstGeom prst="rect">
            <a:avLst/>
          </a:prstGeom>
        </p:spPr>
        <p:txBody>
          <a:bodyPr tIns="0">
            <a:noAutofit/>
          </a:bodyPr>
          <a:lstStyle>
            <a:lvl1pPr marL="0" indent="0" algn="l">
              <a:buFont typeface="Arial" panose="020B0604020202020204" pitchFamily="34" charset="0"/>
              <a:buNone/>
              <a:defRPr sz="2000" b="1">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sl-SI" smtClean="0"/>
              <a:t>Uredite sloge besedila matrice</a:t>
            </a:r>
          </a:p>
        </p:txBody>
      </p:sp>
      <p:sp>
        <p:nvSpPr>
          <p:cNvPr id="16" name="Espace réservé du texte 2"/>
          <p:cNvSpPr>
            <a:spLocks noGrp="1"/>
          </p:cNvSpPr>
          <p:nvPr>
            <p:ph type="body" sz="quarter" idx="11"/>
          </p:nvPr>
        </p:nvSpPr>
        <p:spPr>
          <a:xfrm>
            <a:off x="933578" y="5157216"/>
            <a:ext cx="7272337" cy="216000"/>
          </a:xfrm>
          <a:prstGeom prst="rect">
            <a:avLst/>
          </a:prstGeom>
        </p:spPr>
        <p:txBody>
          <a:bodyPr tIns="0">
            <a:noAutofit/>
          </a:bodyPr>
          <a:lstStyle>
            <a:lvl1pPr marL="0" indent="0" algn="l">
              <a:buFont typeface="Arial" panose="020B0604020202020204" pitchFamily="34" charset="0"/>
              <a:buNone/>
              <a:defRPr sz="2000" b="0">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sl-SI" smtClean="0"/>
              <a:t>Uredite sloge besedila matrice</a:t>
            </a:r>
          </a:p>
        </p:txBody>
      </p:sp>
      <p:sp>
        <p:nvSpPr>
          <p:cNvPr id="18" name="Espace réservé du texte 2"/>
          <p:cNvSpPr>
            <a:spLocks noGrp="1"/>
          </p:cNvSpPr>
          <p:nvPr>
            <p:ph type="body" sz="quarter" idx="12"/>
          </p:nvPr>
        </p:nvSpPr>
        <p:spPr>
          <a:xfrm>
            <a:off x="933578" y="5589264"/>
            <a:ext cx="7272337" cy="216000"/>
          </a:xfrm>
          <a:prstGeom prst="rect">
            <a:avLst/>
          </a:prstGeom>
        </p:spPr>
        <p:txBody>
          <a:bodyPr tIns="0">
            <a:noAutofit/>
          </a:bodyPr>
          <a:lstStyle>
            <a:lvl1pPr marL="0" indent="0" algn="l">
              <a:buFont typeface="Arial" panose="020B0604020202020204" pitchFamily="34" charset="0"/>
              <a:buNone/>
              <a:defRPr sz="2000" b="0">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sl-SI" smtClean="0"/>
              <a:t>Uredite sloge besedila matrice</a:t>
            </a:r>
          </a:p>
        </p:txBody>
      </p:sp>
      <p:sp>
        <p:nvSpPr>
          <p:cNvPr id="20" name="Titre 1"/>
          <p:cNvSpPr>
            <a:spLocks noGrp="1"/>
          </p:cNvSpPr>
          <p:nvPr>
            <p:ph type="ctrTitle"/>
          </p:nvPr>
        </p:nvSpPr>
        <p:spPr>
          <a:xfrm>
            <a:off x="685800" y="3501008"/>
            <a:ext cx="7772400" cy="794519"/>
          </a:xfrm>
          <a:prstGeom prst="rect">
            <a:avLst/>
          </a:prstGeom>
        </p:spPr>
        <p:txBody>
          <a:bodyPr>
            <a:normAutofit/>
          </a:bodyPr>
          <a:lstStyle>
            <a:lvl1pPr>
              <a:defRPr sz="4400">
                <a:solidFill>
                  <a:schemeClr val="tx2"/>
                </a:solidFill>
              </a:defRPr>
            </a:lvl1pPr>
          </a:lstStyle>
          <a:p>
            <a:r>
              <a:rPr lang="sl-SI" smtClean="0"/>
              <a:t>Uredite slog naslova matrice</a:t>
            </a:r>
            <a:endParaRPr lang="en-GB" dirty="0"/>
          </a:p>
        </p:txBody>
      </p:sp>
      <p:sp>
        <p:nvSpPr>
          <p:cNvPr id="7" name="Espace réservé du texte 6"/>
          <p:cNvSpPr>
            <a:spLocks noGrp="1"/>
          </p:cNvSpPr>
          <p:nvPr>
            <p:ph type="body" sz="quarter" idx="14"/>
          </p:nvPr>
        </p:nvSpPr>
        <p:spPr>
          <a:xfrm>
            <a:off x="971600" y="6309320"/>
            <a:ext cx="7415683" cy="387424"/>
          </a:xfrm>
          <a:prstGeom prst="rect">
            <a:avLst/>
          </a:prstGeom>
        </p:spPr>
        <p:txBody>
          <a:bodyPr>
            <a:normAutofit/>
          </a:bodyPr>
          <a:lstStyle>
            <a:lvl1pPr algn="r">
              <a:defRPr sz="1800" b="0">
                <a:solidFill>
                  <a:schemeClr val="bg1">
                    <a:lumMod val="50000"/>
                  </a:schemeClr>
                </a:solidFill>
              </a:defRPr>
            </a:lvl1pPr>
          </a:lstStyle>
          <a:p>
            <a:pPr lvl="0"/>
            <a:r>
              <a:rPr lang="sl-SI" smtClean="0"/>
              <a:t>Uredite sloge besedila matrice</a:t>
            </a:r>
          </a:p>
        </p:txBody>
      </p:sp>
    </p:spTree>
    <p:extLst>
      <p:ext uri="{BB962C8B-B14F-4D97-AF65-F5344CB8AC3E}">
        <p14:creationId xmlns:p14="http://schemas.microsoft.com/office/powerpoint/2010/main" val="426323258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OCK page Yellow">
    <p:spTree>
      <p:nvGrpSpPr>
        <p:cNvPr id="1" name=""/>
        <p:cNvGrpSpPr/>
        <p:nvPr/>
      </p:nvGrpSpPr>
      <p:grpSpPr>
        <a:xfrm>
          <a:off x="0" y="0"/>
          <a:ext cx="0" cy="0"/>
          <a:chOff x="0" y="0"/>
          <a:chExt cx="0" cy="0"/>
        </a:xfrm>
      </p:grpSpPr>
      <p:sp>
        <p:nvSpPr>
          <p:cNvPr id="4" name="Rectangle 6"/>
          <p:cNvSpPr/>
          <p:nvPr userDrawn="1"/>
        </p:nvSpPr>
        <p:spPr>
          <a:xfrm>
            <a:off x="0" y="1557338"/>
            <a:ext cx="9144000" cy="5256212"/>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5"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6"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95DADE2D-0361-4C86-8AEB-E07AA7A795C2}" type="slidenum">
              <a:rPr lang="en-GB" smtClean="0"/>
              <a:pPr fontAlgn="auto">
                <a:spcAft>
                  <a:spcPts val="0"/>
                </a:spcAft>
                <a:defRPr/>
              </a:pPr>
              <a:t>‹#›</a:t>
            </a:fld>
            <a:endParaRPr lang="en-GB" dirty="0"/>
          </a:p>
        </p:txBody>
      </p:sp>
      <p:sp>
        <p:nvSpPr>
          <p:cNvPr id="8"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tx1">
                    <a:lumMod val="65000"/>
                    <a:lumOff val="35000"/>
                  </a:schemeClr>
                </a:solidFill>
              </a:defRPr>
            </a:lvl1pPr>
          </a:lstStyle>
          <a:p>
            <a:r>
              <a:rPr lang="sl-SI" smtClean="0"/>
              <a:t>Uredite slog naslova matrice</a:t>
            </a:r>
            <a:endParaRPr lang="fr-FR" dirty="0"/>
          </a:p>
        </p:txBody>
      </p:sp>
      <p:sp>
        <p:nvSpPr>
          <p:cNvPr id="9"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marL="2057400" indent="-228600">
              <a:buFont typeface="Courier New" panose="02070309020205020404" pitchFamily="49" charset="0"/>
              <a:buChar char="o"/>
              <a:defRPr>
                <a:solidFill>
                  <a:schemeClr val="tx1">
                    <a:lumMod val="65000"/>
                    <a:lumOff val="35000"/>
                  </a:schemeClr>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8540719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LOCK page Blue">
    <p:spTree>
      <p:nvGrpSpPr>
        <p:cNvPr id="1" name=""/>
        <p:cNvGrpSpPr/>
        <p:nvPr/>
      </p:nvGrpSpPr>
      <p:grpSpPr>
        <a:xfrm>
          <a:off x="0" y="0"/>
          <a:ext cx="0" cy="0"/>
          <a:chOff x="0" y="0"/>
          <a:chExt cx="0" cy="0"/>
        </a:xfrm>
      </p:grpSpPr>
      <p:sp>
        <p:nvSpPr>
          <p:cNvPr id="5" name="Rectangle 1"/>
          <p:cNvSpPr/>
          <p:nvPr userDrawn="1"/>
        </p:nvSpPr>
        <p:spPr>
          <a:xfrm>
            <a:off x="0" y="1557338"/>
            <a:ext cx="9144000" cy="5256212"/>
          </a:xfrm>
          <a:prstGeom prst="rect">
            <a:avLst/>
          </a:prstGeom>
          <a:solidFill>
            <a:srgbClr val="1CB8C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6"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7"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8A8B13B2-CAE6-46A2-88C6-9053658AD3CF}" type="slidenum">
              <a:rPr lang="en-GB" smtClean="0"/>
              <a:pPr fontAlgn="auto">
                <a:spcAft>
                  <a:spcPts val="0"/>
                </a:spcAft>
                <a:defRPr/>
              </a:pPr>
              <a:t>‹#›</a:t>
            </a:fld>
            <a:endParaRPr lang="en-GB" dirty="0"/>
          </a:p>
        </p:txBody>
      </p:sp>
      <p:sp>
        <p:nvSpPr>
          <p:cNvPr id="3"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sl-SI" smtClean="0"/>
              <a:t>Uredite slog naslova matrice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41420468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OCK page Light grren">
    <p:spTree>
      <p:nvGrpSpPr>
        <p:cNvPr id="1" name=""/>
        <p:cNvGrpSpPr/>
        <p:nvPr/>
      </p:nvGrpSpPr>
      <p:grpSpPr>
        <a:xfrm>
          <a:off x="0" y="0"/>
          <a:ext cx="0" cy="0"/>
          <a:chOff x="0" y="0"/>
          <a:chExt cx="0" cy="0"/>
        </a:xfrm>
      </p:grpSpPr>
      <p:sp>
        <p:nvSpPr>
          <p:cNvPr id="5" name="Rectangle 1"/>
          <p:cNvSpPr/>
          <p:nvPr userDrawn="1"/>
        </p:nvSpPr>
        <p:spPr>
          <a:xfrm>
            <a:off x="0" y="1557338"/>
            <a:ext cx="9144000" cy="52562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6"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7"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7EE73033-7CFE-49FE-B662-EFE379161221}" type="slidenum">
              <a:rPr lang="en-GB" smtClean="0"/>
              <a:pPr fontAlgn="auto">
                <a:spcAft>
                  <a:spcPts val="0"/>
                </a:spcAft>
                <a:defRPr/>
              </a:pPr>
              <a:t>‹#›</a:t>
            </a:fld>
            <a:endParaRPr lang="en-GB" dirty="0"/>
          </a:p>
        </p:txBody>
      </p:sp>
      <p:sp>
        <p:nvSpPr>
          <p:cNvPr id="3"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sl-SI" smtClean="0"/>
              <a:t>Uredite slog naslova matrice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969610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OCK page Dark grren">
    <p:spTree>
      <p:nvGrpSpPr>
        <p:cNvPr id="1" name=""/>
        <p:cNvGrpSpPr/>
        <p:nvPr/>
      </p:nvGrpSpPr>
      <p:grpSpPr>
        <a:xfrm>
          <a:off x="0" y="0"/>
          <a:ext cx="0" cy="0"/>
          <a:chOff x="0" y="0"/>
          <a:chExt cx="0" cy="0"/>
        </a:xfrm>
      </p:grpSpPr>
      <p:sp>
        <p:nvSpPr>
          <p:cNvPr id="5" name="Rectangle 1"/>
          <p:cNvSpPr/>
          <p:nvPr userDrawn="1"/>
        </p:nvSpPr>
        <p:spPr>
          <a:xfrm>
            <a:off x="0" y="1557338"/>
            <a:ext cx="9144000" cy="5256212"/>
          </a:xfrm>
          <a:prstGeom prst="rect">
            <a:avLst/>
          </a:prstGeom>
          <a:solidFill>
            <a:srgbClr val="1599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6"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7"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CF9BFB62-4EF0-4A23-ADF5-FB81AC1E73B6}" type="slidenum">
              <a:rPr lang="en-GB" smtClean="0"/>
              <a:pPr fontAlgn="auto">
                <a:spcAft>
                  <a:spcPts val="0"/>
                </a:spcAft>
                <a:defRPr/>
              </a:pPr>
              <a:t>‹#›</a:t>
            </a:fld>
            <a:endParaRPr lang="en-GB" dirty="0"/>
          </a:p>
        </p:txBody>
      </p:sp>
      <p:sp>
        <p:nvSpPr>
          <p:cNvPr id="3"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sl-SI" smtClean="0"/>
              <a:t>Uredite slog naslova matrice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627361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ASIC Thank you page">
    <p:spTree>
      <p:nvGrpSpPr>
        <p:cNvPr id="1" name=""/>
        <p:cNvGrpSpPr/>
        <p:nvPr/>
      </p:nvGrpSpPr>
      <p:grpSpPr>
        <a:xfrm>
          <a:off x="0" y="0"/>
          <a:ext cx="0" cy="0"/>
          <a:chOff x="0" y="0"/>
          <a:chExt cx="0" cy="0"/>
        </a:xfrm>
      </p:grpSpPr>
      <p:sp>
        <p:nvSpPr>
          <p:cNvPr id="4" name="Sous-titre 2"/>
          <p:cNvSpPr txBox="1">
            <a:spLocks/>
          </p:cNvSpPr>
          <p:nvPr userDrawn="1"/>
        </p:nvSpPr>
        <p:spPr>
          <a:xfrm>
            <a:off x="5724525" y="6165850"/>
            <a:ext cx="2808288" cy="431800"/>
          </a:xfrm>
          <a:prstGeom prst="rect">
            <a:avLst/>
          </a:prstGeom>
        </p:spPr>
        <p:txBody>
          <a:bodyPr>
            <a:normAutofit/>
          </a:bodyPr>
          <a:lstStyle>
            <a:lvl1pPr marL="0" indent="0" algn="l" defTabSz="914400" rtl="0" eaLnBrk="1" latinLnBrk="0" hangingPunct="1">
              <a:spcBef>
                <a:spcPct val="20000"/>
              </a:spcBef>
              <a:buFont typeface="Arial" panose="020B0604020202020204" pitchFamily="34" charset="0"/>
              <a:buNone/>
              <a:defRPr sz="2000" b="1" kern="1200">
                <a:solidFill>
                  <a:schemeClr val="tx1">
                    <a:lumMod val="65000"/>
                    <a:lumOff val="3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r" fontAlgn="auto">
              <a:spcAft>
                <a:spcPts val="0"/>
              </a:spcAft>
              <a:defRPr/>
            </a:pPr>
            <a:r>
              <a:rPr lang="fr-FR" sz="1600" i="1" dirty="0" smtClean="0"/>
              <a:t>Project </a:t>
            </a:r>
            <a:r>
              <a:rPr lang="fr-FR" sz="1600" i="1" dirty="0" err="1" smtClean="0"/>
              <a:t>smedia</a:t>
            </a:r>
            <a:endParaRPr lang="en-GB" sz="1600" i="1" dirty="0"/>
          </a:p>
        </p:txBody>
      </p:sp>
      <p:pic>
        <p:nvPicPr>
          <p:cNvPr id="5" name="Image 1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08625" y="6165850"/>
            <a:ext cx="1311275"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Slika 6"/>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983163" y="482600"/>
            <a:ext cx="3721100" cy="265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re 1"/>
          <p:cNvSpPr>
            <a:spLocks noGrp="1"/>
          </p:cNvSpPr>
          <p:nvPr>
            <p:ph type="ctrTitle"/>
          </p:nvPr>
        </p:nvSpPr>
        <p:spPr>
          <a:xfrm>
            <a:off x="685800" y="3344385"/>
            <a:ext cx="7772400" cy="794519"/>
          </a:xfrm>
          <a:prstGeom prst="rect">
            <a:avLst/>
          </a:prstGeom>
        </p:spPr>
        <p:txBody>
          <a:bodyPr>
            <a:normAutofit/>
          </a:bodyPr>
          <a:lstStyle>
            <a:lvl1pPr>
              <a:defRPr sz="4400">
                <a:solidFill>
                  <a:schemeClr val="tx2"/>
                </a:solidFill>
              </a:defRPr>
            </a:lvl1pPr>
          </a:lstStyle>
          <a:p>
            <a:r>
              <a:rPr lang="sl-SI" smtClean="0"/>
              <a:t>Uredite slog naslova matrice</a:t>
            </a:r>
            <a:endParaRPr lang="en-GB" dirty="0"/>
          </a:p>
        </p:txBody>
      </p:sp>
      <p:sp>
        <p:nvSpPr>
          <p:cNvPr id="10" name="Sous-titre 2"/>
          <p:cNvSpPr>
            <a:spLocks noGrp="1"/>
          </p:cNvSpPr>
          <p:nvPr>
            <p:ph type="subTitle" idx="1"/>
          </p:nvPr>
        </p:nvSpPr>
        <p:spPr>
          <a:xfrm>
            <a:off x="467544" y="6165304"/>
            <a:ext cx="4104456" cy="432048"/>
          </a:xfrm>
          <a:prstGeom prst="rect">
            <a:avLst/>
          </a:prstGeom>
        </p:spPr>
        <p:txBody>
          <a:bodyPr>
            <a:normAutofit/>
          </a:bodyPr>
          <a:lstStyle>
            <a:lvl1pPr marL="0" indent="0" algn="l">
              <a:buNone/>
              <a:defRPr sz="1600" i="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l-SI" smtClean="0"/>
              <a:t>Uredite slog podnaslova matrice</a:t>
            </a:r>
            <a:endParaRPr lang="en-GB" dirty="0"/>
          </a:p>
        </p:txBody>
      </p:sp>
    </p:spTree>
    <p:extLst>
      <p:ext uri="{BB962C8B-B14F-4D97-AF65-F5344CB8AC3E}">
        <p14:creationId xmlns:p14="http://schemas.microsoft.com/office/powerpoint/2010/main" val="295100009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title page">
    <p:spTree>
      <p:nvGrpSpPr>
        <p:cNvPr id="1" name=""/>
        <p:cNvGrpSpPr/>
        <p:nvPr/>
      </p:nvGrpSpPr>
      <p:grpSpPr>
        <a:xfrm>
          <a:off x="0" y="0"/>
          <a:ext cx="0" cy="0"/>
          <a:chOff x="0" y="0"/>
          <a:chExt cx="0" cy="0"/>
        </a:xfrm>
      </p:grpSpPr>
      <p:pic>
        <p:nvPicPr>
          <p:cNvPr id="3" name="Slika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56100" y="476250"/>
            <a:ext cx="4132263"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ctrTitle"/>
          </p:nvPr>
        </p:nvSpPr>
        <p:spPr>
          <a:xfrm>
            <a:off x="685800" y="3501008"/>
            <a:ext cx="7772400" cy="794519"/>
          </a:xfrm>
          <a:prstGeom prst="rect">
            <a:avLst/>
          </a:prstGeom>
        </p:spPr>
        <p:txBody>
          <a:bodyPr>
            <a:normAutofit/>
          </a:bodyPr>
          <a:lstStyle>
            <a:lvl1pPr>
              <a:defRPr sz="4400">
                <a:solidFill>
                  <a:schemeClr val="tx2"/>
                </a:solidFill>
              </a:defRPr>
            </a:lvl1pPr>
          </a:lstStyle>
          <a:p>
            <a:r>
              <a:rPr lang="sl-SI" smtClean="0"/>
              <a:t>Uredite slog naslova matrice</a:t>
            </a:r>
            <a:endParaRPr lang="en-GB" dirty="0"/>
          </a:p>
        </p:txBody>
      </p:sp>
    </p:spTree>
    <p:extLst>
      <p:ext uri="{BB962C8B-B14F-4D97-AF65-F5344CB8AC3E}">
        <p14:creationId xmlns:p14="http://schemas.microsoft.com/office/powerpoint/2010/main" val="283473591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CONTENT title pag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l-SI" smtClean="0"/>
              <a:t>Uredite slog podnaslova matrice</a:t>
            </a:r>
            <a:endParaRPr lang="en-GB" dirty="0"/>
          </a:p>
        </p:txBody>
      </p:sp>
    </p:spTree>
    <p:extLst>
      <p:ext uri="{BB962C8B-B14F-4D97-AF65-F5344CB8AC3E}">
        <p14:creationId xmlns:p14="http://schemas.microsoft.com/office/powerpoint/2010/main" val="2257194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text page ok">
    <p:spTree>
      <p:nvGrpSpPr>
        <p:cNvPr id="1" name=""/>
        <p:cNvGrpSpPr/>
        <p:nvPr/>
      </p:nvGrpSpPr>
      <p:grpSpPr>
        <a:xfrm>
          <a:off x="0" y="0"/>
          <a:ext cx="0" cy="0"/>
          <a:chOff x="0" y="0"/>
          <a:chExt cx="0" cy="0"/>
        </a:xfrm>
      </p:grpSpPr>
      <p:sp>
        <p:nvSpPr>
          <p:cNvPr id="2" name="Titre 1"/>
          <p:cNvSpPr>
            <a:spLocks noGrp="1"/>
          </p:cNvSpPr>
          <p:nvPr>
            <p:ph type="title"/>
          </p:nvPr>
        </p:nvSpPr>
        <p:spPr>
          <a:xfrm>
            <a:off x="457200" y="432000"/>
            <a:ext cx="8229600" cy="562074"/>
          </a:xfrm>
        </p:spPr>
        <p:txBody>
          <a:bodyPr/>
          <a:lstStyle/>
          <a:p>
            <a:r>
              <a:rPr lang="sl-SI" smtClean="0"/>
              <a:t>Uredite slog naslova matrice</a:t>
            </a:r>
            <a:endParaRPr lang="en-GB" dirty="0"/>
          </a:p>
        </p:txBody>
      </p:sp>
      <p:sp>
        <p:nvSpPr>
          <p:cNvPr id="5" name="Espace réservé du texte 4"/>
          <p:cNvSpPr>
            <a:spLocks noGrp="1"/>
          </p:cNvSpPr>
          <p:nvPr>
            <p:ph type="body" sz="quarter" idx="10"/>
          </p:nvPr>
        </p:nvSpPr>
        <p:spPr>
          <a:xfrm>
            <a:off x="457200" y="1368000"/>
            <a:ext cx="8207375" cy="5183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Tree>
    <p:extLst>
      <p:ext uri="{BB962C8B-B14F-4D97-AF65-F5344CB8AC3E}">
        <p14:creationId xmlns:p14="http://schemas.microsoft.com/office/powerpoint/2010/main" val="295918793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33513498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text 2 columns">
    <p:spTree>
      <p:nvGrpSpPr>
        <p:cNvPr id="1" name=""/>
        <p:cNvGrpSpPr/>
        <p:nvPr/>
      </p:nvGrpSpPr>
      <p:grpSpPr>
        <a:xfrm>
          <a:off x="0" y="0"/>
          <a:ext cx="0" cy="0"/>
          <a:chOff x="0" y="0"/>
          <a:chExt cx="0" cy="0"/>
        </a:xfrm>
      </p:grpSpPr>
      <p:sp>
        <p:nvSpPr>
          <p:cNvPr id="6" name="Titre 1"/>
          <p:cNvSpPr>
            <a:spLocks noGrp="1"/>
          </p:cNvSpPr>
          <p:nvPr>
            <p:ph type="title"/>
          </p:nvPr>
        </p:nvSpPr>
        <p:spPr>
          <a:xfrm>
            <a:off x="457200" y="432000"/>
            <a:ext cx="8229600" cy="562074"/>
          </a:xfrm>
        </p:spPr>
        <p:txBody>
          <a:bodyPr/>
          <a:lstStyle>
            <a:lvl1pPr>
              <a:defRPr baseline="0"/>
            </a:lvl1pPr>
          </a:lstStyle>
          <a:p>
            <a:r>
              <a:rPr lang="sl-SI" smtClean="0"/>
              <a:t>Uredite slog naslova matrice</a:t>
            </a:r>
            <a:endParaRPr lang="en-GB" dirty="0"/>
          </a:p>
        </p:txBody>
      </p:sp>
      <p:sp>
        <p:nvSpPr>
          <p:cNvPr id="4" name="Espace réservé du texte 3"/>
          <p:cNvSpPr>
            <a:spLocks noGrp="1"/>
          </p:cNvSpPr>
          <p:nvPr>
            <p:ph type="body" sz="quarter" idx="10"/>
          </p:nvPr>
        </p:nvSpPr>
        <p:spPr>
          <a:xfrm>
            <a:off x="457200" y="1368000"/>
            <a:ext cx="4103687" cy="5040000"/>
          </a:xfr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
        <p:nvSpPr>
          <p:cNvPr id="9" name="Espace réservé du texte 8"/>
          <p:cNvSpPr>
            <a:spLocks noGrp="1"/>
          </p:cNvSpPr>
          <p:nvPr>
            <p:ph type="body" sz="quarter" idx="11"/>
          </p:nvPr>
        </p:nvSpPr>
        <p:spPr>
          <a:xfrm>
            <a:off x="4716016" y="1368000"/>
            <a:ext cx="4104000" cy="50400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Tree>
    <p:extLst>
      <p:ext uri="{BB962C8B-B14F-4D97-AF65-F5344CB8AC3E}">
        <p14:creationId xmlns:p14="http://schemas.microsoft.com/office/powerpoint/2010/main" val="164707441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TRANSITION page">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sl-SI" smtClean="0"/>
              <a:t>Uredite slog naslova matrice</a:t>
            </a:r>
            <a:endParaRPr lang="en-GB" dirty="0"/>
          </a:p>
        </p:txBody>
      </p:sp>
      <p:sp>
        <p:nvSpPr>
          <p:cNvPr id="3" name="Espace réservé du texte 2"/>
          <p:cNvSpPr>
            <a:spLocks noGrp="1"/>
          </p:cNvSpPr>
          <p:nvPr>
            <p:ph type="body" idx="1"/>
          </p:nvPr>
        </p:nvSpPr>
        <p:spPr>
          <a:xfrm>
            <a:off x="722313" y="2906713"/>
            <a:ext cx="7772400" cy="1500187"/>
          </a:xfrm>
        </p:spPr>
        <p:txBody>
          <a:bodyPr anchor="b">
            <a:normAutofit/>
          </a:bodyPr>
          <a:lstStyle>
            <a:lvl1pPr marL="0" indent="0">
              <a:buNone/>
              <a:defRPr sz="2000" b="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smtClean="0"/>
              <a:t>Modifiez les styles du texte du masque</a:t>
            </a:r>
          </a:p>
        </p:txBody>
      </p:sp>
    </p:spTree>
    <p:extLst>
      <p:ext uri="{BB962C8B-B14F-4D97-AF65-F5344CB8AC3E}">
        <p14:creationId xmlns:p14="http://schemas.microsoft.com/office/powerpoint/2010/main" val="170378338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5" Type="http://schemas.openxmlformats.org/officeDocument/2006/relationships/image" Target="../media/image5.jpeg"/><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image" Target="../media/image9.png"/><Relationship Id="rId5" Type="http://schemas.openxmlformats.org/officeDocument/2006/relationships/theme" Target="../theme/theme4.xml"/><Relationship Id="rId4"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2" name="Tableau 11"/>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pic>
        <p:nvPicPr>
          <p:cNvPr id="1027" name="Image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17" r:id="rId1"/>
    <p:sldLayoutId id="2147483718" r:id="rId2"/>
    <p:sldLayoutId id="2147483729" r:id="rId3"/>
    <p:sldLayoutId id="2147483730" r:id="rId4"/>
  </p:sldLayoutIdLst>
  <p:timing>
    <p:tnLst>
      <p:par>
        <p:cTn id="1" dur="indefinite" restart="never" nodeType="tmRoot"/>
      </p:par>
    </p:tnLst>
  </p:timing>
  <p:hf hdr="0" ftr="0" dt="0"/>
  <p:txStyles>
    <p:titleStyle>
      <a:lvl1pPr algn="ctr" rtl="0" fontAlgn="base">
        <a:spcBef>
          <a:spcPct val="0"/>
        </a:spcBef>
        <a:spcAft>
          <a:spcPct val="0"/>
        </a:spcAft>
        <a:defRPr sz="4000" kern="1200">
          <a:solidFill>
            <a:schemeClr val="tx2"/>
          </a:solidFill>
          <a:latin typeface="+mj-lt"/>
          <a:ea typeface="+mj-ea"/>
          <a:cs typeface="+mj-cs"/>
        </a:defRPr>
      </a:lvl1pPr>
      <a:lvl2pPr algn="ctr" rtl="0" fontAlgn="base">
        <a:spcBef>
          <a:spcPct val="0"/>
        </a:spcBef>
        <a:spcAft>
          <a:spcPct val="0"/>
        </a:spcAft>
        <a:defRPr sz="4000">
          <a:solidFill>
            <a:schemeClr val="tx2"/>
          </a:solidFill>
          <a:latin typeface="Arial" charset="0"/>
        </a:defRPr>
      </a:lvl2pPr>
      <a:lvl3pPr algn="ctr" rtl="0" fontAlgn="base">
        <a:spcBef>
          <a:spcPct val="0"/>
        </a:spcBef>
        <a:spcAft>
          <a:spcPct val="0"/>
        </a:spcAft>
        <a:defRPr sz="4000">
          <a:solidFill>
            <a:schemeClr val="tx2"/>
          </a:solidFill>
          <a:latin typeface="Arial" charset="0"/>
        </a:defRPr>
      </a:lvl3pPr>
      <a:lvl4pPr algn="ctr" rtl="0" fontAlgn="base">
        <a:spcBef>
          <a:spcPct val="0"/>
        </a:spcBef>
        <a:spcAft>
          <a:spcPct val="0"/>
        </a:spcAft>
        <a:defRPr sz="4000">
          <a:solidFill>
            <a:schemeClr val="tx2"/>
          </a:solidFill>
          <a:latin typeface="Arial" charset="0"/>
        </a:defRPr>
      </a:lvl4pPr>
      <a:lvl5pPr algn="ctr" rtl="0" fontAlgn="base">
        <a:spcBef>
          <a:spcPct val="0"/>
        </a:spcBef>
        <a:spcAft>
          <a:spcPct val="0"/>
        </a:spcAft>
        <a:defRPr sz="4000">
          <a:solidFill>
            <a:schemeClr val="tx2"/>
          </a:solidFill>
          <a:latin typeface="Arial" charset="0"/>
        </a:defRPr>
      </a:lvl5pPr>
      <a:lvl6pPr marL="457200" algn="ctr" rtl="0" fontAlgn="base">
        <a:spcBef>
          <a:spcPct val="0"/>
        </a:spcBef>
        <a:spcAft>
          <a:spcPct val="0"/>
        </a:spcAft>
        <a:defRPr sz="4000">
          <a:solidFill>
            <a:schemeClr val="tx2"/>
          </a:solidFill>
          <a:latin typeface="Arial" charset="0"/>
        </a:defRPr>
      </a:lvl6pPr>
      <a:lvl7pPr marL="914400" algn="ctr" rtl="0" fontAlgn="base">
        <a:spcBef>
          <a:spcPct val="0"/>
        </a:spcBef>
        <a:spcAft>
          <a:spcPct val="0"/>
        </a:spcAft>
        <a:defRPr sz="4000">
          <a:solidFill>
            <a:schemeClr val="tx2"/>
          </a:solidFill>
          <a:latin typeface="Arial" charset="0"/>
        </a:defRPr>
      </a:lvl7pPr>
      <a:lvl8pPr marL="1371600" algn="ctr" rtl="0" fontAlgn="base">
        <a:spcBef>
          <a:spcPct val="0"/>
        </a:spcBef>
        <a:spcAft>
          <a:spcPct val="0"/>
        </a:spcAft>
        <a:defRPr sz="4000">
          <a:solidFill>
            <a:schemeClr val="tx2"/>
          </a:solidFill>
          <a:latin typeface="Arial" charset="0"/>
        </a:defRPr>
      </a:lvl8pPr>
      <a:lvl9pPr marL="1828800" algn="ctr" rtl="0" fontAlgn="base">
        <a:spcBef>
          <a:spcPct val="0"/>
        </a:spcBef>
        <a:spcAft>
          <a:spcPct val="0"/>
        </a:spcAft>
        <a:defRPr sz="4000">
          <a:solidFill>
            <a:schemeClr val="tx2"/>
          </a:solidFill>
          <a:latin typeface="Arial" charset="0"/>
        </a:defRPr>
      </a:lvl9pPr>
    </p:titleStyle>
    <p:bodyStyle>
      <a:lvl1pPr algn="l" rtl="0" fontAlgn="base">
        <a:spcBef>
          <a:spcPct val="20000"/>
        </a:spcBef>
        <a:spcAft>
          <a:spcPct val="0"/>
        </a:spcAft>
        <a:buFont typeface="Arial" charset="0"/>
        <a:defRPr sz="2400" b="1" kern="1200">
          <a:solidFill>
            <a:schemeClr val="tx2"/>
          </a:solidFill>
          <a:latin typeface="+mn-lt"/>
          <a:ea typeface="+mn-ea"/>
          <a:cs typeface="+mn-cs"/>
        </a:defRPr>
      </a:lvl1pPr>
      <a:lvl2pPr marL="742950" indent="-285750" algn="l" rtl="0" fontAlgn="base">
        <a:spcBef>
          <a:spcPct val="20000"/>
        </a:spcBef>
        <a:spcAft>
          <a:spcPct val="0"/>
        </a:spcAft>
        <a:buFont typeface="Arial" charset="0"/>
        <a:buChar char="•"/>
        <a:defRPr sz="20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0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Espace réservé du texte 2"/>
          <p:cNvSpPr>
            <a:spLocks noGrp="1"/>
          </p:cNvSpPr>
          <p:nvPr>
            <p:ph type="body" idx="1"/>
          </p:nvPr>
        </p:nvSpPr>
        <p:spPr bwMode="auto">
          <a:xfrm>
            <a:off x="457200" y="1368425"/>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sl-SI" smtClean="0"/>
              <a:t>Edit text styles</a:t>
            </a:r>
          </a:p>
          <a:p>
            <a:pPr lvl="1"/>
            <a:r>
              <a:rPr lang="fr-FR" altLang="sl-SI" smtClean="0"/>
              <a:t>Second level</a:t>
            </a:r>
          </a:p>
          <a:p>
            <a:pPr lvl="2"/>
            <a:r>
              <a:rPr lang="fr-FR" altLang="sl-SI" smtClean="0"/>
              <a:t>Third level</a:t>
            </a:r>
          </a:p>
          <a:p>
            <a:pPr lvl="3"/>
            <a:r>
              <a:rPr lang="fr-FR" altLang="sl-SI" smtClean="0"/>
              <a:t>Fourth level</a:t>
            </a:r>
          </a:p>
        </p:txBody>
      </p:sp>
      <p:graphicFrame>
        <p:nvGraphicFramePr>
          <p:cNvPr id="9" name="Tableau 8"/>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sp>
        <p:nvSpPr>
          <p:cNvPr id="2052" name="Espace réservé du titre 1"/>
          <p:cNvSpPr>
            <a:spLocks noGrp="1"/>
          </p:cNvSpPr>
          <p:nvPr>
            <p:ph type="title"/>
          </p:nvPr>
        </p:nvSpPr>
        <p:spPr bwMode="auto">
          <a:xfrm>
            <a:off x="468313" y="431800"/>
            <a:ext cx="82296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sl-SI" smtClean="0"/>
              <a:t>Click to edit Master title style</a:t>
            </a:r>
            <a:endParaRPr lang="en-GB" altLang="sl-SI" smtClean="0"/>
          </a:p>
        </p:txBody>
      </p:sp>
      <p:sp>
        <p:nvSpPr>
          <p:cNvPr id="8" name="Espace réservé du texte 2"/>
          <p:cNvSpPr txBox="1">
            <a:spLocks/>
          </p:cNvSpPr>
          <p:nvPr/>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A097184B-6EEF-435B-9B91-7D3DC8E949A2}" type="slidenum">
              <a:rPr lang="en-GB" smtClean="0"/>
              <a:pPr fontAlgn="auto">
                <a:spcAft>
                  <a:spcPts val="0"/>
                </a:spcAft>
                <a:defRPr/>
              </a:pPr>
              <a:t>‹#›</a:t>
            </a:fld>
            <a:endParaRPr lang="en-GB" dirty="0"/>
          </a:p>
        </p:txBody>
      </p:sp>
      <p:pic>
        <p:nvPicPr>
          <p:cNvPr id="2" name="Slika 1"/>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584839" y="116632"/>
            <a:ext cx="1451211" cy="790960"/>
          </a:xfrm>
          <a:prstGeom prst="rect">
            <a:avLst/>
          </a:prstGeom>
        </p:spPr>
      </p:pic>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31" r:id="rId6"/>
    <p:sldLayoutId id="2147483725" r:id="rId7"/>
    <p:sldLayoutId id="2147483732" r:id="rId8"/>
    <p:sldLayoutId id="2147483733" r:id="rId9"/>
    <p:sldLayoutId id="2147483734" r:id="rId10"/>
    <p:sldLayoutId id="2147483735" r:id="rId11"/>
    <p:sldLayoutId id="2147483726" r:id="rId12"/>
    <p:sldLayoutId id="2147483740" r:id="rId13"/>
  </p:sldLayoutIdLst>
  <p:timing>
    <p:tnLst>
      <p:par>
        <p:cTn id="1" dur="indefinite" restart="never" nodeType="tmRoot"/>
      </p:par>
    </p:tnLst>
  </p:timing>
  <p:txStyles>
    <p:titleStyle>
      <a:lvl1pPr algn="l" rtl="0" fontAlgn="base">
        <a:spcBef>
          <a:spcPct val="0"/>
        </a:spcBef>
        <a:spcAft>
          <a:spcPct val="0"/>
        </a:spcAft>
        <a:defRPr sz="4000" kern="1200">
          <a:solidFill>
            <a:schemeClr val="tx2"/>
          </a:solidFill>
          <a:latin typeface="+mj-lt"/>
          <a:ea typeface="+mj-ea"/>
          <a:cs typeface="+mj-cs"/>
        </a:defRPr>
      </a:lvl1pPr>
      <a:lvl2pPr algn="l" rtl="0" fontAlgn="base">
        <a:spcBef>
          <a:spcPct val="0"/>
        </a:spcBef>
        <a:spcAft>
          <a:spcPct val="0"/>
        </a:spcAft>
        <a:defRPr sz="4000">
          <a:solidFill>
            <a:schemeClr val="tx2"/>
          </a:solidFill>
          <a:latin typeface="Arial" charset="0"/>
        </a:defRPr>
      </a:lvl2pPr>
      <a:lvl3pPr algn="l" rtl="0" fontAlgn="base">
        <a:spcBef>
          <a:spcPct val="0"/>
        </a:spcBef>
        <a:spcAft>
          <a:spcPct val="0"/>
        </a:spcAft>
        <a:defRPr sz="4000">
          <a:solidFill>
            <a:schemeClr val="tx2"/>
          </a:solidFill>
          <a:latin typeface="Arial" charset="0"/>
        </a:defRPr>
      </a:lvl3pPr>
      <a:lvl4pPr algn="l" rtl="0" fontAlgn="base">
        <a:spcBef>
          <a:spcPct val="0"/>
        </a:spcBef>
        <a:spcAft>
          <a:spcPct val="0"/>
        </a:spcAft>
        <a:defRPr sz="4000">
          <a:solidFill>
            <a:schemeClr val="tx2"/>
          </a:solidFill>
          <a:latin typeface="Arial" charset="0"/>
        </a:defRPr>
      </a:lvl4pPr>
      <a:lvl5pPr algn="l" rtl="0" fontAlgn="base">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algn="l" rtl="0" fontAlgn="base">
        <a:spcBef>
          <a:spcPct val="20000"/>
        </a:spcBef>
        <a:spcAft>
          <a:spcPct val="0"/>
        </a:spcAft>
        <a:defRPr sz="2400" b="1" kern="1200">
          <a:solidFill>
            <a:schemeClr val="tx2"/>
          </a:solidFill>
          <a:latin typeface="+mn-lt"/>
          <a:ea typeface="+mn-ea"/>
          <a:cs typeface="+mn-cs"/>
        </a:defRPr>
      </a:lvl1pPr>
      <a:lvl2pPr marL="742950" indent="-285750" algn="l" rtl="0" fontAlgn="base">
        <a:spcBef>
          <a:spcPct val="20000"/>
        </a:spcBef>
        <a:spcAft>
          <a:spcPct val="0"/>
        </a:spcAft>
        <a:buFont typeface="Wingdings" pitchFamily="2" charset="2"/>
        <a:buChar char="§"/>
        <a:defRPr sz="2400" kern="1200">
          <a:solidFill>
            <a:schemeClr val="tx1"/>
          </a:solidFill>
          <a:latin typeface="+mn-lt"/>
          <a:ea typeface="+mn-ea"/>
          <a:cs typeface="+mn-cs"/>
        </a:defRPr>
      </a:lvl2pPr>
      <a:lvl3pPr marL="914400" algn="l" rtl="0" fontAlgn="base">
        <a:spcBef>
          <a:spcPct val="20000"/>
        </a:spcBef>
        <a:spcAft>
          <a:spcPct val="0"/>
        </a:spcAft>
        <a:defRPr sz="2400" kern="1200">
          <a:solidFill>
            <a:schemeClr val="tx1"/>
          </a:solidFill>
          <a:latin typeface="+mn-lt"/>
          <a:ea typeface="+mn-ea"/>
          <a:cs typeface="+mn-cs"/>
        </a:defRPr>
      </a:lvl3pPr>
      <a:lvl4pPr marL="1371600" algn="l" rtl="0" fontAlgn="base">
        <a:spcBef>
          <a:spcPct val="20000"/>
        </a:spcBef>
        <a:spcAft>
          <a:spcPct val="0"/>
        </a:spcAft>
        <a:defRPr sz="2000" kern="1200">
          <a:solidFill>
            <a:srgbClr val="595959"/>
          </a:solidFill>
          <a:latin typeface="+mn-lt"/>
          <a:ea typeface="+mn-ea"/>
          <a:cs typeface="+mn-cs"/>
        </a:defRPr>
      </a:lvl4pPr>
      <a:lvl5pPr marL="1828800" algn="l" rtl="0" fontAlgn="base">
        <a:spcBef>
          <a:spcPct val="20000"/>
        </a:spcBef>
        <a:spcAft>
          <a:spcPct val="0"/>
        </a:spcAft>
        <a:buFont typeface="Courier New" pitchFamily="49" charset="0"/>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Espace réservé du titre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sl-SI" smtClean="0"/>
              <a:t>Click to edit title style</a:t>
            </a:r>
            <a:endParaRPr lang="en-GB" altLang="sl-SI" smtClean="0"/>
          </a:p>
        </p:txBody>
      </p:sp>
      <p:sp>
        <p:nvSpPr>
          <p:cNvPr id="7" name="Espace réservé du texte 2"/>
          <p:cNvSpPr txBox="1">
            <a:spLocks/>
          </p:cNvSpPr>
          <p:nvPr/>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EBF944D6-18FB-46FC-9832-61A714CE9B75}" type="slidenum">
              <a:rPr lang="en-GB" smtClean="0"/>
              <a:pPr fontAlgn="auto">
                <a:spcAft>
                  <a:spcPts val="0"/>
                </a:spcAft>
                <a:defRPr/>
              </a:pPr>
              <a:t>‹#›</a:t>
            </a:fld>
            <a:endParaRPr lang="en-GB" dirty="0"/>
          </a:p>
        </p:txBody>
      </p:sp>
      <p:graphicFrame>
        <p:nvGraphicFramePr>
          <p:cNvPr id="8" name="Tableau 7"/>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spTree>
  </p:cSld>
  <p:clrMap bg1="lt1" tx1="dk1" bg2="lt2" tx2="dk2" accent1="accent1" accent2="accent2" accent3="accent3" accent4="accent4" accent5="accent5" accent6="accent6" hlink="hlink" folHlink="folHlink"/>
  <p:sldLayoutIdLst>
    <p:sldLayoutId id="2147483727" r:id="rId1"/>
    <p:sldLayoutId id="2147483728" r:id="rId2"/>
  </p:sldLayoutIdLst>
  <p:timing>
    <p:tnLst>
      <p:par>
        <p:cTn id="1" dur="indefinite" restart="never" nodeType="tmRoot"/>
      </p:par>
    </p:tnLst>
  </p:timing>
  <p:txStyles>
    <p:titleStyle>
      <a:lvl1pPr algn="ctr" rtl="0" fontAlgn="base">
        <a:spcBef>
          <a:spcPct val="0"/>
        </a:spcBef>
        <a:spcAft>
          <a:spcPct val="0"/>
        </a:spcAft>
        <a:defRPr sz="4000" kern="1200">
          <a:solidFill>
            <a:schemeClr val="tx2"/>
          </a:solidFill>
          <a:latin typeface="+mj-lt"/>
          <a:ea typeface="+mj-ea"/>
          <a:cs typeface="+mj-cs"/>
        </a:defRPr>
      </a:lvl1pPr>
      <a:lvl2pPr algn="ctr" rtl="0" fontAlgn="base">
        <a:spcBef>
          <a:spcPct val="0"/>
        </a:spcBef>
        <a:spcAft>
          <a:spcPct val="0"/>
        </a:spcAft>
        <a:defRPr sz="4000">
          <a:solidFill>
            <a:schemeClr val="tx2"/>
          </a:solidFill>
          <a:latin typeface="Arial" charset="0"/>
        </a:defRPr>
      </a:lvl2pPr>
      <a:lvl3pPr algn="ctr" rtl="0" fontAlgn="base">
        <a:spcBef>
          <a:spcPct val="0"/>
        </a:spcBef>
        <a:spcAft>
          <a:spcPct val="0"/>
        </a:spcAft>
        <a:defRPr sz="4000">
          <a:solidFill>
            <a:schemeClr val="tx2"/>
          </a:solidFill>
          <a:latin typeface="Arial" charset="0"/>
        </a:defRPr>
      </a:lvl3pPr>
      <a:lvl4pPr algn="ctr" rtl="0" fontAlgn="base">
        <a:spcBef>
          <a:spcPct val="0"/>
        </a:spcBef>
        <a:spcAft>
          <a:spcPct val="0"/>
        </a:spcAft>
        <a:defRPr sz="4000">
          <a:solidFill>
            <a:schemeClr val="tx2"/>
          </a:solidFill>
          <a:latin typeface="Arial" charset="0"/>
        </a:defRPr>
      </a:lvl4pPr>
      <a:lvl5pPr algn="ctr" rtl="0" fontAlgn="base">
        <a:spcBef>
          <a:spcPct val="0"/>
        </a:spcBef>
        <a:spcAft>
          <a:spcPct val="0"/>
        </a:spcAft>
        <a:defRPr sz="4000">
          <a:solidFill>
            <a:schemeClr val="tx2"/>
          </a:solidFill>
          <a:latin typeface="Arial" charset="0"/>
        </a:defRPr>
      </a:lvl5pPr>
      <a:lvl6pPr marL="457200" algn="ctr" rtl="0" fontAlgn="base">
        <a:spcBef>
          <a:spcPct val="0"/>
        </a:spcBef>
        <a:spcAft>
          <a:spcPct val="0"/>
        </a:spcAft>
        <a:defRPr sz="4000">
          <a:solidFill>
            <a:schemeClr val="tx2"/>
          </a:solidFill>
          <a:latin typeface="Arial" charset="0"/>
        </a:defRPr>
      </a:lvl6pPr>
      <a:lvl7pPr marL="914400" algn="ctr" rtl="0" fontAlgn="base">
        <a:spcBef>
          <a:spcPct val="0"/>
        </a:spcBef>
        <a:spcAft>
          <a:spcPct val="0"/>
        </a:spcAft>
        <a:defRPr sz="4000">
          <a:solidFill>
            <a:schemeClr val="tx2"/>
          </a:solidFill>
          <a:latin typeface="Arial" charset="0"/>
        </a:defRPr>
      </a:lvl7pPr>
      <a:lvl8pPr marL="1371600" algn="ctr" rtl="0" fontAlgn="base">
        <a:spcBef>
          <a:spcPct val="0"/>
        </a:spcBef>
        <a:spcAft>
          <a:spcPct val="0"/>
        </a:spcAft>
        <a:defRPr sz="4000">
          <a:solidFill>
            <a:schemeClr val="tx2"/>
          </a:solidFill>
          <a:latin typeface="Arial" charset="0"/>
        </a:defRPr>
      </a:lvl8pPr>
      <a:lvl9pPr marL="1828800" algn="ctr" rtl="0" fontAlgn="base">
        <a:spcBef>
          <a:spcPct val="0"/>
        </a:spcBef>
        <a:spcAft>
          <a:spcPct val="0"/>
        </a:spcAft>
        <a:defRPr sz="4000">
          <a:solidFill>
            <a:schemeClr val="tx2"/>
          </a:solidFill>
          <a:latin typeface="Arial" charset="0"/>
        </a:defRPr>
      </a:lvl9pPr>
    </p:titleStyle>
    <p:bodyStyle>
      <a:lvl1pPr algn="l" rtl="0" fontAlgn="base">
        <a:spcBef>
          <a:spcPct val="20000"/>
        </a:spcBef>
        <a:spcAft>
          <a:spcPct val="0"/>
        </a:spcAft>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Courier New" pitchFamily="49" charset="0"/>
        <a:buChar char="o"/>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8" name="Tableau 7"/>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pic>
        <p:nvPicPr>
          <p:cNvPr id="4099" name="Picture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418388" y="174625"/>
            <a:ext cx="1546225"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Ls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Arial" charset="0"/>
        </a:defRPr>
      </a:lvl2pPr>
      <a:lvl3pPr algn="ctr" rtl="0" fontAlgn="base">
        <a:spcBef>
          <a:spcPct val="0"/>
        </a:spcBef>
        <a:spcAft>
          <a:spcPct val="0"/>
        </a:spcAft>
        <a:defRPr sz="4400">
          <a:solidFill>
            <a:schemeClr val="tx1"/>
          </a:solidFill>
          <a:latin typeface="Arial" charset="0"/>
        </a:defRPr>
      </a:lvl3pPr>
      <a:lvl4pPr algn="ctr" rtl="0" fontAlgn="base">
        <a:spcBef>
          <a:spcPct val="0"/>
        </a:spcBef>
        <a:spcAft>
          <a:spcPct val="0"/>
        </a:spcAft>
        <a:defRPr sz="4400">
          <a:solidFill>
            <a:schemeClr val="tx1"/>
          </a:solidFill>
          <a:latin typeface="Arial" charset="0"/>
        </a:defRPr>
      </a:lvl4pPr>
      <a:lvl5pPr algn="ctr" rtl="0" fontAlgn="base">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hyperlink" Target="mailto:Csizmadia.istvan@aeek.hu" TargetMode="Externa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p:cNvSpPr>
            <a:spLocks noGrp="1"/>
          </p:cNvSpPr>
          <p:nvPr>
            <p:ph type="body" sz="quarter" idx="14"/>
          </p:nvPr>
        </p:nvSpPr>
        <p:spPr>
          <a:xfrm>
            <a:off x="971550" y="6308725"/>
            <a:ext cx="7415213" cy="387350"/>
          </a:xfrm>
        </p:spPr>
        <p:txBody>
          <a:bodyPr>
            <a:normAutofit/>
          </a:bodyPr>
          <a:lstStyle/>
          <a:p>
            <a:pPr fontAlgn="auto">
              <a:spcAft>
                <a:spcPts val="0"/>
              </a:spcAft>
              <a:buFont typeface="Arial" panose="020B0604020202020204" pitchFamily="34" charset="0"/>
              <a:buNone/>
              <a:defRPr/>
            </a:pPr>
            <a:r>
              <a:rPr lang="fr-FR" dirty="0" smtClean="0"/>
              <a:t>2</a:t>
            </a:r>
            <a:r>
              <a:rPr lang="sk-SK" dirty="0" smtClean="0"/>
              <a:t>7</a:t>
            </a:r>
            <a:r>
              <a:rPr lang="fr-FR" dirty="0" smtClean="0"/>
              <a:t> </a:t>
            </a:r>
            <a:r>
              <a:rPr lang="sk-SK" dirty="0" err="1" smtClean="0"/>
              <a:t>January</a:t>
            </a:r>
            <a:r>
              <a:rPr lang="fr-FR" dirty="0" smtClean="0"/>
              <a:t>, 201</a:t>
            </a:r>
            <a:r>
              <a:rPr lang="sk-SK" dirty="0"/>
              <a:t>7</a:t>
            </a:r>
            <a:r>
              <a:rPr lang="fr-FR" dirty="0" smtClean="0"/>
              <a:t> </a:t>
            </a:r>
            <a:r>
              <a:rPr lang="en-GB" dirty="0" smtClean="0">
                <a:sym typeface="Webdings" panose="05030102010509060703" pitchFamily="18" charset="2"/>
              </a:rPr>
              <a:t></a:t>
            </a:r>
            <a:r>
              <a:rPr lang="sk-SK" dirty="0" smtClean="0">
                <a:sym typeface="Webdings" panose="05030102010509060703" pitchFamily="18" charset="2"/>
              </a:rPr>
              <a:t>1st </a:t>
            </a:r>
            <a:r>
              <a:rPr lang="sk-SK" dirty="0" err="1" smtClean="0">
                <a:sym typeface="Webdings" panose="05030102010509060703" pitchFamily="18" charset="2"/>
              </a:rPr>
              <a:t>international</a:t>
            </a:r>
            <a:r>
              <a:rPr lang="sk-SK" dirty="0" smtClean="0">
                <a:sym typeface="Webdings" panose="05030102010509060703" pitchFamily="18" charset="2"/>
              </a:rPr>
              <a:t> </a:t>
            </a:r>
            <a:r>
              <a:rPr lang="sk-SK" dirty="0" err="1" smtClean="0">
                <a:sym typeface="Webdings" panose="05030102010509060703" pitchFamily="18" charset="2"/>
              </a:rPr>
              <a:t>thematic</a:t>
            </a:r>
            <a:r>
              <a:rPr lang="sk-SK" dirty="0" smtClean="0">
                <a:sym typeface="Webdings" panose="05030102010509060703" pitchFamily="18" charset="2"/>
              </a:rPr>
              <a:t> </a:t>
            </a:r>
            <a:r>
              <a:rPr lang="sk-SK" dirty="0" err="1" smtClean="0">
                <a:sym typeface="Webdings" panose="05030102010509060703" pitchFamily="18" charset="2"/>
              </a:rPr>
              <a:t>workshop</a:t>
            </a:r>
            <a:r>
              <a:rPr lang="sk-SK" dirty="0" smtClean="0">
                <a:sym typeface="Webdings" panose="05030102010509060703" pitchFamily="18" charset="2"/>
              </a:rPr>
              <a:t> - Madeira</a:t>
            </a:r>
            <a:endParaRPr lang="fr-FR" dirty="0"/>
          </a:p>
        </p:txBody>
      </p:sp>
      <p:pic>
        <p:nvPicPr>
          <p:cNvPr id="16391" name="Slika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84663" y="333375"/>
            <a:ext cx="4432300" cy="316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re 1"/>
          <p:cNvSpPr>
            <a:spLocks noGrp="1"/>
          </p:cNvSpPr>
          <p:nvPr>
            <p:ph type="ctrTitle"/>
          </p:nvPr>
        </p:nvSpPr>
        <p:spPr bwMode="auto">
          <a:xfrm>
            <a:off x="685800" y="3140968"/>
            <a:ext cx="7772400" cy="7953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r>
              <a:rPr lang="cs-CZ" altLang="sl-SI" dirty="0"/>
              <a:t>BioTech_InnoCluster-IVD</a:t>
            </a:r>
            <a:endParaRPr lang="fr-FR" altLang="sl-SI" dirty="0" smtClean="0"/>
          </a:p>
        </p:txBody>
      </p:sp>
      <p:sp>
        <p:nvSpPr>
          <p:cNvPr id="3" name="Téglalap 2"/>
          <p:cNvSpPr/>
          <p:nvPr/>
        </p:nvSpPr>
        <p:spPr>
          <a:xfrm>
            <a:off x="327471" y="3897997"/>
            <a:ext cx="8484296" cy="646331"/>
          </a:xfrm>
          <a:prstGeom prst="rect">
            <a:avLst/>
          </a:prstGeom>
          <a:ln>
            <a:solidFill>
              <a:srgbClr val="E4EDF8"/>
            </a:solidFill>
            <a:prstDash val="solid"/>
          </a:ln>
        </p:spPr>
        <p:txBody>
          <a:bodyPr wrap="square">
            <a:spAutoFit/>
          </a:bodyPr>
          <a:lstStyle/>
          <a:p>
            <a:pPr algn="ctr"/>
            <a:r>
              <a:rPr lang="en-GB" dirty="0">
                <a:latin typeface="Calibri" panose="020F0502020204030204" pitchFamily="34" charset="0"/>
                <a:ea typeface="Calibri" panose="020F0502020204030204" pitchFamily="34" charset="0"/>
                <a:cs typeface="Times New Roman" panose="02020603050405020304" pitchFamily="18" charset="0"/>
              </a:rPr>
              <a:t>Development, manufacturing and sales of in vitro diagnostic (IVD) medical devices, equipment, reagents and agents and </a:t>
            </a:r>
            <a:r>
              <a:rPr lang="en-GB" dirty="0" smtClean="0">
                <a:latin typeface="Calibri" panose="020F0502020204030204" pitchFamily="34" charset="0"/>
                <a:ea typeface="Calibri" panose="020F0502020204030204" pitchFamily="34" charset="0"/>
                <a:cs typeface="Times New Roman" panose="02020603050405020304" pitchFamily="18" charset="0"/>
              </a:rPr>
              <a:t>services</a:t>
            </a:r>
            <a:endParaRPr lang="hu-HU" dirty="0" smtClean="0">
              <a:latin typeface="Calibri" panose="020F0502020204030204" pitchFamily="34" charset="0"/>
              <a:ea typeface="Calibri" panose="020F0502020204030204" pitchFamily="34" charset="0"/>
              <a:cs typeface="Times New Roman" panose="02020603050405020304" pitchFamily="18" charset="0"/>
            </a:endParaRPr>
          </a:p>
        </p:txBody>
      </p:sp>
      <p:sp>
        <p:nvSpPr>
          <p:cNvPr id="14" name="Espace réservé du texte 7"/>
          <p:cNvSpPr>
            <a:spLocks noGrp="1"/>
          </p:cNvSpPr>
          <p:nvPr>
            <p:ph type="body" sz="quarter" idx="10"/>
          </p:nvPr>
        </p:nvSpPr>
        <p:spPr bwMode="auto">
          <a:xfrm>
            <a:off x="981059" y="4584590"/>
            <a:ext cx="7272338" cy="2174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rIns="91440" bIns="45720" numCol="1" anchor="t" anchorCtr="0" compatLnSpc="1">
            <a:prstTxWarp prst="textNoShape">
              <a:avLst/>
            </a:prstTxWarp>
          </a:bodyPr>
          <a:lstStyle/>
          <a:p>
            <a:r>
              <a:rPr lang="cs-CZ" altLang="sl-SI" dirty="0" smtClean="0"/>
              <a:t>Good practice</a:t>
            </a:r>
            <a:r>
              <a:rPr lang="cs-CZ" altLang="sl-SI" dirty="0"/>
              <a:t>:</a:t>
            </a:r>
            <a:r>
              <a:rPr lang="cs-CZ" altLang="sl-SI" dirty="0" smtClean="0"/>
              <a:t> PROJECT</a:t>
            </a:r>
            <a:endParaRPr lang="en-GB" altLang="sl-SI" sz="1100" dirty="0" smtClean="0"/>
          </a:p>
        </p:txBody>
      </p:sp>
      <p:sp>
        <p:nvSpPr>
          <p:cNvPr id="15" name="Espace réservé du texte 9"/>
          <p:cNvSpPr>
            <a:spLocks noGrp="1"/>
          </p:cNvSpPr>
          <p:nvPr>
            <p:ph type="body" sz="quarter" idx="12"/>
          </p:nvPr>
        </p:nvSpPr>
        <p:spPr bwMode="auto">
          <a:xfrm>
            <a:off x="981059" y="4939019"/>
            <a:ext cx="7272338" cy="215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rIns="91440" bIns="45720" numCol="1" anchor="t" anchorCtr="0" compatLnSpc="1">
            <a:prstTxWarp prst="textNoShape">
              <a:avLst/>
            </a:prstTxWarp>
          </a:bodyPr>
          <a:lstStyle/>
          <a:p>
            <a:r>
              <a:rPr lang="cs-CZ" altLang="sl-SI" b="1" dirty="0" smtClean="0"/>
              <a:t>Country: Hungary</a:t>
            </a:r>
          </a:p>
          <a:p>
            <a:endParaRPr lang="cs-CZ" altLang="sl-SI"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457200" y="431800"/>
            <a:ext cx="8229600" cy="561975"/>
          </a:xfrm>
        </p:spPr>
        <p:txBody>
          <a:bodyPr/>
          <a:lstStyle/>
          <a:p>
            <a:pPr algn="l"/>
            <a:r>
              <a:rPr lang="cs-CZ" altLang="sl-SI" sz="2400" dirty="0" smtClean="0"/>
              <a:t>BioTech_InnoCluster-IVD (HU) </a:t>
            </a:r>
            <a:r>
              <a:rPr lang="cs-CZ" altLang="sl-SI" dirty="0" smtClean="0"/>
              <a:t>- ACTIVITY</a:t>
            </a:r>
            <a:endParaRPr lang="en-GB" altLang="sl-SI" dirty="0" smtClean="0"/>
          </a:p>
        </p:txBody>
      </p:sp>
      <p:sp>
        <p:nvSpPr>
          <p:cNvPr id="3" name="Téglalap 2"/>
          <p:cNvSpPr/>
          <p:nvPr/>
        </p:nvSpPr>
        <p:spPr>
          <a:xfrm>
            <a:off x="424245" y="1412776"/>
            <a:ext cx="8229600" cy="4970591"/>
          </a:xfrm>
          <a:prstGeom prst="rect">
            <a:avLst/>
          </a:prstGeom>
        </p:spPr>
        <p:txBody>
          <a:bodyPr wrap="square">
            <a:spAutoFit/>
          </a:bodyPr>
          <a:lstStyle/>
          <a:p>
            <a:pPr algn="just">
              <a:spcBef>
                <a:spcPts val="600"/>
              </a:spcBef>
              <a:spcAft>
                <a:spcPts val="0"/>
              </a:spcAft>
            </a:pPr>
            <a:r>
              <a:rPr lang="en-GB" b="1" dirty="0">
                <a:latin typeface="Calibri" panose="020F0502020204030204" pitchFamily="34" charset="0"/>
                <a:ea typeface="Calibri" panose="020F0502020204030204" pitchFamily="34" charset="0"/>
                <a:cs typeface="Times New Roman" panose="02020603050405020304" pitchFamily="18" charset="0"/>
              </a:rPr>
              <a:t>Main activities in the project: </a:t>
            </a:r>
            <a:endParaRPr lang="hu-HU"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en-GB" sz="2000" b="1" dirty="0">
                <a:solidFill>
                  <a:srgbClr val="1F497D"/>
                </a:solidFill>
                <a:latin typeface="+mn-lt"/>
                <a:cs typeface="+mn-cs"/>
              </a:rPr>
              <a:t>Infrastructure: Development of laboratory for cluster members</a:t>
            </a:r>
            <a:endParaRPr lang="hu-HU" sz="2000" b="1" dirty="0">
              <a:solidFill>
                <a:srgbClr val="1F497D"/>
              </a:solidFill>
              <a:latin typeface="+mn-lt"/>
              <a:cs typeface="+mn-cs"/>
            </a:endParaRPr>
          </a:p>
          <a:p>
            <a:pPr marL="342900" lvl="0" indent="-342900" algn="just">
              <a:spcAft>
                <a:spcPts val="0"/>
              </a:spcAft>
              <a:buFont typeface="Wingdings" panose="05000000000000000000" pitchFamily="2" charset="2"/>
              <a:buChar char=""/>
            </a:pPr>
            <a:r>
              <a:rPr lang="en-GB" sz="2000" b="1" dirty="0">
                <a:solidFill>
                  <a:srgbClr val="1F497D"/>
                </a:solidFill>
                <a:latin typeface="+mn-lt"/>
                <a:cs typeface="+mn-cs"/>
              </a:rPr>
              <a:t>Work:</a:t>
            </a:r>
            <a:endParaRPr lang="hu-HU" sz="2000" b="1" dirty="0">
              <a:solidFill>
                <a:srgbClr val="1F497D"/>
              </a:solidFill>
              <a:latin typeface="+mn-lt"/>
              <a:cs typeface="+mn-cs"/>
            </a:endParaRPr>
          </a:p>
          <a:p>
            <a:pPr marL="342900" lvl="0" indent="-342900" algn="just">
              <a:spcBef>
                <a:spcPts val="600"/>
              </a:spcBef>
              <a:spcAft>
                <a:spcPts val="0"/>
              </a:spcAft>
              <a:buFont typeface="Wingdings" panose="05000000000000000000" pitchFamily="2" charset="2"/>
              <a:buChar char=""/>
            </a:pPr>
            <a:r>
              <a:rPr lang="en-GB" sz="2200" dirty="0">
                <a:solidFill>
                  <a:srgbClr val="1F497D"/>
                </a:solidFill>
                <a:latin typeface="+mn-lt"/>
                <a:cs typeface="+mn-cs"/>
              </a:rPr>
              <a:t>Medical device prototyping and turning invented agents, reagents and devices into production, sales and use (by involving cluster members and their partners);</a:t>
            </a:r>
            <a:endParaRPr lang="hu-HU" sz="2200" dirty="0">
              <a:solidFill>
                <a:srgbClr val="1F497D"/>
              </a:solidFill>
              <a:latin typeface="+mn-lt"/>
              <a:cs typeface="+mn-cs"/>
            </a:endParaRPr>
          </a:p>
          <a:p>
            <a:pPr marL="342900" lvl="0" indent="-342900" algn="just">
              <a:spcBef>
                <a:spcPts val="600"/>
              </a:spcBef>
              <a:spcAft>
                <a:spcPts val="0"/>
              </a:spcAft>
              <a:buFont typeface="Wingdings" panose="05000000000000000000" pitchFamily="2" charset="2"/>
              <a:buChar char=""/>
            </a:pPr>
            <a:r>
              <a:rPr lang="en-GB" sz="2200" dirty="0">
                <a:solidFill>
                  <a:srgbClr val="1F497D"/>
                </a:solidFill>
                <a:latin typeface="+mn-lt"/>
                <a:cs typeface="+mn-cs"/>
              </a:rPr>
              <a:t>Integrating clinical research into product development cycle, market segment creation, uptake of R&amp;D results and valorising innovation, techtransfer (by involving cluster members and their partners);</a:t>
            </a:r>
            <a:endParaRPr lang="hu-HU" sz="2200" dirty="0">
              <a:solidFill>
                <a:srgbClr val="1F497D"/>
              </a:solidFill>
              <a:latin typeface="+mn-lt"/>
              <a:cs typeface="+mn-cs"/>
            </a:endParaRPr>
          </a:p>
          <a:p>
            <a:pPr marL="342900" lvl="0" indent="-342900" algn="just">
              <a:spcBef>
                <a:spcPts val="600"/>
              </a:spcBef>
              <a:spcAft>
                <a:spcPts val="0"/>
              </a:spcAft>
              <a:buFont typeface="Wingdings" panose="05000000000000000000" pitchFamily="2" charset="2"/>
              <a:buChar char=""/>
            </a:pPr>
            <a:r>
              <a:rPr lang="en-GB" sz="2200" dirty="0">
                <a:solidFill>
                  <a:srgbClr val="1F497D"/>
                </a:solidFill>
                <a:latin typeface="+mn-lt"/>
                <a:cs typeface="+mn-cs"/>
              </a:rPr>
              <a:t>Cooperation among care providers, universities and business - backed by incubation entity and local public authority, intellectual property management, shared facilities. (by involving cluster members and their partners</a:t>
            </a:r>
            <a:r>
              <a:rPr lang="en-GB" sz="2200" dirty="0" smtClean="0">
                <a:solidFill>
                  <a:srgbClr val="1F497D"/>
                </a:solidFill>
                <a:latin typeface="+mn-lt"/>
                <a:cs typeface="+mn-cs"/>
              </a:rPr>
              <a:t>)</a:t>
            </a:r>
            <a:r>
              <a:rPr lang="hu-HU" sz="2200" dirty="0" smtClean="0">
                <a:solidFill>
                  <a:srgbClr val="1F497D"/>
                </a:solidFill>
                <a:latin typeface="+mn-lt"/>
                <a:cs typeface="+mn-cs"/>
              </a:rPr>
              <a:t>.</a:t>
            </a:r>
            <a:endParaRPr lang="hu-HU" sz="2200" dirty="0">
              <a:solidFill>
                <a:srgbClr val="1F497D"/>
              </a:solidFill>
              <a:latin typeface="+mn-lt"/>
              <a:cs typeface="+mn-cs"/>
            </a:endParaRPr>
          </a:p>
        </p:txBody>
      </p:sp>
    </p:spTree>
    <p:extLst>
      <p:ext uri="{BB962C8B-B14F-4D97-AF65-F5344CB8AC3E}">
        <p14:creationId xmlns:p14="http://schemas.microsoft.com/office/powerpoint/2010/main" val="9626821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457200" y="431800"/>
            <a:ext cx="8229600" cy="561975"/>
          </a:xfrm>
        </p:spPr>
        <p:txBody>
          <a:bodyPr/>
          <a:lstStyle/>
          <a:p>
            <a:pPr algn="l"/>
            <a:r>
              <a:rPr lang="cs-CZ" altLang="sl-SI" sz="2400" dirty="0" smtClean="0"/>
              <a:t>BioTech_InnoCluster-IVD (HU) </a:t>
            </a:r>
            <a:r>
              <a:rPr lang="cs-CZ" altLang="sl-SI" dirty="0" smtClean="0"/>
              <a:t>- ACTIVITY</a:t>
            </a:r>
            <a:endParaRPr lang="en-GB" altLang="sl-SI" dirty="0" smtClean="0"/>
          </a:p>
        </p:txBody>
      </p:sp>
      <p:sp>
        <p:nvSpPr>
          <p:cNvPr id="3" name="Téglalap 2"/>
          <p:cNvSpPr/>
          <p:nvPr/>
        </p:nvSpPr>
        <p:spPr>
          <a:xfrm>
            <a:off x="424245" y="1412776"/>
            <a:ext cx="8229600" cy="4970591"/>
          </a:xfrm>
          <a:prstGeom prst="rect">
            <a:avLst/>
          </a:prstGeom>
        </p:spPr>
        <p:txBody>
          <a:bodyPr wrap="square">
            <a:spAutoFit/>
          </a:bodyPr>
          <a:lstStyle/>
          <a:p>
            <a:pPr algn="just">
              <a:spcBef>
                <a:spcPts val="600"/>
              </a:spcBef>
              <a:spcAft>
                <a:spcPts val="0"/>
              </a:spcAft>
            </a:pPr>
            <a:r>
              <a:rPr lang="en-GB" b="1" dirty="0">
                <a:latin typeface="Calibri" panose="020F0502020204030204" pitchFamily="34" charset="0"/>
                <a:ea typeface="Calibri" panose="020F0502020204030204" pitchFamily="34" charset="0"/>
                <a:cs typeface="Times New Roman" panose="02020603050405020304" pitchFamily="18" charset="0"/>
              </a:rPr>
              <a:t>Main activities in the project: </a:t>
            </a:r>
            <a:endParaRPr lang="hu-HU"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spcAft>
                <a:spcPts val="0"/>
              </a:spcAft>
              <a:buFont typeface="Wingdings" panose="05000000000000000000" pitchFamily="2" charset="2"/>
              <a:buChar char=""/>
            </a:pPr>
            <a:r>
              <a:rPr lang="en-GB" sz="2000" b="1" dirty="0">
                <a:solidFill>
                  <a:srgbClr val="1F497D"/>
                </a:solidFill>
                <a:latin typeface="+mn-lt"/>
                <a:cs typeface="+mn-cs"/>
              </a:rPr>
              <a:t>Infrastructure: Development of laboratory for cluster members</a:t>
            </a:r>
            <a:endParaRPr lang="hu-HU" sz="2000" b="1" dirty="0">
              <a:solidFill>
                <a:srgbClr val="1F497D"/>
              </a:solidFill>
              <a:latin typeface="+mn-lt"/>
              <a:cs typeface="+mn-cs"/>
            </a:endParaRPr>
          </a:p>
          <a:p>
            <a:pPr marL="342900" lvl="0" indent="-342900" algn="just">
              <a:spcAft>
                <a:spcPts val="0"/>
              </a:spcAft>
              <a:buFont typeface="Wingdings" panose="05000000000000000000" pitchFamily="2" charset="2"/>
              <a:buChar char=""/>
            </a:pPr>
            <a:r>
              <a:rPr lang="en-GB" sz="2000" b="1" dirty="0">
                <a:solidFill>
                  <a:srgbClr val="1F497D"/>
                </a:solidFill>
                <a:latin typeface="+mn-lt"/>
                <a:cs typeface="+mn-cs"/>
              </a:rPr>
              <a:t>Work:</a:t>
            </a:r>
            <a:endParaRPr lang="hu-HU" sz="2000" b="1" dirty="0">
              <a:solidFill>
                <a:srgbClr val="1F497D"/>
              </a:solidFill>
              <a:latin typeface="+mn-lt"/>
              <a:cs typeface="+mn-cs"/>
            </a:endParaRPr>
          </a:p>
          <a:p>
            <a:pPr marL="342900" lvl="0" indent="-342900" algn="just">
              <a:spcBef>
                <a:spcPts val="600"/>
              </a:spcBef>
              <a:spcAft>
                <a:spcPts val="0"/>
              </a:spcAft>
              <a:buFont typeface="Wingdings" panose="05000000000000000000" pitchFamily="2" charset="2"/>
              <a:buChar char=""/>
            </a:pPr>
            <a:r>
              <a:rPr lang="en-GB" sz="2200" b="1" dirty="0">
                <a:solidFill>
                  <a:srgbClr val="C00000"/>
                </a:solidFill>
                <a:latin typeface="+mn-lt"/>
                <a:cs typeface="+mn-cs"/>
              </a:rPr>
              <a:t>Medical device prototyping and turning </a:t>
            </a:r>
            <a:r>
              <a:rPr lang="en-GB" sz="2200" dirty="0">
                <a:solidFill>
                  <a:srgbClr val="1F497D"/>
                </a:solidFill>
                <a:latin typeface="+mn-lt"/>
                <a:cs typeface="+mn-cs"/>
              </a:rPr>
              <a:t>invented agents, reagents and devices </a:t>
            </a:r>
            <a:r>
              <a:rPr lang="en-GB" sz="2200" b="1" dirty="0">
                <a:solidFill>
                  <a:srgbClr val="C00000"/>
                </a:solidFill>
                <a:latin typeface="+mn-lt"/>
                <a:cs typeface="+mn-cs"/>
              </a:rPr>
              <a:t>into</a:t>
            </a:r>
            <a:r>
              <a:rPr lang="en-GB" sz="2200" dirty="0">
                <a:solidFill>
                  <a:srgbClr val="1F497D"/>
                </a:solidFill>
                <a:latin typeface="+mn-lt"/>
                <a:cs typeface="+mn-cs"/>
              </a:rPr>
              <a:t> production, sales and use (by involving cluster members and their partners);</a:t>
            </a:r>
            <a:endParaRPr lang="hu-HU" sz="2200" dirty="0">
              <a:solidFill>
                <a:srgbClr val="1F497D"/>
              </a:solidFill>
              <a:latin typeface="+mn-lt"/>
              <a:cs typeface="+mn-cs"/>
            </a:endParaRPr>
          </a:p>
          <a:p>
            <a:pPr marL="342900" lvl="0" indent="-342900" algn="just">
              <a:spcBef>
                <a:spcPts val="600"/>
              </a:spcBef>
              <a:spcAft>
                <a:spcPts val="0"/>
              </a:spcAft>
              <a:buFont typeface="Wingdings" panose="05000000000000000000" pitchFamily="2" charset="2"/>
              <a:buChar char=""/>
            </a:pPr>
            <a:r>
              <a:rPr lang="en-GB" sz="2200" b="1" dirty="0">
                <a:solidFill>
                  <a:srgbClr val="C00000"/>
                </a:solidFill>
                <a:latin typeface="+mn-lt"/>
                <a:cs typeface="+mn-cs"/>
              </a:rPr>
              <a:t>Integrating clinical research into product development cycle</a:t>
            </a:r>
            <a:r>
              <a:rPr lang="en-GB" sz="2200" dirty="0">
                <a:solidFill>
                  <a:srgbClr val="1F497D"/>
                </a:solidFill>
                <a:latin typeface="+mn-lt"/>
                <a:cs typeface="+mn-cs"/>
              </a:rPr>
              <a:t>, market segment creation, uptake of R&amp;D results and valorising innovation, techtransfer (by involving cluster members and their partners);</a:t>
            </a:r>
            <a:endParaRPr lang="hu-HU" sz="2200" dirty="0">
              <a:solidFill>
                <a:srgbClr val="1F497D"/>
              </a:solidFill>
              <a:latin typeface="+mn-lt"/>
              <a:cs typeface="+mn-cs"/>
            </a:endParaRPr>
          </a:p>
          <a:p>
            <a:pPr marL="342900" lvl="0" indent="-342900" algn="just">
              <a:spcBef>
                <a:spcPts val="600"/>
              </a:spcBef>
              <a:spcAft>
                <a:spcPts val="0"/>
              </a:spcAft>
              <a:buFont typeface="Wingdings" panose="05000000000000000000" pitchFamily="2" charset="2"/>
              <a:buChar char=""/>
            </a:pPr>
            <a:r>
              <a:rPr lang="en-GB" sz="2200" b="1" dirty="0">
                <a:solidFill>
                  <a:srgbClr val="C00000"/>
                </a:solidFill>
                <a:latin typeface="+mn-lt"/>
                <a:cs typeface="+mn-cs"/>
              </a:rPr>
              <a:t>Cooperation among </a:t>
            </a:r>
            <a:r>
              <a:rPr lang="en-GB" sz="2200" dirty="0">
                <a:solidFill>
                  <a:srgbClr val="1F497D"/>
                </a:solidFill>
                <a:latin typeface="+mn-lt"/>
                <a:cs typeface="+mn-cs"/>
              </a:rPr>
              <a:t>care providers, universities and business - backed by incubation entity and local public authority, intellectual property management, shared facilities. (by involving cluster members and their partners</a:t>
            </a:r>
            <a:r>
              <a:rPr lang="en-GB" sz="2200" dirty="0" smtClean="0">
                <a:solidFill>
                  <a:srgbClr val="1F497D"/>
                </a:solidFill>
                <a:latin typeface="+mn-lt"/>
                <a:cs typeface="+mn-cs"/>
              </a:rPr>
              <a:t>)</a:t>
            </a:r>
            <a:r>
              <a:rPr lang="hu-HU" sz="2200" dirty="0" smtClean="0">
                <a:solidFill>
                  <a:srgbClr val="1F497D"/>
                </a:solidFill>
                <a:latin typeface="+mn-lt"/>
                <a:cs typeface="+mn-cs"/>
              </a:rPr>
              <a:t>.</a:t>
            </a:r>
            <a:endParaRPr lang="hu-HU" sz="2200" dirty="0">
              <a:solidFill>
                <a:srgbClr val="1F497D"/>
              </a:solidFill>
              <a:latin typeface="+mn-lt"/>
              <a:cs typeface="+mn-cs"/>
            </a:endParaRPr>
          </a:p>
        </p:txBody>
      </p:sp>
    </p:spTree>
    <p:extLst>
      <p:ext uri="{BB962C8B-B14F-4D97-AF65-F5344CB8AC3E}">
        <p14:creationId xmlns:p14="http://schemas.microsoft.com/office/powerpoint/2010/main" val="16425666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u texte 7"/>
          <p:cNvSpPr>
            <a:spLocks noGrp="1"/>
          </p:cNvSpPr>
          <p:nvPr>
            <p:ph type="body" sz="quarter" idx="10"/>
          </p:nvPr>
        </p:nvSpPr>
        <p:spPr>
          <a:xfrm>
            <a:off x="457200" y="1368425"/>
            <a:ext cx="8207375" cy="5183188"/>
          </a:xfrm>
        </p:spPr>
        <p:txBody>
          <a:bodyPr rtlCol="0">
            <a:normAutofit/>
          </a:bodyPr>
          <a:lstStyle/>
          <a:p>
            <a:pPr marL="342900" indent="-342900" algn="just">
              <a:buFontTx/>
              <a:buChar char="-"/>
              <a:defRPr/>
            </a:pPr>
            <a:r>
              <a:rPr lang="en-US" sz="2300" b="0" dirty="0"/>
              <a:t>Cluster members managed to solve the problem by innovating and developing new, simple, cost effective and environment friendly solutions and products, and successfully stabilized and increased their domestic and export markets.</a:t>
            </a:r>
          </a:p>
          <a:p>
            <a:pPr marL="342900" indent="-342900" algn="just">
              <a:buFontTx/>
              <a:buChar char="-"/>
              <a:defRPr/>
            </a:pPr>
            <a:r>
              <a:rPr lang="en-US" sz="2300" b="0" dirty="0"/>
              <a:t>The project paved the way for additional applications for OP grants and implementation of new projects of the cluster members and their partners. </a:t>
            </a:r>
          </a:p>
          <a:p>
            <a:pPr marL="342900" indent="-342900" algn="just">
              <a:buFontTx/>
              <a:buChar char="-"/>
              <a:defRPr/>
            </a:pPr>
            <a:r>
              <a:rPr lang="en-US" sz="2300" b="0" dirty="0"/>
              <a:t>Improving diagnostic capacities and capabilities of the smaller formal and informal healthcare providers opens doors for easier access to cure, care and rehabilitation services</a:t>
            </a:r>
            <a:r>
              <a:rPr lang="en-US" sz="2300" b="0" dirty="0" smtClean="0"/>
              <a:t>.</a:t>
            </a:r>
            <a:endParaRPr lang="en-US" sz="2300" b="0" dirty="0"/>
          </a:p>
        </p:txBody>
      </p:sp>
      <p:sp>
        <p:nvSpPr>
          <p:cNvPr id="12" name="Titre 3"/>
          <p:cNvSpPr>
            <a:spLocks noGrp="1"/>
          </p:cNvSpPr>
          <p:nvPr>
            <p:ph type="title"/>
          </p:nvPr>
        </p:nvSpPr>
        <p:spPr>
          <a:xfrm>
            <a:off x="457200" y="431800"/>
            <a:ext cx="8229600" cy="561975"/>
          </a:xfrm>
        </p:spPr>
        <p:txBody>
          <a:bodyPr/>
          <a:lstStyle/>
          <a:p>
            <a:r>
              <a:rPr lang="cs-CZ" altLang="sl-SI" sz="2400" dirty="0" smtClean="0"/>
              <a:t>BioTech_InnoCluster-IVD (HU) </a:t>
            </a:r>
            <a:r>
              <a:rPr lang="cs-CZ" altLang="sl-SI" dirty="0" smtClean="0"/>
              <a:t>- </a:t>
            </a:r>
            <a:r>
              <a:rPr lang="cs-CZ" dirty="0" smtClean="0">
                <a:solidFill>
                  <a:srgbClr val="1F497D"/>
                </a:solidFill>
              </a:rPr>
              <a:t>IMPACT</a:t>
            </a:r>
            <a:endParaRPr lang="en-GB" altLang="sl-SI" dirty="0" smtClean="0"/>
          </a:p>
        </p:txBody>
      </p:sp>
    </p:spTree>
    <p:extLst>
      <p:ext uri="{BB962C8B-B14F-4D97-AF65-F5344CB8AC3E}">
        <p14:creationId xmlns:p14="http://schemas.microsoft.com/office/powerpoint/2010/main" val="17926863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u texte 7"/>
          <p:cNvSpPr>
            <a:spLocks noGrp="1"/>
          </p:cNvSpPr>
          <p:nvPr>
            <p:ph type="body" sz="quarter" idx="10"/>
          </p:nvPr>
        </p:nvSpPr>
        <p:spPr>
          <a:xfrm>
            <a:off x="457200" y="1368425"/>
            <a:ext cx="8207375" cy="5183188"/>
          </a:xfrm>
        </p:spPr>
        <p:txBody>
          <a:bodyPr rtlCol="0">
            <a:normAutofit/>
          </a:bodyPr>
          <a:lstStyle/>
          <a:p>
            <a:pPr marL="342900" indent="-342900" algn="just">
              <a:buFontTx/>
              <a:buChar char="-"/>
              <a:defRPr/>
            </a:pPr>
            <a:r>
              <a:rPr lang="en-US" sz="2300" b="0" dirty="0"/>
              <a:t>Cluster members managed to </a:t>
            </a:r>
            <a:r>
              <a:rPr lang="en-US" sz="2300" dirty="0">
                <a:solidFill>
                  <a:srgbClr val="C00000"/>
                </a:solidFill>
              </a:rPr>
              <a:t>solve the problem </a:t>
            </a:r>
            <a:r>
              <a:rPr lang="en-US" sz="2300" b="0" dirty="0"/>
              <a:t>by innovating and developing new, simple, cost effective and environment friendly solutions and products, </a:t>
            </a:r>
            <a:r>
              <a:rPr lang="en-US" sz="2300" dirty="0">
                <a:solidFill>
                  <a:srgbClr val="C00000"/>
                </a:solidFill>
              </a:rPr>
              <a:t>and successfully stabilized and increased</a:t>
            </a:r>
            <a:r>
              <a:rPr lang="en-US" sz="2300" b="0" dirty="0"/>
              <a:t> their domestic and export </a:t>
            </a:r>
            <a:r>
              <a:rPr lang="en-US" sz="2300" dirty="0">
                <a:solidFill>
                  <a:srgbClr val="C00000"/>
                </a:solidFill>
              </a:rPr>
              <a:t>markets</a:t>
            </a:r>
            <a:r>
              <a:rPr lang="en-US" sz="2300" b="0" dirty="0"/>
              <a:t>.</a:t>
            </a:r>
          </a:p>
          <a:p>
            <a:pPr marL="342900" indent="-342900" algn="just">
              <a:buFontTx/>
              <a:buChar char="-"/>
              <a:defRPr/>
            </a:pPr>
            <a:r>
              <a:rPr lang="en-US" sz="2300" b="0" dirty="0"/>
              <a:t>The project </a:t>
            </a:r>
            <a:r>
              <a:rPr lang="en-US" sz="2300" dirty="0">
                <a:solidFill>
                  <a:srgbClr val="C00000"/>
                </a:solidFill>
              </a:rPr>
              <a:t>paved the way for additional </a:t>
            </a:r>
            <a:r>
              <a:rPr lang="en-US" sz="2300" b="0" dirty="0"/>
              <a:t>applications for OP grants and implementation of new projects of the cluster members and their partners. </a:t>
            </a:r>
          </a:p>
          <a:p>
            <a:pPr marL="342900" indent="-342900" algn="just">
              <a:buFontTx/>
              <a:buChar char="-"/>
              <a:defRPr/>
            </a:pPr>
            <a:r>
              <a:rPr lang="en-US" sz="2300" b="0" dirty="0"/>
              <a:t>Improving diagnostic capacities and capabilities of the smaller formal and informal healthcare providers </a:t>
            </a:r>
            <a:r>
              <a:rPr lang="en-US" sz="2300" dirty="0">
                <a:solidFill>
                  <a:srgbClr val="C00000"/>
                </a:solidFill>
              </a:rPr>
              <a:t>opens doors for easier access </a:t>
            </a:r>
            <a:r>
              <a:rPr lang="en-US" sz="2300" b="0" dirty="0"/>
              <a:t>to cure, care and rehabilitation services</a:t>
            </a:r>
            <a:r>
              <a:rPr lang="en-US" sz="2300" b="0" dirty="0" smtClean="0"/>
              <a:t>.</a:t>
            </a:r>
            <a:endParaRPr lang="en-US" sz="2300" b="0" dirty="0"/>
          </a:p>
        </p:txBody>
      </p:sp>
      <p:sp>
        <p:nvSpPr>
          <p:cNvPr id="12" name="Titre 3"/>
          <p:cNvSpPr>
            <a:spLocks noGrp="1"/>
          </p:cNvSpPr>
          <p:nvPr>
            <p:ph type="title"/>
          </p:nvPr>
        </p:nvSpPr>
        <p:spPr>
          <a:xfrm>
            <a:off x="457200" y="431800"/>
            <a:ext cx="8229600" cy="561975"/>
          </a:xfrm>
        </p:spPr>
        <p:txBody>
          <a:bodyPr/>
          <a:lstStyle/>
          <a:p>
            <a:r>
              <a:rPr lang="cs-CZ" altLang="sl-SI" sz="2400" dirty="0" smtClean="0"/>
              <a:t>BioTech_InnoCluster-IVD (HU) </a:t>
            </a:r>
            <a:r>
              <a:rPr lang="cs-CZ" altLang="sl-SI" dirty="0" smtClean="0"/>
              <a:t>- </a:t>
            </a:r>
            <a:r>
              <a:rPr lang="cs-CZ" dirty="0" smtClean="0">
                <a:solidFill>
                  <a:srgbClr val="1F497D"/>
                </a:solidFill>
              </a:rPr>
              <a:t>IMPACT</a:t>
            </a:r>
            <a:endParaRPr lang="en-GB" altLang="sl-SI" dirty="0" smtClean="0"/>
          </a:p>
        </p:txBody>
      </p:sp>
    </p:spTree>
    <p:extLst>
      <p:ext uri="{BB962C8B-B14F-4D97-AF65-F5344CB8AC3E}">
        <p14:creationId xmlns:p14="http://schemas.microsoft.com/office/powerpoint/2010/main" val="37866349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3"/>
          <p:cNvSpPr>
            <a:spLocks noGrp="1"/>
          </p:cNvSpPr>
          <p:nvPr>
            <p:ph type="title"/>
          </p:nvPr>
        </p:nvSpPr>
        <p:spPr>
          <a:xfrm>
            <a:off x="457200" y="431800"/>
            <a:ext cx="8229600" cy="561975"/>
          </a:xfrm>
        </p:spPr>
        <p:txBody>
          <a:bodyPr/>
          <a:lstStyle/>
          <a:p>
            <a:r>
              <a:rPr lang="cs-CZ" altLang="sl-SI" sz="2400" dirty="0" smtClean="0"/>
              <a:t>BioTech_InnoCluster-IVD (HU) </a:t>
            </a:r>
            <a:r>
              <a:rPr lang="cs-CZ" altLang="sl-SI" dirty="0" smtClean="0"/>
              <a:t>- </a:t>
            </a:r>
            <a:r>
              <a:rPr lang="cs-CZ" dirty="0">
                <a:solidFill>
                  <a:srgbClr val="1F497D"/>
                </a:solidFill>
              </a:rPr>
              <a:t>TRANSFERABILITY</a:t>
            </a:r>
          </a:p>
        </p:txBody>
      </p:sp>
      <p:sp>
        <p:nvSpPr>
          <p:cNvPr id="4" name="Téglalap 3"/>
          <p:cNvSpPr/>
          <p:nvPr/>
        </p:nvSpPr>
        <p:spPr>
          <a:xfrm>
            <a:off x="251520" y="1582341"/>
            <a:ext cx="8640960" cy="5093702"/>
          </a:xfrm>
          <a:prstGeom prst="rect">
            <a:avLst/>
          </a:prstGeom>
        </p:spPr>
        <p:txBody>
          <a:bodyPr wrap="square">
            <a:spAutoFit/>
          </a:bodyPr>
          <a:lstStyle/>
          <a:p>
            <a:pPr algn="just">
              <a:spcBef>
                <a:spcPts val="600"/>
              </a:spcBef>
            </a:pPr>
            <a:r>
              <a:rPr lang="en-GB" sz="1600" b="1" dirty="0" smtClean="0">
                <a:solidFill>
                  <a:srgbClr val="1F497D"/>
                </a:solidFill>
                <a:latin typeface="+mn-lt"/>
                <a:cs typeface="+mn-cs"/>
              </a:rPr>
              <a:t>Home care: </a:t>
            </a:r>
          </a:p>
          <a:p>
            <a:pPr algn="just"/>
            <a:r>
              <a:rPr lang="en-GB" sz="1600" dirty="0" smtClean="0">
                <a:solidFill>
                  <a:srgbClr val="1F497D"/>
                </a:solidFill>
                <a:latin typeface="+mn-lt"/>
                <a:cs typeface="+mn-cs"/>
              </a:rPr>
              <a:t>The project itself did not targeted home care. However, better diagnosis helps to develop innovative medicines for personalised/functional care providing appropriate solution and humane treatment with less pain and adverse reaction, and - in the best case – there is no noxious and unintended response to the drug selected or developed for cure. All these results lead to shorten hospital stay and increase the role of homecare by developing new drugs for outpatient care (e.g. for the dermatology practices of </a:t>
            </a:r>
            <a:r>
              <a:rPr lang="en-GB" sz="1600" dirty="0" err="1" smtClean="0">
                <a:solidFill>
                  <a:srgbClr val="1F497D"/>
                </a:solidFill>
                <a:latin typeface="+mn-lt"/>
                <a:cs typeface="+mn-cs"/>
              </a:rPr>
              <a:t>Hisztopatológia</a:t>
            </a:r>
            <a:r>
              <a:rPr lang="en-GB" sz="1600" dirty="0" smtClean="0">
                <a:solidFill>
                  <a:srgbClr val="1F497D"/>
                </a:solidFill>
                <a:latin typeface="+mn-lt"/>
                <a:cs typeface="+mn-cs"/>
              </a:rPr>
              <a:t> Kft.).</a:t>
            </a:r>
          </a:p>
          <a:p>
            <a:pPr algn="just">
              <a:spcBef>
                <a:spcPts val="600"/>
              </a:spcBef>
            </a:pPr>
            <a:r>
              <a:rPr lang="en-GB" sz="1600" b="1" dirty="0" smtClean="0">
                <a:solidFill>
                  <a:srgbClr val="1F497D"/>
                </a:solidFill>
                <a:latin typeface="+mn-lt"/>
                <a:cs typeface="+mn-cs"/>
              </a:rPr>
              <a:t>Learnings &amp; transferability:</a:t>
            </a:r>
          </a:p>
          <a:p>
            <a:pPr algn="just"/>
            <a:r>
              <a:rPr lang="en-GB" sz="1600" dirty="0" smtClean="0">
                <a:solidFill>
                  <a:srgbClr val="1F497D"/>
                </a:solidFill>
                <a:latin typeface="+mn-lt"/>
                <a:cs typeface="+mn-cs"/>
              </a:rPr>
              <a:t>Cooperation - among cluster members, cluster management and university as partner – helped to define real and unmet needs, problems and markets, which paved the way for innovation by using and further developing existing knowledge and technologies. The whole process was catalysed by the system of accrediting innovation clusters and supporting the joint technological innovation of cluster members, however, the budget allocated for the call for them was rather few comparing to the demand. There was no target sector, however, there was a strong requirement that only AIC members were allowed to apply for the grant. </a:t>
            </a:r>
          </a:p>
          <a:p>
            <a:pPr algn="just"/>
            <a:r>
              <a:rPr lang="en-GB" sz="1600" dirty="0" smtClean="0">
                <a:solidFill>
                  <a:srgbClr val="1F497D"/>
                </a:solidFill>
                <a:latin typeface="+mn-lt"/>
                <a:cs typeface="+mn-cs"/>
              </a:rPr>
              <a:t>Although there were no requirements or benefits for Quadruple Helix cooperation, the cluster scheme fostered the actors to explore the advantages in co-operation. Therefore, the accreditation system could be replaced by defining requirements or benefits for Quadruple Helix cooperation and the learnings of the project may be transferred to other fields (e.g. Homecare) or regions.</a:t>
            </a:r>
            <a:endParaRPr lang="en-GB" sz="1600" dirty="0">
              <a:solidFill>
                <a:srgbClr val="1F497D"/>
              </a:solidFill>
              <a:latin typeface="+mn-lt"/>
              <a:cs typeface="+mn-cs"/>
            </a:endParaRPr>
          </a:p>
        </p:txBody>
      </p:sp>
    </p:spTree>
    <p:extLst>
      <p:ext uri="{BB962C8B-B14F-4D97-AF65-F5344CB8AC3E}">
        <p14:creationId xmlns:p14="http://schemas.microsoft.com/office/powerpoint/2010/main" val="20262739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3"/>
          <p:cNvSpPr>
            <a:spLocks noGrp="1"/>
          </p:cNvSpPr>
          <p:nvPr>
            <p:ph type="title"/>
          </p:nvPr>
        </p:nvSpPr>
        <p:spPr>
          <a:xfrm>
            <a:off x="457200" y="431800"/>
            <a:ext cx="8229600" cy="561975"/>
          </a:xfrm>
        </p:spPr>
        <p:txBody>
          <a:bodyPr/>
          <a:lstStyle/>
          <a:p>
            <a:r>
              <a:rPr lang="cs-CZ" altLang="sl-SI" sz="2400" dirty="0" smtClean="0"/>
              <a:t>BioTech_InnoCluster-IVD (HU) </a:t>
            </a:r>
            <a:r>
              <a:rPr lang="cs-CZ" altLang="sl-SI" dirty="0" smtClean="0"/>
              <a:t>- </a:t>
            </a:r>
            <a:r>
              <a:rPr lang="cs-CZ" dirty="0">
                <a:solidFill>
                  <a:srgbClr val="1F497D"/>
                </a:solidFill>
              </a:rPr>
              <a:t>TRANSFERABILITY</a:t>
            </a:r>
          </a:p>
        </p:txBody>
      </p:sp>
      <p:sp>
        <p:nvSpPr>
          <p:cNvPr id="4" name="Téglalap 3"/>
          <p:cNvSpPr/>
          <p:nvPr/>
        </p:nvSpPr>
        <p:spPr>
          <a:xfrm>
            <a:off x="251520" y="1582341"/>
            <a:ext cx="8640960" cy="5093702"/>
          </a:xfrm>
          <a:prstGeom prst="rect">
            <a:avLst/>
          </a:prstGeom>
        </p:spPr>
        <p:txBody>
          <a:bodyPr wrap="square">
            <a:spAutoFit/>
          </a:bodyPr>
          <a:lstStyle/>
          <a:p>
            <a:pPr algn="just">
              <a:spcBef>
                <a:spcPts val="600"/>
              </a:spcBef>
            </a:pPr>
            <a:r>
              <a:rPr lang="en-GB" sz="1600" b="1" dirty="0" smtClean="0">
                <a:solidFill>
                  <a:srgbClr val="1F497D"/>
                </a:solidFill>
                <a:latin typeface="+mn-lt"/>
                <a:cs typeface="+mn-cs"/>
              </a:rPr>
              <a:t>Home care: </a:t>
            </a:r>
          </a:p>
          <a:p>
            <a:pPr algn="just"/>
            <a:r>
              <a:rPr lang="en-GB" sz="1600" b="1" dirty="0" smtClean="0">
                <a:solidFill>
                  <a:srgbClr val="C00000"/>
                </a:solidFill>
                <a:latin typeface="+mn-lt"/>
                <a:cs typeface="+mn-cs"/>
              </a:rPr>
              <a:t>The project itself did not targeted home care. However</a:t>
            </a:r>
            <a:r>
              <a:rPr lang="en-GB" sz="1600" dirty="0" smtClean="0">
                <a:solidFill>
                  <a:srgbClr val="1F497D"/>
                </a:solidFill>
                <a:latin typeface="+mn-lt"/>
                <a:cs typeface="+mn-cs"/>
              </a:rPr>
              <a:t>, better diagnosis helps to develop innovative medicines for </a:t>
            </a:r>
            <a:r>
              <a:rPr lang="en-GB" sz="1600" b="1" dirty="0" smtClean="0">
                <a:solidFill>
                  <a:srgbClr val="C00000"/>
                </a:solidFill>
                <a:latin typeface="+mn-lt"/>
                <a:cs typeface="+mn-cs"/>
              </a:rPr>
              <a:t>personalised/functional care </a:t>
            </a:r>
            <a:r>
              <a:rPr lang="en-GB" sz="1600" dirty="0" smtClean="0">
                <a:solidFill>
                  <a:srgbClr val="1F497D"/>
                </a:solidFill>
                <a:latin typeface="+mn-lt"/>
                <a:cs typeface="+mn-cs"/>
              </a:rPr>
              <a:t>providing appropriate solution and humane treatment with less pain and adverse reaction, and - in the best case – there is no noxious and unintended response to the drug selected or developed for cure. All these results </a:t>
            </a:r>
            <a:r>
              <a:rPr lang="en-GB" sz="1600" b="1" dirty="0" smtClean="0">
                <a:solidFill>
                  <a:srgbClr val="C00000"/>
                </a:solidFill>
                <a:latin typeface="+mn-lt"/>
                <a:cs typeface="+mn-cs"/>
              </a:rPr>
              <a:t>lead to shorten hospital stay and increase the role of homecare </a:t>
            </a:r>
            <a:r>
              <a:rPr lang="en-GB" sz="1600" dirty="0" smtClean="0">
                <a:solidFill>
                  <a:srgbClr val="1F497D"/>
                </a:solidFill>
                <a:latin typeface="+mn-lt"/>
                <a:cs typeface="+mn-cs"/>
              </a:rPr>
              <a:t>by developing new drugs for outpatient care (e.g. for the dermatology practices of </a:t>
            </a:r>
            <a:r>
              <a:rPr lang="en-GB" sz="1600" dirty="0" err="1" smtClean="0">
                <a:solidFill>
                  <a:srgbClr val="1F497D"/>
                </a:solidFill>
                <a:latin typeface="+mn-lt"/>
                <a:cs typeface="+mn-cs"/>
              </a:rPr>
              <a:t>Hisztopatológia</a:t>
            </a:r>
            <a:r>
              <a:rPr lang="en-GB" sz="1600" dirty="0" smtClean="0">
                <a:solidFill>
                  <a:srgbClr val="1F497D"/>
                </a:solidFill>
                <a:latin typeface="+mn-lt"/>
                <a:cs typeface="+mn-cs"/>
              </a:rPr>
              <a:t> Kft.).</a:t>
            </a:r>
          </a:p>
          <a:p>
            <a:pPr algn="just">
              <a:spcBef>
                <a:spcPts val="600"/>
              </a:spcBef>
            </a:pPr>
            <a:r>
              <a:rPr lang="en-GB" sz="1600" b="1" dirty="0" smtClean="0">
                <a:solidFill>
                  <a:srgbClr val="1F497D"/>
                </a:solidFill>
                <a:latin typeface="+mn-lt"/>
                <a:cs typeface="+mn-cs"/>
              </a:rPr>
              <a:t>Learnings &amp; transferability:</a:t>
            </a:r>
          </a:p>
          <a:p>
            <a:pPr algn="just"/>
            <a:r>
              <a:rPr lang="en-GB" sz="1600" b="1" dirty="0">
                <a:solidFill>
                  <a:srgbClr val="C00000"/>
                </a:solidFill>
                <a:latin typeface="+mn-lt"/>
                <a:cs typeface="+mn-cs"/>
              </a:rPr>
              <a:t>Cooperation</a:t>
            </a:r>
            <a:r>
              <a:rPr lang="en-GB" sz="1600" dirty="0">
                <a:solidFill>
                  <a:srgbClr val="1F497D"/>
                </a:solidFill>
                <a:latin typeface="+mn-lt"/>
                <a:cs typeface="+mn-cs"/>
              </a:rPr>
              <a:t> - among cluster members, cluster management and university as partner – helped to define real and unmet needs, problems and markets, which paved the way for innovation by using and further developing existing knowledge </a:t>
            </a:r>
            <a:r>
              <a:rPr lang="en-GB" sz="1600" dirty="0">
                <a:solidFill>
                  <a:srgbClr val="1F497D"/>
                </a:solidFill>
                <a:latin typeface="+mn-lt"/>
                <a:cs typeface="+mn-cs"/>
              </a:rPr>
              <a:t>and technologies</a:t>
            </a:r>
            <a:r>
              <a:rPr lang="en-GB" sz="1600" dirty="0">
                <a:solidFill>
                  <a:srgbClr val="1F497D"/>
                </a:solidFill>
                <a:latin typeface="+mn-lt"/>
                <a:cs typeface="+mn-cs"/>
              </a:rPr>
              <a:t>. The whole process was </a:t>
            </a:r>
            <a:r>
              <a:rPr lang="en-GB" sz="1600" b="1" dirty="0">
                <a:solidFill>
                  <a:srgbClr val="C00000"/>
                </a:solidFill>
                <a:latin typeface="+mn-lt"/>
                <a:cs typeface="+mn-cs"/>
              </a:rPr>
              <a:t>catalysed by the system </a:t>
            </a:r>
            <a:r>
              <a:rPr lang="en-GB" sz="1600" dirty="0">
                <a:solidFill>
                  <a:srgbClr val="1F497D"/>
                </a:solidFill>
                <a:latin typeface="+mn-lt"/>
                <a:cs typeface="+mn-cs"/>
              </a:rPr>
              <a:t>of accrediting innovation clusters and supporting the joint technological innovation of </a:t>
            </a:r>
            <a:r>
              <a:rPr lang="en-GB" sz="1600" dirty="0" smtClean="0">
                <a:solidFill>
                  <a:srgbClr val="1F497D"/>
                </a:solidFill>
                <a:latin typeface="+mn-lt"/>
                <a:cs typeface="+mn-cs"/>
              </a:rPr>
              <a:t>cluster members, however, </a:t>
            </a:r>
            <a:r>
              <a:rPr lang="en-GB" sz="1600" b="1" dirty="0" smtClean="0">
                <a:solidFill>
                  <a:srgbClr val="C00000"/>
                </a:solidFill>
                <a:latin typeface="+mn-lt"/>
                <a:cs typeface="+mn-cs"/>
              </a:rPr>
              <a:t>the budget </a:t>
            </a:r>
            <a:r>
              <a:rPr lang="en-GB" sz="1600" dirty="0" smtClean="0">
                <a:solidFill>
                  <a:srgbClr val="1F497D"/>
                </a:solidFill>
                <a:latin typeface="+mn-lt"/>
                <a:cs typeface="+mn-cs"/>
              </a:rPr>
              <a:t>allocated for the call for them was rather few comparing to the demand. There was </a:t>
            </a:r>
            <a:r>
              <a:rPr lang="en-GB" sz="1600" b="1" dirty="0" smtClean="0">
                <a:solidFill>
                  <a:srgbClr val="C00000"/>
                </a:solidFill>
                <a:latin typeface="+mn-lt"/>
                <a:cs typeface="+mn-cs"/>
              </a:rPr>
              <a:t>no target sector</a:t>
            </a:r>
            <a:r>
              <a:rPr lang="en-GB" sz="1600" dirty="0" smtClean="0">
                <a:solidFill>
                  <a:srgbClr val="1F497D"/>
                </a:solidFill>
                <a:latin typeface="+mn-lt"/>
                <a:cs typeface="+mn-cs"/>
              </a:rPr>
              <a:t>, however, there was a strong requirement that only AIC members were allowed to apply for the grant. </a:t>
            </a:r>
          </a:p>
          <a:p>
            <a:pPr algn="just"/>
            <a:r>
              <a:rPr lang="en-GB" sz="1600" b="1" dirty="0" smtClean="0">
                <a:solidFill>
                  <a:schemeClr val="accent5">
                    <a:lumMod val="60000"/>
                    <a:lumOff val="40000"/>
                  </a:schemeClr>
                </a:solidFill>
                <a:latin typeface="+mn-lt"/>
                <a:cs typeface="+mn-cs"/>
              </a:rPr>
              <a:t>Although</a:t>
            </a:r>
            <a:r>
              <a:rPr lang="en-GB" sz="1600" dirty="0" smtClean="0">
                <a:solidFill>
                  <a:srgbClr val="1F497D"/>
                </a:solidFill>
                <a:latin typeface="+mn-lt"/>
                <a:cs typeface="+mn-cs"/>
              </a:rPr>
              <a:t> there were </a:t>
            </a:r>
            <a:r>
              <a:rPr lang="en-GB" sz="1600" b="1" dirty="0" smtClean="0">
                <a:solidFill>
                  <a:srgbClr val="C00000"/>
                </a:solidFill>
                <a:latin typeface="+mn-lt"/>
                <a:cs typeface="+mn-cs"/>
              </a:rPr>
              <a:t>no requirements or benefits for Quadruple Helix </a:t>
            </a:r>
            <a:r>
              <a:rPr lang="en-GB" sz="1600" dirty="0" smtClean="0">
                <a:solidFill>
                  <a:srgbClr val="1F497D"/>
                </a:solidFill>
                <a:latin typeface="+mn-lt"/>
                <a:cs typeface="+mn-cs"/>
              </a:rPr>
              <a:t>cooperation, the </a:t>
            </a:r>
            <a:r>
              <a:rPr lang="en-GB" sz="1600" b="1" dirty="0" smtClean="0">
                <a:solidFill>
                  <a:srgbClr val="C00000"/>
                </a:solidFill>
                <a:latin typeface="+mn-lt"/>
                <a:cs typeface="+mn-cs"/>
              </a:rPr>
              <a:t>cluster scheme fostered </a:t>
            </a:r>
            <a:r>
              <a:rPr lang="en-GB" sz="1600" dirty="0" smtClean="0">
                <a:solidFill>
                  <a:srgbClr val="1F497D"/>
                </a:solidFill>
                <a:latin typeface="+mn-lt"/>
                <a:cs typeface="+mn-cs"/>
              </a:rPr>
              <a:t>the actors to explore the advantages in co-operation. Therefore, the accreditation system </a:t>
            </a:r>
            <a:r>
              <a:rPr lang="en-GB" sz="1600" b="1" dirty="0" smtClean="0">
                <a:solidFill>
                  <a:srgbClr val="C00000"/>
                </a:solidFill>
                <a:latin typeface="+mn-lt"/>
                <a:cs typeface="+mn-cs"/>
              </a:rPr>
              <a:t>could be replaced </a:t>
            </a:r>
            <a:r>
              <a:rPr lang="en-GB" sz="1600" dirty="0" smtClean="0">
                <a:solidFill>
                  <a:srgbClr val="1F497D"/>
                </a:solidFill>
                <a:latin typeface="+mn-lt"/>
                <a:cs typeface="+mn-cs"/>
              </a:rPr>
              <a:t>by defining requirements or benefits for Quadruple Helix cooperation and the learnings of the </a:t>
            </a:r>
            <a:r>
              <a:rPr lang="en-GB" sz="1600" b="1" dirty="0" smtClean="0">
                <a:solidFill>
                  <a:srgbClr val="C00000"/>
                </a:solidFill>
                <a:latin typeface="+mn-lt"/>
                <a:cs typeface="+mn-cs"/>
              </a:rPr>
              <a:t>project may be transferred to other fields (e.g. Homecare) or regions</a:t>
            </a:r>
            <a:r>
              <a:rPr lang="en-GB" sz="1600" dirty="0" smtClean="0">
                <a:solidFill>
                  <a:srgbClr val="1F497D"/>
                </a:solidFill>
                <a:latin typeface="+mn-lt"/>
                <a:cs typeface="+mn-cs"/>
              </a:rPr>
              <a:t>.</a:t>
            </a:r>
            <a:endParaRPr lang="en-GB" sz="1600" dirty="0">
              <a:solidFill>
                <a:srgbClr val="1F497D"/>
              </a:solidFill>
              <a:latin typeface="+mn-lt"/>
              <a:cs typeface="+mn-cs"/>
            </a:endParaRPr>
          </a:p>
        </p:txBody>
      </p:sp>
    </p:spTree>
    <p:extLst>
      <p:ext uri="{BB962C8B-B14F-4D97-AF65-F5344CB8AC3E}">
        <p14:creationId xmlns:p14="http://schemas.microsoft.com/office/powerpoint/2010/main" val="2106103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6"/>
          <p:cNvSpPr>
            <a:spLocks noGrp="1"/>
          </p:cNvSpPr>
          <p:nvPr>
            <p:ph type="ctrTitle"/>
          </p:nvPr>
        </p:nvSpPr>
        <p:spPr bwMode="auto">
          <a:xfrm>
            <a:off x="685800" y="3344863"/>
            <a:ext cx="7772400" cy="7937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cs-CZ" altLang="sl-SI" dirty="0"/>
              <a:t>M</a:t>
            </a:r>
            <a:r>
              <a:rPr lang="cs-CZ" altLang="sl-SI" dirty="0" smtClean="0"/>
              <a:t>ore information …</a:t>
            </a:r>
            <a:br>
              <a:rPr lang="cs-CZ" altLang="sl-SI" dirty="0" smtClean="0"/>
            </a:br>
            <a:endParaRPr lang="fr-FR" altLang="sl-SI" sz="2200" dirty="0" smtClean="0"/>
          </a:p>
        </p:txBody>
      </p:sp>
      <p:sp>
        <p:nvSpPr>
          <p:cNvPr id="8" name="Sous-titre 7"/>
          <p:cNvSpPr>
            <a:spLocks noGrp="1"/>
          </p:cNvSpPr>
          <p:nvPr>
            <p:ph type="subTitle" idx="1"/>
          </p:nvPr>
        </p:nvSpPr>
        <p:spPr>
          <a:xfrm>
            <a:off x="468313" y="6165850"/>
            <a:ext cx="4103687" cy="431800"/>
          </a:xfrm>
        </p:spPr>
        <p:txBody>
          <a:bodyPr/>
          <a:lstStyle/>
          <a:p>
            <a:pPr fontAlgn="auto">
              <a:spcAft>
                <a:spcPts val="0"/>
              </a:spcAft>
              <a:buFont typeface="Arial" panose="020B0604020202020204" pitchFamily="34" charset="0"/>
              <a:buNone/>
              <a:defRPr/>
            </a:pPr>
            <a:r>
              <a:rPr lang="fr-FR" dirty="0" smtClean="0"/>
              <a:t>Questions </a:t>
            </a:r>
            <a:r>
              <a:rPr lang="fr-FR" dirty="0" err="1" smtClean="0"/>
              <a:t>welcome</a:t>
            </a:r>
            <a:endParaRPr lang="fr-FR" dirty="0"/>
          </a:p>
        </p:txBody>
      </p:sp>
      <p:sp>
        <p:nvSpPr>
          <p:cNvPr id="4" name="Espace réservé du texte 7"/>
          <p:cNvSpPr txBox="1">
            <a:spLocks/>
          </p:cNvSpPr>
          <p:nvPr/>
        </p:nvSpPr>
        <p:spPr bwMode="auto">
          <a:xfrm>
            <a:off x="935831" y="4153385"/>
            <a:ext cx="7272338" cy="2174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rIns="91440" bIns="45720" numCol="1" anchor="t" anchorCtr="0" compatLnSpc="1">
            <a:prstTxWarp prst="textNoShape">
              <a:avLst/>
            </a:prstTxWarp>
          </a:bodyPr>
          <a:lstStyle>
            <a:lvl1pPr algn="l" rtl="0" fontAlgn="base">
              <a:spcBef>
                <a:spcPct val="20000"/>
              </a:spcBef>
              <a:spcAft>
                <a:spcPct val="0"/>
              </a:spcAft>
              <a:defRPr sz="2400" b="1" kern="1200">
                <a:solidFill>
                  <a:schemeClr val="tx2"/>
                </a:solidFill>
                <a:latin typeface="+mn-lt"/>
                <a:ea typeface="+mn-ea"/>
                <a:cs typeface="+mn-cs"/>
              </a:defRPr>
            </a:lvl1pPr>
            <a:lvl2pPr marL="742950" indent="-285750" algn="l" rtl="0" fontAlgn="base">
              <a:spcBef>
                <a:spcPct val="20000"/>
              </a:spcBef>
              <a:spcAft>
                <a:spcPct val="0"/>
              </a:spcAft>
              <a:buFont typeface="Wingdings" pitchFamily="2" charset="2"/>
              <a:buChar char="§"/>
              <a:defRPr sz="2400" kern="1200">
                <a:solidFill>
                  <a:schemeClr val="tx1"/>
                </a:solidFill>
                <a:latin typeface="+mn-lt"/>
                <a:ea typeface="+mn-ea"/>
                <a:cs typeface="+mn-cs"/>
              </a:defRPr>
            </a:lvl2pPr>
            <a:lvl3pPr marL="914400" algn="l" rtl="0" fontAlgn="base">
              <a:spcBef>
                <a:spcPct val="20000"/>
              </a:spcBef>
              <a:spcAft>
                <a:spcPct val="0"/>
              </a:spcAft>
              <a:defRPr sz="2400" kern="1200">
                <a:solidFill>
                  <a:schemeClr val="tx1"/>
                </a:solidFill>
                <a:latin typeface="+mn-lt"/>
                <a:ea typeface="+mn-ea"/>
                <a:cs typeface="+mn-cs"/>
              </a:defRPr>
            </a:lvl3pPr>
            <a:lvl4pPr marL="1371600" algn="l" rtl="0" fontAlgn="base">
              <a:spcBef>
                <a:spcPct val="20000"/>
              </a:spcBef>
              <a:spcAft>
                <a:spcPct val="0"/>
              </a:spcAft>
              <a:defRPr sz="2000" kern="1200">
                <a:solidFill>
                  <a:srgbClr val="595959"/>
                </a:solidFill>
                <a:latin typeface="+mn-lt"/>
                <a:ea typeface="+mn-ea"/>
                <a:cs typeface="+mn-cs"/>
              </a:defRPr>
            </a:lvl4pPr>
            <a:lvl5pPr marL="1828800" algn="l" rtl="0" fontAlgn="base">
              <a:spcBef>
                <a:spcPct val="20000"/>
              </a:spcBef>
              <a:spcAft>
                <a:spcPct val="0"/>
              </a:spcAft>
              <a:buFont typeface="Courier New" pitchFamily="49" charset="0"/>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Arial" charset="0"/>
              <a:buNone/>
            </a:pPr>
            <a:r>
              <a:rPr lang="cs-CZ" altLang="sl-SI" smtClean="0"/>
              <a:t>István Csizmadia</a:t>
            </a:r>
            <a:endParaRPr lang="en-GB" altLang="sl-SI" dirty="0" smtClean="0"/>
          </a:p>
        </p:txBody>
      </p:sp>
      <p:sp>
        <p:nvSpPr>
          <p:cNvPr id="5" name="Espace réservé du texte 8"/>
          <p:cNvSpPr txBox="1">
            <a:spLocks/>
          </p:cNvSpPr>
          <p:nvPr/>
        </p:nvSpPr>
        <p:spPr bwMode="auto">
          <a:xfrm>
            <a:off x="935831" y="4491239"/>
            <a:ext cx="7272338" cy="2159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rIns="91440" bIns="45720" numCol="1" anchor="t" anchorCtr="0" compatLnSpc="1">
            <a:prstTxWarp prst="textNoShape">
              <a:avLst/>
            </a:prstTxWarp>
          </a:bodyPr>
          <a:lstStyle>
            <a:lvl1pPr algn="l" rtl="0" fontAlgn="base">
              <a:spcBef>
                <a:spcPct val="20000"/>
              </a:spcBef>
              <a:spcAft>
                <a:spcPct val="0"/>
              </a:spcAft>
              <a:defRPr sz="2400" b="1" kern="1200">
                <a:solidFill>
                  <a:schemeClr val="tx2"/>
                </a:solidFill>
                <a:latin typeface="+mn-lt"/>
                <a:ea typeface="+mn-ea"/>
                <a:cs typeface="+mn-cs"/>
              </a:defRPr>
            </a:lvl1pPr>
            <a:lvl2pPr marL="742950" indent="-285750" algn="l" rtl="0" fontAlgn="base">
              <a:spcBef>
                <a:spcPct val="20000"/>
              </a:spcBef>
              <a:spcAft>
                <a:spcPct val="0"/>
              </a:spcAft>
              <a:buFont typeface="Wingdings" pitchFamily="2" charset="2"/>
              <a:buChar char="§"/>
              <a:defRPr sz="2400" kern="1200">
                <a:solidFill>
                  <a:schemeClr val="tx1"/>
                </a:solidFill>
                <a:latin typeface="+mn-lt"/>
                <a:ea typeface="+mn-ea"/>
                <a:cs typeface="+mn-cs"/>
              </a:defRPr>
            </a:lvl2pPr>
            <a:lvl3pPr marL="914400" algn="l" rtl="0" fontAlgn="base">
              <a:spcBef>
                <a:spcPct val="20000"/>
              </a:spcBef>
              <a:spcAft>
                <a:spcPct val="0"/>
              </a:spcAft>
              <a:defRPr sz="2400" kern="1200">
                <a:solidFill>
                  <a:schemeClr val="tx1"/>
                </a:solidFill>
                <a:latin typeface="+mn-lt"/>
                <a:ea typeface="+mn-ea"/>
                <a:cs typeface="+mn-cs"/>
              </a:defRPr>
            </a:lvl3pPr>
            <a:lvl4pPr marL="1371600" algn="l" rtl="0" fontAlgn="base">
              <a:spcBef>
                <a:spcPct val="20000"/>
              </a:spcBef>
              <a:spcAft>
                <a:spcPct val="0"/>
              </a:spcAft>
              <a:defRPr sz="2000" kern="1200">
                <a:solidFill>
                  <a:srgbClr val="595959"/>
                </a:solidFill>
                <a:latin typeface="+mn-lt"/>
                <a:ea typeface="+mn-ea"/>
                <a:cs typeface="+mn-cs"/>
              </a:defRPr>
            </a:lvl4pPr>
            <a:lvl5pPr marL="1828800" algn="l" rtl="0" fontAlgn="base">
              <a:spcBef>
                <a:spcPct val="20000"/>
              </a:spcBef>
              <a:spcAft>
                <a:spcPct val="0"/>
              </a:spcAft>
              <a:buFont typeface="Courier New" pitchFamily="49" charset="0"/>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Arial" charset="0"/>
              <a:buNone/>
            </a:pPr>
            <a:r>
              <a:rPr lang="cs-CZ" altLang="sl-SI" smtClean="0"/>
              <a:t>National Health Service Center (ÁEEK)</a:t>
            </a:r>
            <a:endParaRPr lang="en-GB" altLang="sl-SI" dirty="0" smtClean="0"/>
          </a:p>
        </p:txBody>
      </p:sp>
      <p:sp>
        <p:nvSpPr>
          <p:cNvPr id="6" name="Espace réservé du texte 9"/>
          <p:cNvSpPr txBox="1">
            <a:spLocks/>
          </p:cNvSpPr>
          <p:nvPr/>
        </p:nvSpPr>
        <p:spPr bwMode="auto">
          <a:xfrm>
            <a:off x="935831" y="4809124"/>
            <a:ext cx="7272338" cy="2159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rIns="91440" bIns="45720" numCol="1" anchor="t" anchorCtr="0" compatLnSpc="1">
            <a:prstTxWarp prst="textNoShape">
              <a:avLst/>
            </a:prstTxWarp>
          </a:bodyPr>
          <a:lstStyle>
            <a:lvl1pPr algn="l" rtl="0" fontAlgn="base">
              <a:spcBef>
                <a:spcPct val="20000"/>
              </a:spcBef>
              <a:spcAft>
                <a:spcPct val="0"/>
              </a:spcAft>
              <a:defRPr sz="2400" b="1" kern="1200">
                <a:solidFill>
                  <a:schemeClr val="tx2"/>
                </a:solidFill>
                <a:latin typeface="+mn-lt"/>
                <a:ea typeface="+mn-ea"/>
                <a:cs typeface="+mn-cs"/>
              </a:defRPr>
            </a:lvl1pPr>
            <a:lvl2pPr marL="742950" indent="-285750" algn="l" rtl="0" fontAlgn="base">
              <a:spcBef>
                <a:spcPct val="20000"/>
              </a:spcBef>
              <a:spcAft>
                <a:spcPct val="0"/>
              </a:spcAft>
              <a:buFont typeface="Wingdings" pitchFamily="2" charset="2"/>
              <a:buChar char="§"/>
              <a:defRPr sz="2400" kern="1200">
                <a:solidFill>
                  <a:schemeClr val="tx1"/>
                </a:solidFill>
                <a:latin typeface="+mn-lt"/>
                <a:ea typeface="+mn-ea"/>
                <a:cs typeface="+mn-cs"/>
              </a:defRPr>
            </a:lvl2pPr>
            <a:lvl3pPr marL="914400" algn="l" rtl="0" fontAlgn="base">
              <a:spcBef>
                <a:spcPct val="20000"/>
              </a:spcBef>
              <a:spcAft>
                <a:spcPct val="0"/>
              </a:spcAft>
              <a:defRPr sz="2400" kern="1200">
                <a:solidFill>
                  <a:schemeClr val="tx1"/>
                </a:solidFill>
                <a:latin typeface="+mn-lt"/>
                <a:ea typeface="+mn-ea"/>
                <a:cs typeface="+mn-cs"/>
              </a:defRPr>
            </a:lvl3pPr>
            <a:lvl4pPr marL="1371600" algn="l" rtl="0" fontAlgn="base">
              <a:spcBef>
                <a:spcPct val="20000"/>
              </a:spcBef>
              <a:spcAft>
                <a:spcPct val="0"/>
              </a:spcAft>
              <a:defRPr sz="2000" kern="1200">
                <a:solidFill>
                  <a:srgbClr val="595959"/>
                </a:solidFill>
                <a:latin typeface="+mn-lt"/>
                <a:ea typeface="+mn-ea"/>
                <a:cs typeface="+mn-cs"/>
              </a:defRPr>
            </a:lvl4pPr>
            <a:lvl5pPr marL="1828800" algn="l" rtl="0" fontAlgn="base">
              <a:spcBef>
                <a:spcPct val="20000"/>
              </a:spcBef>
              <a:spcAft>
                <a:spcPct val="0"/>
              </a:spcAft>
              <a:buFont typeface="Courier New" pitchFamily="49" charset="0"/>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Arial" charset="0"/>
              <a:buNone/>
            </a:pPr>
            <a:r>
              <a:rPr lang="hu-HU" altLang="sl-SI" smtClean="0">
                <a:latin typeface="Calibri" pitchFamily="34" charset="0"/>
                <a:hlinkClick r:id="rId2"/>
              </a:rPr>
              <a:t>Csizmadia.istvan@aeek.hu</a:t>
            </a:r>
            <a:r>
              <a:rPr lang="hu-HU" altLang="sl-SI" smtClean="0">
                <a:latin typeface="Calibri" pitchFamily="34" charset="0"/>
              </a:rPr>
              <a:t> </a:t>
            </a:r>
            <a:endParaRPr lang="en-GB" altLang="sl-SI" dirty="0" smtClean="0"/>
          </a:p>
        </p:txBody>
      </p:sp>
    </p:spTree>
    <p:extLst>
      <p:ext uri="{BB962C8B-B14F-4D97-AF65-F5344CB8AC3E}">
        <p14:creationId xmlns:p14="http://schemas.microsoft.com/office/powerpoint/2010/main" val="14129116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áblázat 14"/>
          <p:cNvGraphicFramePr>
            <a:graphicFrameLocks noGrp="1"/>
          </p:cNvGraphicFramePr>
          <p:nvPr>
            <p:extLst>
              <p:ext uri="{D42A27DB-BD31-4B8C-83A1-F6EECF244321}">
                <p14:modId xmlns:p14="http://schemas.microsoft.com/office/powerpoint/2010/main" val="3070173453"/>
              </p:ext>
            </p:extLst>
          </p:nvPr>
        </p:nvGraphicFramePr>
        <p:xfrm>
          <a:off x="457200" y="1340768"/>
          <a:ext cx="8229600" cy="5320589"/>
        </p:xfrm>
        <a:graphic>
          <a:graphicData uri="http://schemas.openxmlformats.org/drawingml/2006/table">
            <a:tbl>
              <a:tblPr firstRow="1" firstCol="1" bandRow="1">
                <a:tableStyleId>{BC89EF96-8CEA-46FF-86C4-4CE0E7609802}</a:tableStyleId>
              </a:tblPr>
              <a:tblGrid>
                <a:gridCol w="1738536"/>
                <a:gridCol w="6491064"/>
              </a:tblGrid>
              <a:tr h="840093">
                <a:tc>
                  <a:txBody>
                    <a:bodyPr/>
                    <a:lstStyle/>
                    <a:p>
                      <a:pPr>
                        <a:spcAft>
                          <a:spcPts val="0"/>
                        </a:spcAft>
                      </a:pPr>
                      <a:r>
                        <a:rPr lang="en-GB" sz="1600" noProof="0" dirty="0" smtClean="0">
                          <a:solidFill>
                            <a:srgbClr val="002060"/>
                          </a:solidFill>
                          <a:effectLst/>
                        </a:rPr>
                        <a:t>Name of GP:</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noProof="0" dirty="0" smtClean="0">
                          <a:solidFill>
                            <a:srgbClr val="002060"/>
                          </a:solidFill>
                          <a:effectLst/>
                        </a:rPr>
                        <a:t>Development, manufacturing and sales of in vitro diagnostic (IVD) medical devices, equipment, reagents and agents and services (GOP-1.2.1-08-2009-0020)</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80031">
                <a:tc>
                  <a:txBody>
                    <a:bodyPr/>
                    <a:lstStyle/>
                    <a:p>
                      <a:pPr>
                        <a:spcAft>
                          <a:spcPts val="0"/>
                        </a:spcAft>
                      </a:pPr>
                      <a:r>
                        <a:rPr lang="en-GB" sz="1600" noProof="0" dirty="0" smtClean="0">
                          <a:solidFill>
                            <a:srgbClr val="002060"/>
                          </a:solidFill>
                          <a:effectLst/>
                        </a:rPr>
                        <a:t>Category</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noProof="0" dirty="0" smtClean="0">
                          <a:solidFill>
                            <a:srgbClr val="002060"/>
                          </a:solidFill>
                          <a:effectLst/>
                        </a:rPr>
                        <a:t>Project (quadruple-helix, unmet needs, OP, delivery of innovation)</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840093">
                <a:tc>
                  <a:txBody>
                    <a:bodyPr/>
                    <a:lstStyle/>
                    <a:p>
                      <a:pPr>
                        <a:spcAft>
                          <a:spcPts val="0"/>
                        </a:spcAft>
                      </a:pPr>
                      <a:r>
                        <a:rPr lang="en-GB" sz="1600" noProof="0" dirty="0" smtClean="0">
                          <a:solidFill>
                            <a:srgbClr val="002060"/>
                          </a:solidFill>
                          <a:effectLst/>
                        </a:rPr>
                        <a:t>Transferability:</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noProof="0" dirty="0" smtClean="0">
                          <a:solidFill>
                            <a:srgbClr val="002060"/>
                          </a:solidFill>
                          <a:effectLst/>
                        </a:rPr>
                        <a:t>Good practice for cooperation among business (SMEs, big pharma), formal and informal providers (</a:t>
                      </a:r>
                      <a:r>
                        <a:rPr lang="hu-HU" sz="1600" noProof="0" dirty="0" smtClean="0">
                          <a:solidFill>
                            <a:srgbClr val="002060"/>
                          </a:solidFill>
                          <a:effectLst/>
                        </a:rPr>
                        <a:t>SME &amp; </a:t>
                      </a:r>
                      <a:r>
                        <a:rPr lang="en-GB" sz="1600" noProof="0" dirty="0" smtClean="0">
                          <a:solidFill>
                            <a:srgbClr val="002060"/>
                          </a:solidFill>
                          <a:effectLst/>
                        </a:rPr>
                        <a:t>university clinics), academia, university, clinics, incubation entity and local government.</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60062">
                <a:tc>
                  <a:txBody>
                    <a:bodyPr/>
                    <a:lstStyle/>
                    <a:p>
                      <a:pPr>
                        <a:spcAft>
                          <a:spcPts val="0"/>
                        </a:spcAft>
                      </a:pPr>
                      <a:r>
                        <a:rPr lang="en-GB" sz="1600" noProof="0" dirty="0" smtClean="0">
                          <a:solidFill>
                            <a:srgbClr val="002060"/>
                          </a:solidFill>
                          <a:effectLst/>
                        </a:rPr>
                        <a:t>Sub-objective:</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noProof="0" dirty="0" smtClean="0">
                          <a:solidFill>
                            <a:srgbClr val="002060"/>
                          </a:solidFill>
                          <a:effectLst/>
                        </a:rPr>
                        <a:t>generation of innovation via addressing unmet needs identified by formal or informal providers of healthcare</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80031">
                <a:tc>
                  <a:txBody>
                    <a:bodyPr/>
                    <a:lstStyle/>
                    <a:p>
                      <a:pPr>
                        <a:spcAft>
                          <a:spcPts val="0"/>
                        </a:spcAft>
                      </a:pPr>
                      <a:r>
                        <a:rPr lang="en-GB" sz="1600" noProof="0" dirty="0" smtClean="0">
                          <a:solidFill>
                            <a:srgbClr val="002060"/>
                          </a:solidFill>
                          <a:effectLst/>
                        </a:rPr>
                        <a:t>Country:</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noProof="0" dirty="0" smtClean="0">
                          <a:solidFill>
                            <a:srgbClr val="002060"/>
                          </a:solidFill>
                          <a:effectLst/>
                        </a:rPr>
                        <a:t>Hungary </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60062">
                <a:tc>
                  <a:txBody>
                    <a:bodyPr/>
                    <a:lstStyle/>
                    <a:p>
                      <a:pPr>
                        <a:spcAft>
                          <a:spcPts val="0"/>
                        </a:spcAft>
                      </a:pPr>
                      <a:r>
                        <a:rPr lang="en-GB" sz="1600" noProof="0" dirty="0" smtClean="0">
                          <a:solidFill>
                            <a:srgbClr val="002060"/>
                          </a:solidFill>
                          <a:effectLst/>
                        </a:rPr>
                        <a:t>Project lead partner:</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algn="l" defTabSz="914400" rtl="0" eaLnBrk="1" latinLnBrk="0" hangingPunct="1">
                        <a:spcAft>
                          <a:spcPts val="0"/>
                        </a:spcAft>
                      </a:pPr>
                      <a:r>
                        <a:rPr lang="en-US" sz="1600" kern="1200" noProof="0" dirty="0" smtClean="0">
                          <a:solidFill>
                            <a:srgbClr val="002060"/>
                          </a:solidFill>
                          <a:effectLst/>
                          <a:latin typeface="+mn-lt"/>
                          <a:ea typeface="+mn-ea"/>
                          <a:cs typeface="+mn-cs"/>
                        </a:rPr>
                        <a:t>Project company: BIB Ltd.</a:t>
                      </a:r>
                      <a:endParaRPr lang="hu-HU" sz="1600" kern="1200" noProof="0" dirty="0" smtClean="0">
                        <a:solidFill>
                          <a:srgbClr val="002060"/>
                        </a:solidFill>
                        <a:effectLst/>
                        <a:latin typeface="+mn-lt"/>
                        <a:ea typeface="+mn-ea"/>
                        <a:cs typeface="+mn-cs"/>
                      </a:endParaRPr>
                    </a:p>
                    <a:p>
                      <a:pPr marL="0" algn="l" defTabSz="914400" rtl="0" eaLnBrk="1" latinLnBrk="0" hangingPunct="1">
                        <a:spcAft>
                          <a:spcPts val="0"/>
                        </a:spcAft>
                      </a:pPr>
                      <a:r>
                        <a:rPr lang="en-US" sz="1600" kern="1200" noProof="0" dirty="0" smtClean="0">
                          <a:solidFill>
                            <a:srgbClr val="002060"/>
                          </a:solidFill>
                          <a:effectLst/>
                          <a:latin typeface="+mn-lt"/>
                          <a:ea typeface="+mn-ea"/>
                          <a:cs typeface="+mn-cs"/>
                        </a:rPr>
                        <a:t>(Biotechnology Innovation Base Cluster, </a:t>
                      </a:r>
                      <a:r>
                        <a:rPr lang="en-US" sz="1600" kern="1200" noProof="0" dirty="0" err="1" smtClean="0">
                          <a:solidFill>
                            <a:srgbClr val="002060"/>
                          </a:solidFill>
                          <a:effectLst/>
                          <a:latin typeface="+mn-lt"/>
                          <a:ea typeface="+mn-ea"/>
                          <a:cs typeface="+mn-cs"/>
                        </a:rPr>
                        <a:t>Pécs</a:t>
                      </a:r>
                      <a:r>
                        <a:rPr lang="en-US" sz="1600" kern="1200" noProof="0" dirty="0" smtClean="0">
                          <a:solidFill>
                            <a:srgbClr val="002060"/>
                          </a:solidFill>
                          <a:effectLst/>
                          <a:latin typeface="+mn-lt"/>
                          <a:ea typeface="+mn-ea"/>
                          <a:cs typeface="+mn-cs"/>
                        </a:rPr>
                        <a:t>)</a:t>
                      </a:r>
                      <a:endParaRPr lang="en-GB" sz="1600" kern="1200" noProof="0" dirty="0">
                        <a:solidFill>
                          <a:srgbClr val="002060"/>
                        </a:solidFill>
                        <a:effectLst/>
                        <a:latin typeface="+mn-lt"/>
                        <a:ea typeface="+mn-ea"/>
                        <a:cs typeface="+mn-cs"/>
                      </a:endParaRPr>
                    </a:p>
                  </a:txBody>
                  <a:tcPr marL="68580" marR="68580" marT="0" marB="0"/>
                </a:tc>
              </a:tr>
              <a:tr h="560062">
                <a:tc>
                  <a:txBody>
                    <a:bodyPr/>
                    <a:lstStyle/>
                    <a:p>
                      <a:pPr marL="0" algn="l" defTabSz="914400" rtl="0" eaLnBrk="1" latinLnBrk="0" hangingPunct="1">
                        <a:spcAft>
                          <a:spcPts val="0"/>
                        </a:spcAft>
                      </a:pPr>
                      <a:r>
                        <a:rPr lang="en-GB" sz="1600" b="1" kern="1200" noProof="0" dirty="0" smtClean="0">
                          <a:solidFill>
                            <a:srgbClr val="002060"/>
                          </a:solidFill>
                          <a:effectLst/>
                          <a:latin typeface="+mn-lt"/>
                          <a:ea typeface="+mn-ea"/>
                          <a:cs typeface="+mn-cs"/>
                        </a:rPr>
                        <a:t>Professional leader:</a:t>
                      </a:r>
                      <a:endParaRPr lang="en-GB" sz="1600" b="1" kern="1200" noProof="0" dirty="0">
                        <a:solidFill>
                          <a:srgbClr val="002060"/>
                        </a:solidFill>
                        <a:effectLst/>
                        <a:latin typeface="+mn-lt"/>
                        <a:ea typeface="+mn-ea"/>
                        <a:cs typeface="+mn-cs"/>
                      </a:endParaRPr>
                    </a:p>
                  </a:txBody>
                  <a:tcPr marL="68580" marR="68580" marT="0" marB="0"/>
                </a:tc>
                <a:tc>
                  <a:txBody>
                    <a:bodyPr/>
                    <a:lstStyle/>
                    <a:p>
                      <a:pPr marL="0" algn="l" defTabSz="914400" rtl="0" eaLnBrk="1" latinLnBrk="0" hangingPunct="1">
                        <a:spcAft>
                          <a:spcPts val="0"/>
                        </a:spcAft>
                      </a:pPr>
                      <a:r>
                        <a:rPr lang="en-GB" sz="1600" kern="1200" noProof="0" dirty="0" err="1" smtClean="0">
                          <a:solidFill>
                            <a:srgbClr val="002060"/>
                          </a:solidFill>
                          <a:effectLst/>
                          <a:latin typeface="+mn-lt"/>
                          <a:ea typeface="+mn-ea"/>
                          <a:cs typeface="+mn-cs"/>
                        </a:rPr>
                        <a:t>Hisztopatológia</a:t>
                      </a:r>
                      <a:r>
                        <a:rPr lang="en-GB" sz="1600" kern="1200" noProof="0" dirty="0" smtClean="0">
                          <a:solidFill>
                            <a:srgbClr val="002060"/>
                          </a:solidFill>
                          <a:effectLst/>
                          <a:latin typeface="+mn-lt"/>
                          <a:ea typeface="+mn-ea"/>
                          <a:cs typeface="+mn-cs"/>
                        </a:rPr>
                        <a:t> Kft., </a:t>
                      </a:r>
                      <a:r>
                        <a:rPr lang="en-GB" sz="1600" kern="1200" noProof="0" dirty="0" err="1" smtClean="0">
                          <a:solidFill>
                            <a:srgbClr val="002060"/>
                          </a:solidFill>
                          <a:effectLst/>
                          <a:latin typeface="+mn-lt"/>
                          <a:ea typeface="+mn-ea"/>
                          <a:cs typeface="+mn-cs"/>
                        </a:rPr>
                        <a:t>Pécs</a:t>
                      </a:r>
                      <a:r>
                        <a:rPr lang="en-GB" sz="1600" kern="1200" noProof="0" dirty="0" smtClean="0">
                          <a:solidFill>
                            <a:srgbClr val="002060"/>
                          </a:solidFill>
                          <a:effectLst/>
                          <a:latin typeface="+mn-lt"/>
                          <a:ea typeface="+mn-ea"/>
                          <a:cs typeface="+mn-cs"/>
                        </a:rPr>
                        <a:t> (SME, main activities: Clinical/translational RDI, Training, Manufacturing &amp; trading + Dermatology practice)</a:t>
                      </a:r>
                      <a:endParaRPr lang="en-GB" sz="1600" kern="1200" noProof="0" dirty="0">
                        <a:solidFill>
                          <a:srgbClr val="002060"/>
                        </a:solidFill>
                        <a:effectLst/>
                        <a:latin typeface="+mn-lt"/>
                        <a:ea typeface="+mn-ea"/>
                        <a:cs typeface="+mn-cs"/>
                      </a:endParaRPr>
                    </a:p>
                  </a:txBody>
                  <a:tcPr marL="68580" marR="68580" marT="0" marB="0"/>
                </a:tc>
              </a:tr>
              <a:tr h="560062">
                <a:tc>
                  <a:txBody>
                    <a:bodyPr/>
                    <a:lstStyle/>
                    <a:p>
                      <a:pPr>
                        <a:spcAft>
                          <a:spcPts val="0"/>
                        </a:spcAft>
                      </a:pPr>
                      <a:r>
                        <a:rPr lang="en-GB" sz="1600" noProof="0" dirty="0" smtClean="0">
                          <a:solidFill>
                            <a:srgbClr val="002060"/>
                          </a:solidFill>
                          <a:effectLst/>
                        </a:rPr>
                        <a:t>Subsidized by:</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noProof="0" dirty="0" smtClean="0">
                          <a:solidFill>
                            <a:srgbClr val="002060"/>
                          </a:solidFill>
                          <a:effectLst/>
                        </a:rPr>
                        <a:t>Economic Development OP (EDOP-121 Supporting joint technological innovation of Accredited Innovation Clusters) </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80031">
                <a:tc>
                  <a:txBody>
                    <a:bodyPr/>
                    <a:lstStyle/>
                    <a:p>
                      <a:pPr>
                        <a:spcAft>
                          <a:spcPts val="0"/>
                        </a:spcAft>
                      </a:pPr>
                      <a:r>
                        <a:rPr lang="en-GB" sz="1600" noProof="0" dirty="0" smtClean="0">
                          <a:solidFill>
                            <a:srgbClr val="002060"/>
                          </a:solidFill>
                          <a:effectLst/>
                        </a:rPr>
                        <a:t>Rate of subsidy:</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noProof="0" dirty="0" smtClean="0">
                          <a:solidFill>
                            <a:srgbClr val="002060"/>
                          </a:solidFill>
                          <a:effectLst/>
                        </a:rPr>
                        <a:t>50% (42.5% EDRF + 7.5% National Budget)</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80031">
                <a:tc>
                  <a:txBody>
                    <a:bodyPr/>
                    <a:lstStyle/>
                    <a:p>
                      <a:pPr>
                        <a:spcAft>
                          <a:spcPts val="0"/>
                        </a:spcAft>
                      </a:pPr>
                      <a:r>
                        <a:rPr lang="en-GB" sz="1600" noProof="0" dirty="0" smtClean="0">
                          <a:solidFill>
                            <a:srgbClr val="002060"/>
                          </a:solidFill>
                          <a:effectLst/>
                        </a:rPr>
                        <a:t>Eligible costs:</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noProof="0" dirty="0" smtClean="0">
                          <a:solidFill>
                            <a:srgbClr val="002060"/>
                          </a:solidFill>
                          <a:effectLst/>
                        </a:rPr>
                        <a:t>~2 M EURO</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80031">
                <a:tc>
                  <a:txBody>
                    <a:bodyPr/>
                    <a:lstStyle/>
                    <a:p>
                      <a:pPr>
                        <a:spcAft>
                          <a:spcPts val="0"/>
                        </a:spcAft>
                      </a:pPr>
                      <a:r>
                        <a:rPr lang="en-GB" sz="1800" noProof="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Implemented in:</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800" noProof="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01-09-2009 - 31-08-2012</a:t>
                      </a:r>
                    </a:p>
                  </a:txBody>
                  <a:tcPr marL="68580" marR="68580" marT="0" marB="0"/>
                </a:tc>
              </a:tr>
            </a:tbl>
          </a:graphicData>
        </a:graphic>
      </p:graphicFrame>
      <p:sp>
        <p:nvSpPr>
          <p:cNvPr id="17" name="Titre 3"/>
          <p:cNvSpPr>
            <a:spLocks noGrp="1"/>
          </p:cNvSpPr>
          <p:nvPr>
            <p:ph type="title"/>
          </p:nvPr>
        </p:nvSpPr>
        <p:spPr>
          <a:xfrm>
            <a:off x="457200" y="431800"/>
            <a:ext cx="8229600" cy="561975"/>
          </a:xfrm>
        </p:spPr>
        <p:txBody>
          <a:bodyPr/>
          <a:lstStyle/>
          <a:p>
            <a:pPr algn="l"/>
            <a:r>
              <a:rPr lang="cs-CZ" altLang="sl-SI" sz="2400" dirty="0" smtClean="0"/>
              <a:t>BioTech_InnoCluster-IVD (HU) </a:t>
            </a:r>
            <a:r>
              <a:rPr lang="cs-CZ" altLang="sl-SI" dirty="0" smtClean="0"/>
              <a:t>- INTRO</a:t>
            </a:r>
            <a:endParaRPr lang="en-GB" altLang="sl-SI"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áblázat 14"/>
          <p:cNvGraphicFramePr>
            <a:graphicFrameLocks noGrp="1"/>
          </p:cNvGraphicFramePr>
          <p:nvPr>
            <p:extLst/>
          </p:nvPr>
        </p:nvGraphicFramePr>
        <p:xfrm>
          <a:off x="457200" y="1340768"/>
          <a:ext cx="8229600" cy="5320589"/>
        </p:xfrm>
        <a:graphic>
          <a:graphicData uri="http://schemas.openxmlformats.org/drawingml/2006/table">
            <a:tbl>
              <a:tblPr firstRow="1" firstCol="1" bandRow="1">
                <a:tableStyleId>{BC89EF96-8CEA-46FF-86C4-4CE0E7609802}</a:tableStyleId>
              </a:tblPr>
              <a:tblGrid>
                <a:gridCol w="1738536"/>
                <a:gridCol w="6491064"/>
              </a:tblGrid>
              <a:tr h="840093">
                <a:tc>
                  <a:txBody>
                    <a:bodyPr/>
                    <a:lstStyle/>
                    <a:p>
                      <a:pPr>
                        <a:spcAft>
                          <a:spcPts val="0"/>
                        </a:spcAft>
                      </a:pPr>
                      <a:r>
                        <a:rPr lang="en-GB" sz="1600" noProof="0" dirty="0" smtClean="0">
                          <a:solidFill>
                            <a:srgbClr val="002060"/>
                          </a:solidFill>
                          <a:effectLst/>
                        </a:rPr>
                        <a:t>Name of GP:</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noProof="0" dirty="0" smtClean="0">
                          <a:solidFill>
                            <a:srgbClr val="002060"/>
                          </a:solidFill>
                          <a:effectLst/>
                        </a:rPr>
                        <a:t>Development, manufacturing and sales of in vitro diagnostic (IVD) medical devices, equipment, reagents and agents and services (GOP-1.2.1-08-2009-0020)</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80031">
                <a:tc>
                  <a:txBody>
                    <a:bodyPr/>
                    <a:lstStyle/>
                    <a:p>
                      <a:pPr>
                        <a:spcAft>
                          <a:spcPts val="0"/>
                        </a:spcAft>
                      </a:pPr>
                      <a:r>
                        <a:rPr lang="en-GB" sz="1600" noProof="0" dirty="0" smtClean="0">
                          <a:solidFill>
                            <a:srgbClr val="002060"/>
                          </a:solidFill>
                          <a:effectLst/>
                        </a:rPr>
                        <a:t>Category</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noProof="0" dirty="0" smtClean="0">
                          <a:solidFill>
                            <a:srgbClr val="002060"/>
                          </a:solidFill>
                          <a:effectLst/>
                        </a:rPr>
                        <a:t>Project (quadruple-helix, unmet needs, OP, delivery of innovation)</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840093">
                <a:tc>
                  <a:txBody>
                    <a:bodyPr/>
                    <a:lstStyle/>
                    <a:p>
                      <a:pPr>
                        <a:spcAft>
                          <a:spcPts val="0"/>
                        </a:spcAft>
                      </a:pPr>
                      <a:r>
                        <a:rPr lang="en-GB" sz="1600" noProof="0" dirty="0" smtClean="0">
                          <a:solidFill>
                            <a:srgbClr val="002060"/>
                          </a:solidFill>
                          <a:effectLst/>
                        </a:rPr>
                        <a:t>Transferability:</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noProof="0" dirty="0" smtClean="0">
                          <a:solidFill>
                            <a:srgbClr val="002060"/>
                          </a:solidFill>
                          <a:effectLst/>
                        </a:rPr>
                        <a:t>Good practice for cooperation among business (SMEs, big pharma), formal and informal providers (</a:t>
                      </a:r>
                      <a:r>
                        <a:rPr lang="hu-HU" sz="1600" noProof="0" dirty="0" smtClean="0">
                          <a:solidFill>
                            <a:srgbClr val="002060"/>
                          </a:solidFill>
                          <a:effectLst/>
                        </a:rPr>
                        <a:t>SME &amp; </a:t>
                      </a:r>
                      <a:r>
                        <a:rPr lang="en-GB" sz="1600" noProof="0" dirty="0" smtClean="0">
                          <a:solidFill>
                            <a:srgbClr val="002060"/>
                          </a:solidFill>
                          <a:effectLst/>
                        </a:rPr>
                        <a:t>university clinics), academia, university, clinics, incubation entity and local government.</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60062">
                <a:tc>
                  <a:txBody>
                    <a:bodyPr/>
                    <a:lstStyle/>
                    <a:p>
                      <a:pPr>
                        <a:spcAft>
                          <a:spcPts val="0"/>
                        </a:spcAft>
                      </a:pPr>
                      <a:r>
                        <a:rPr lang="en-GB" sz="1600" noProof="0" dirty="0" smtClean="0">
                          <a:solidFill>
                            <a:srgbClr val="002060"/>
                          </a:solidFill>
                          <a:effectLst/>
                        </a:rPr>
                        <a:t>Sub-objective:</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noProof="0" dirty="0" smtClean="0">
                          <a:solidFill>
                            <a:srgbClr val="002060"/>
                          </a:solidFill>
                          <a:effectLst/>
                        </a:rPr>
                        <a:t>generation of innovation via addressing unmet needs identified by formal or informal providers of healthcare</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80031">
                <a:tc>
                  <a:txBody>
                    <a:bodyPr/>
                    <a:lstStyle/>
                    <a:p>
                      <a:pPr>
                        <a:spcAft>
                          <a:spcPts val="0"/>
                        </a:spcAft>
                      </a:pPr>
                      <a:r>
                        <a:rPr lang="en-GB" sz="1600" noProof="0" dirty="0" smtClean="0">
                          <a:solidFill>
                            <a:srgbClr val="002060"/>
                          </a:solidFill>
                          <a:effectLst/>
                        </a:rPr>
                        <a:t>Country:</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noProof="0" dirty="0" smtClean="0">
                          <a:solidFill>
                            <a:srgbClr val="002060"/>
                          </a:solidFill>
                          <a:effectLst/>
                        </a:rPr>
                        <a:t>Hungary </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60062">
                <a:tc>
                  <a:txBody>
                    <a:bodyPr/>
                    <a:lstStyle/>
                    <a:p>
                      <a:pPr>
                        <a:spcAft>
                          <a:spcPts val="0"/>
                        </a:spcAft>
                      </a:pPr>
                      <a:r>
                        <a:rPr lang="en-GB" sz="1600" noProof="0" dirty="0" smtClean="0">
                          <a:solidFill>
                            <a:srgbClr val="002060"/>
                          </a:solidFill>
                          <a:effectLst/>
                        </a:rPr>
                        <a:t>Project lead partner:</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600" b="1" noProof="0" dirty="0" smtClean="0">
                          <a:solidFill>
                            <a:srgbClr val="C00000"/>
                          </a:solidFill>
                          <a:effectLst/>
                        </a:rPr>
                        <a:t>Project company: BIB Ltd.</a:t>
                      </a:r>
                      <a:endParaRPr lang="hu-HU" sz="1600" b="1" noProof="0" dirty="0" smtClean="0">
                        <a:solidFill>
                          <a:srgbClr val="C00000"/>
                        </a:solidFill>
                        <a:effectLst/>
                      </a:endParaRPr>
                    </a:p>
                    <a:p>
                      <a:pPr>
                        <a:spcAft>
                          <a:spcPts val="0"/>
                        </a:spcAft>
                      </a:pPr>
                      <a:r>
                        <a:rPr lang="en-US" sz="1600" noProof="0" dirty="0" smtClean="0">
                          <a:solidFill>
                            <a:srgbClr val="002060"/>
                          </a:solidFill>
                          <a:effectLst/>
                        </a:rPr>
                        <a:t>(Biotechnology Innovation Base Cluster, </a:t>
                      </a:r>
                      <a:r>
                        <a:rPr lang="en-US" sz="1600" noProof="0" dirty="0" err="1" smtClean="0">
                          <a:solidFill>
                            <a:srgbClr val="002060"/>
                          </a:solidFill>
                          <a:effectLst/>
                        </a:rPr>
                        <a:t>Pécs</a:t>
                      </a:r>
                      <a:r>
                        <a:rPr lang="en-US" sz="1600" noProof="0" dirty="0" smtClean="0">
                          <a:solidFill>
                            <a:srgbClr val="002060"/>
                          </a:solidFill>
                          <a:effectLst/>
                        </a:rPr>
                        <a:t>)</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60062">
                <a:tc>
                  <a:txBody>
                    <a:bodyPr/>
                    <a:lstStyle/>
                    <a:p>
                      <a:pPr>
                        <a:spcAft>
                          <a:spcPts val="0"/>
                        </a:spcAft>
                      </a:pPr>
                      <a:r>
                        <a:rPr lang="en-GB" sz="1600" b="1" noProof="0" dirty="0" smtClean="0">
                          <a:solidFill>
                            <a:srgbClr val="C00000"/>
                          </a:solidFill>
                          <a:effectLst/>
                        </a:rPr>
                        <a:t>Professional leader:</a:t>
                      </a:r>
                      <a:endParaRPr lang="en-GB" sz="1800" b="1" noProof="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b="1" noProof="0" dirty="0" err="1" smtClean="0">
                          <a:solidFill>
                            <a:srgbClr val="C00000"/>
                          </a:solidFill>
                          <a:effectLst/>
                        </a:rPr>
                        <a:t>Hisztopatológia</a:t>
                      </a:r>
                      <a:r>
                        <a:rPr lang="en-GB" sz="1600" b="1" noProof="0" dirty="0" smtClean="0">
                          <a:solidFill>
                            <a:srgbClr val="C00000"/>
                          </a:solidFill>
                          <a:effectLst/>
                        </a:rPr>
                        <a:t> Kft</a:t>
                      </a:r>
                      <a:r>
                        <a:rPr lang="en-GB" sz="1600" noProof="0" dirty="0" smtClean="0">
                          <a:solidFill>
                            <a:srgbClr val="002060"/>
                          </a:solidFill>
                          <a:effectLst/>
                        </a:rPr>
                        <a:t>., </a:t>
                      </a:r>
                      <a:r>
                        <a:rPr lang="en-GB" sz="1600" noProof="0" dirty="0" err="1" smtClean="0">
                          <a:solidFill>
                            <a:srgbClr val="002060"/>
                          </a:solidFill>
                          <a:effectLst/>
                        </a:rPr>
                        <a:t>Pécs</a:t>
                      </a:r>
                      <a:r>
                        <a:rPr lang="en-GB" sz="1600" noProof="0" dirty="0" smtClean="0">
                          <a:solidFill>
                            <a:srgbClr val="002060"/>
                          </a:solidFill>
                          <a:effectLst/>
                        </a:rPr>
                        <a:t> (SME,</a:t>
                      </a:r>
                      <a:r>
                        <a:rPr lang="en-GB" sz="1600" baseline="0" noProof="0" dirty="0" smtClean="0">
                          <a:solidFill>
                            <a:srgbClr val="002060"/>
                          </a:solidFill>
                          <a:effectLst/>
                        </a:rPr>
                        <a:t> main activities: C</a:t>
                      </a:r>
                      <a:r>
                        <a:rPr lang="en-GB" sz="1600" noProof="0" dirty="0" smtClean="0">
                          <a:solidFill>
                            <a:srgbClr val="002060"/>
                          </a:solidFill>
                          <a:effectLst/>
                        </a:rPr>
                        <a:t>linical/translational </a:t>
                      </a:r>
                      <a:r>
                        <a:rPr lang="en-GB" sz="1600" b="1" noProof="0" dirty="0" smtClean="0">
                          <a:solidFill>
                            <a:srgbClr val="C00000"/>
                          </a:solidFill>
                          <a:effectLst/>
                        </a:rPr>
                        <a:t>RDI</a:t>
                      </a:r>
                      <a:r>
                        <a:rPr lang="en-GB" sz="1600" noProof="0" dirty="0" smtClean="0">
                          <a:solidFill>
                            <a:srgbClr val="002060"/>
                          </a:solidFill>
                          <a:effectLst/>
                        </a:rPr>
                        <a:t>, Training, </a:t>
                      </a:r>
                      <a:r>
                        <a:rPr lang="en-GB" sz="1600" b="1" noProof="0" dirty="0" smtClean="0">
                          <a:solidFill>
                            <a:srgbClr val="C00000"/>
                          </a:solidFill>
                          <a:effectLst/>
                        </a:rPr>
                        <a:t>Manufacturing</a:t>
                      </a:r>
                      <a:r>
                        <a:rPr lang="en-GB" sz="1600" noProof="0" dirty="0" smtClean="0">
                          <a:solidFill>
                            <a:srgbClr val="002060"/>
                          </a:solidFill>
                          <a:effectLst/>
                        </a:rPr>
                        <a:t> &amp; trading + Dermatology</a:t>
                      </a:r>
                      <a:r>
                        <a:rPr lang="en-GB" sz="1600" baseline="0" noProof="0" dirty="0" smtClean="0">
                          <a:solidFill>
                            <a:srgbClr val="002060"/>
                          </a:solidFill>
                          <a:effectLst/>
                        </a:rPr>
                        <a:t> </a:t>
                      </a:r>
                      <a:r>
                        <a:rPr lang="en-GB" sz="1600" b="1" baseline="0" noProof="0" dirty="0" smtClean="0">
                          <a:solidFill>
                            <a:srgbClr val="C00000"/>
                          </a:solidFill>
                          <a:effectLst/>
                        </a:rPr>
                        <a:t>practice</a:t>
                      </a:r>
                      <a:r>
                        <a:rPr lang="en-GB" sz="1600" noProof="0" dirty="0" smtClean="0">
                          <a:solidFill>
                            <a:srgbClr val="002060"/>
                          </a:solidFill>
                          <a:effectLst/>
                        </a:rPr>
                        <a:t>)</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60062">
                <a:tc>
                  <a:txBody>
                    <a:bodyPr/>
                    <a:lstStyle/>
                    <a:p>
                      <a:pPr>
                        <a:spcAft>
                          <a:spcPts val="0"/>
                        </a:spcAft>
                      </a:pPr>
                      <a:r>
                        <a:rPr lang="en-GB" sz="1600" noProof="0" dirty="0" smtClean="0">
                          <a:solidFill>
                            <a:srgbClr val="002060"/>
                          </a:solidFill>
                          <a:effectLst/>
                        </a:rPr>
                        <a:t>Subsidized by:</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noProof="0" dirty="0" smtClean="0">
                          <a:solidFill>
                            <a:srgbClr val="002060"/>
                          </a:solidFill>
                          <a:effectLst/>
                        </a:rPr>
                        <a:t>Economic Development OP (EDOP-121 Supporting joint technological innovation of Accredited Innovation Clusters) </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80031">
                <a:tc>
                  <a:txBody>
                    <a:bodyPr/>
                    <a:lstStyle/>
                    <a:p>
                      <a:pPr>
                        <a:spcAft>
                          <a:spcPts val="0"/>
                        </a:spcAft>
                      </a:pPr>
                      <a:r>
                        <a:rPr lang="en-GB" sz="1600" noProof="0" dirty="0" smtClean="0">
                          <a:solidFill>
                            <a:srgbClr val="002060"/>
                          </a:solidFill>
                          <a:effectLst/>
                        </a:rPr>
                        <a:t>Rate of subsidy:</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noProof="0" dirty="0" smtClean="0">
                          <a:solidFill>
                            <a:srgbClr val="002060"/>
                          </a:solidFill>
                          <a:effectLst/>
                        </a:rPr>
                        <a:t>50% (42.5% EDRF + 7.5% National Budget)</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80031">
                <a:tc>
                  <a:txBody>
                    <a:bodyPr/>
                    <a:lstStyle/>
                    <a:p>
                      <a:pPr>
                        <a:spcAft>
                          <a:spcPts val="0"/>
                        </a:spcAft>
                      </a:pPr>
                      <a:r>
                        <a:rPr lang="en-GB" sz="1600" noProof="0" dirty="0" smtClean="0">
                          <a:solidFill>
                            <a:srgbClr val="002060"/>
                          </a:solidFill>
                          <a:effectLst/>
                        </a:rPr>
                        <a:t>Eligible costs:</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600" noProof="0" dirty="0" smtClean="0">
                          <a:solidFill>
                            <a:srgbClr val="002060"/>
                          </a:solidFill>
                          <a:effectLst/>
                        </a:rPr>
                        <a:t>~2 M EURO</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80031">
                <a:tc>
                  <a:txBody>
                    <a:bodyPr/>
                    <a:lstStyle/>
                    <a:p>
                      <a:pPr>
                        <a:spcAft>
                          <a:spcPts val="0"/>
                        </a:spcAft>
                      </a:pPr>
                      <a:r>
                        <a:rPr lang="en-GB" sz="1800" noProof="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Implemented in:</a:t>
                      </a:r>
                      <a:endParaRPr lang="en-GB" sz="1800" noProof="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GB" sz="1800" noProof="0" dirty="0" smtClean="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01-09-2009 - 31-08-2012</a:t>
                      </a:r>
                    </a:p>
                  </a:txBody>
                  <a:tcPr marL="68580" marR="68580" marT="0" marB="0"/>
                </a:tc>
              </a:tr>
            </a:tbl>
          </a:graphicData>
        </a:graphic>
      </p:graphicFrame>
      <p:sp>
        <p:nvSpPr>
          <p:cNvPr id="17" name="Titre 3"/>
          <p:cNvSpPr>
            <a:spLocks noGrp="1"/>
          </p:cNvSpPr>
          <p:nvPr>
            <p:ph type="title"/>
          </p:nvPr>
        </p:nvSpPr>
        <p:spPr>
          <a:xfrm>
            <a:off x="457200" y="431800"/>
            <a:ext cx="8229600" cy="561975"/>
          </a:xfrm>
        </p:spPr>
        <p:txBody>
          <a:bodyPr/>
          <a:lstStyle/>
          <a:p>
            <a:pPr algn="l"/>
            <a:r>
              <a:rPr lang="cs-CZ" altLang="sl-SI" sz="2400" dirty="0" smtClean="0"/>
              <a:t>BioTech_InnoCluster-IVD (HU) </a:t>
            </a:r>
            <a:r>
              <a:rPr lang="cs-CZ" altLang="sl-SI" dirty="0" smtClean="0"/>
              <a:t>- INTRO</a:t>
            </a:r>
            <a:endParaRPr lang="en-GB" altLang="sl-SI" dirty="0" smtClean="0"/>
          </a:p>
        </p:txBody>
      </p:sp>
    </p:spTree>
    <p:extLst>
      <p:ext uri="{BB962C8B-B14F-4D97-AF65-F5344CB8AC3E}">
        <p14:creationId xmlns:p14="http://schemas.microsoft.com/office/powerpoint/2010/main" val="36086033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texte 7"/>
          <p:cNvSpPr>
            <a:spLocks noGrp="1"/>
          </p:cNvSpPr>
          <p:nvPr>
            <p:ph type="body" sz="quarter" idx="10"/>
          </p:nvPr>
        </p:nvSpPr>
        <p:spPr>
          <a:xfrm>
            <a:off x="457200" y="1368425"/>
            <a:ext cx="8207375" cy="5183188"/>
          </a:xfrm>
        </p:spPr>
        <p:txBody>
          <a:bodyPr rtlCol="0">
            <a:normAutofit fontScale="77500" lnSpcReduction="20000"/>
          </a:bodyPr>
          <a:lstStyle/>
          <a:p>
            <a:pPr>
              <a:spcBef>
                <a:spcPts val="600"/>
              </a:spcBef>
            </a:pPr>
            <a:r>
              <a:rPr lang="hu-HU" sz="2100" dirty="0"/>
              <a:t>Overall </a:t>
            </a:r>
            <a:r>
              <a:rPr lang="hu-HU" sz="2100" dirty="0" err="1"/>
              <a:t>stength</a:t>
            </a:r>
            <a:r>
              <a:rPr lang="hu-HU" sz="2100" dirty="0"/>
              <a:t>, </a:t>
            </a:r>
            <a:r>
              <a:rPr lang="hu-HU" sz="2100" dirty="0" err="1"/>
              <a:t>advantages</a:t>
            </a:r>
            <a:r>
              <a:rPr lang="hu-HU" sz="2100" dirty="0"/>
              <a:t> and </a:t>
            </a:r>
            <a:r>
              <a:rPr lang="hu-HU" sz="2100" dirty="0" err="1"/>
              <a:t>opportunities</a:t>
            </a:r>
            <a:r>
              <a:rPr lang="hu-HU" sz="2100" dirty="0"/>
              <a:t>:</a:t>
            </a:r>
          </a:p>
          <a:p>
            <a:pPr marL="342900" lvl="0" indent="-342900" algn="just">
              <a:buFont typeface="Wingdings" panose="05000000000000000000" pitchFamily="2" charset="2"/>
              <a:buChar char="q"/>
            </a:pPr>
            <a:r>
              <a:rPr lang="en-US" sz="2100" b="0" dirty="0" smtClean="0"/>
              <a:t>Clusters </a:t>
            </a:r>
            <a:r>
              <a:rPr lang="en-US" sz="2100" b="0" dirty="0"/>
              <a:t>have a high potential for innovations in the development of healthcare procedures and services, devices and agents. </a:t>
            </a:r>
            <a:endParaRPr lang="hu-HU" sz="2100" b="0" dirty="0" smtClean="0"/>
          </a:p>
          <a:p>
            <a:pPr marL="342900" indent="-342900" algn="just">
              <a:buFont typeface="Wingdings" panose="05000000000000000000" pitchFamily="2" charset="2"/>
              <a:buChar char="q"/>
            </a:pPr>
            <a:r>
              <a:rPr lang="hu-HU" sz="2100" b="0" dirty="0"/>
              <a:t>O</a:t>
            </a:r>
            <a:r>
              <a:rPr lang="en-US" sz="2100" b="0" dirty="0" err="1"/>
              <a:t>fficially</a:t>
            </a:r>
            <a:r>
              <a:rPr lang="en-US" sz="2100" b="0" dirty="0"/>
              <a:t> accredited innovation clusters </a:t>
            </a:r>
            <a:r>
              <a:rPr lang="hu-HU" sz="2100" b="0" dirty="0" smtClean="0"/>
              <a:t>+ </a:t>
            </a:r>
            <a:r>
              <a:rPr lang="hu-HU" sz="2100" b="0" dirty="0" err="1" smtClean="0"/>
              <a:t>Subsidy</a:t>
            </a:r>
            <a:r>
              <a:rPr lang="hu-HU" sz="2100" b="0" dirty="0" smtClean="0"/>
              <a:t>/</a:t>
            </a:r>
            <a:r>
              <a:rPr lang="hu-HU" sz="2100" b="0" dirty="0" err="1" smtClean="0"/>
              <a:t>granting</a:t>
            </a:r>
            <a:r>
              <a:rPr lang="hu-HU" sz="2100" b="0" dirty="0" smtClean="0"/>
              <a:t> </a:t>
            </a:r>
            <a:r>
              <a:rPr lang="hu-HU" sz="2100" b="0" dirty="0" err="1" smtClean="0"/>
              <a:t>opportunities</a:t>
            </a:r>
            <a:r>
              <a:rPr lang="hu-HU" sz="2100" b="0" dirty="0" smtClean="0"/>
              <a:t>.</a:t>
            </a:r>
          </a:p>
          <a:p>
            <a:pPr marL="342900" indent="-342900" algn="just">
              <a:buFont typeface="Wingdings" panose="05000000000000000000" pitchFamily="2" charset="2"/>
              <a:buChar char="q"/>
            </a:pPr>
            <a:r>
              <a:rPr lang="hu-HU" sz="2100" b="0" dirty="0" smtClean="0"/>
              <a:t>A </a:t>
            </a:r>
            <a:r>
              <a:rPr lang="en-US" sz="2100" b="0" dirty="0" smtClean="0"/>
              <a:t>few </a:t>
            </a:r>
            <a:r>
              <a:rPr lang="en-US" sz="2100" b="0" dirty="0"/>
              <a:t>clusters specialized for biotech, biomedical and health </a:t>
            </a:r>
            <a:r>
              <a:rPr lang="en-US" sz="2100" b="0" dirty="0" smtClean="0"/>
              <a:t>industry</a:t>
            </a:r>
            <a:r>
              <a:rPr lang="hu-HU" sz="2100" b="0" dirty="0" smtClean="0"/>
              <a:t>.</a:t>
            </a:r>
            <a:endParaRPr lang="hu-HU" sz="2100" b="0" dirty="0"/>
          </a:p>
          <a:p>
            <a:pPr marL="342900" lvl="0" indent="-342900" algn="just">
              <a:buFont typeface="Wingdings" panose="05000000000000000000" pitchFamily="2" charset="2"/>
              <a:buChar char="q"/>
            </a:pPr>
            <a:r>
              <a:rPr lang="hu-HU" sz="2100" b="0" dirty="0"/>
              <a:t>M</a:t>
            </a:r>
            <a:r>
              <a:rPr lang="en-US" sz="2100" b="0" dirty="0"/>
              <a:t>embers from the </a:t>
            </a:r>
            <a:r>
              <a:rPr lang="hu-HU" sz="2100" b="0" dirty="0" err="1"/>
              <a:t>healthcare</a:t>
            </a:r>
            <a:r>
              <a:rPr lang="hu-HU" sz="2100" b="0" dirty="0"/>
              <a:t> </a:t>
            </a:r>
            <a:r>
              <a:rPr lang="hu-HU" sz="2100" b="0" dirty="0" err="1"/>
              <a:t>providers</a:t>
            </a:r>
            <a:r>
              <a:rPr lang="hu-HU" sz="2100" b="0" dirty="0"/>
              <a:t>, </a:t>
            </a:r>
            <a:r>
              <a:rPr lang="en-US" sz="2100" b="0" dirty="0"/>
              <a:t>biotech, pharma, medical device and ICT business, local and regional public authorities, universities and </a:t>
            </a:r>
            <a:r>
              <a:rPr lang="en-US" sz="2100" b="0" dirty="0" smtClean="0"/>
              <a:t>academia.</a:t>
            </a:r>
            <a:endParaRPr lang="hu-HU" sz="2100" b="0" dirty="0"/>
          </a:p>
          <a:p>
            <a:pPr lvl="0">
              <a:spcBef>
                <a:spcPts val="600"/>
              </a:spcBef>
            </a:pPr>
            <a:r>
              <a:rPr lang="hu-HU" sz="2100" dirty="0" smtClean="0"/>
              <a:t>General </a:t>
            </a:r>
            <a:r>
              <a:rPr lang="hu-HU" sz="2100" dirty="0"/>
              <a:t>p</a:t>
            </a:r>
            <a:r>
              <a:rPr lang="en-GB" sz="2100" dirty="0" err="1"/>
              <a:t>roblem</a:t>
            </a:r>
            <a:r>
              <a:rPr lang="en-GB" sz="2100" dirty="0"/>
              <a:t>: </a:t>
            </a:r>
            <a:endParaRPr lang="hu-HU" sz="2100" dirty="0"/>
          </a:p>
          <a:p>
            <a:pPr lvl="0" algn="just"/>
            <a:r>
              <a:rPr lang="en-US" sz="2100" b="0" dirty="0" smtClean="0"/>
              <a:t>Yet</a:t>
            </a:r>
            <a:r>
              <a:rPr lang="en-US" sz="2100" b="0" dirty="0"/>
              <a:t>, </a:t>
            </a:r>
            <a:r>
              <a:rPr lang="en-US" sz="2100" b="0" dirty="0"/>
              <a:t>the transfer of innovation needs and ideas from the small and medium size care providers (such as from the state owned hospital staff) to companies and universities was weak in Hunga</a:t>
            </a:r>
            <a:r>
              <a:rPr lang="en-US" sz="2100" b="0" dirty="0"/>
              <a:t>ry and in Central Europe.</a:t>
            </a:r>
          </a:p>
          <a:p>
            <a:pPr algn="just">
              <a:spcBef>
                <a:spcPts val="600"/>
              </a:spcBef>
            </a:pPr>
            <a:r>
              <a:rPr lang="hu-HU" sz="2000" dirty="0" err="1" smtClean="0"/>
              <a:t>Specific</a:t>
            </a:r>
            <a:r>
              <a:rPr lang="hu-HU" sz="2000" dirty="0" smtClean="0"/>
              <a:t> p</a:t>
            </a:r>
            <a:r>
              <a:rPr lang="en-GB" sz="2000" dirty="0" err="1" smtClean="0"/>
              <a:t>roblem</a:t>
            </a:r>
            <a:r>
              <a:rPr lang="en-GB" sz="2000" dirty="0"/>
              <a:t>: </a:t>
            </a:r>
            <a:endParaRPr lang="hu-HU" sz="2000" dirty="0"/>
          </a:p>
          <a:p>
            <a:pPr marL="457200" lvl="0" indent="-457200" algn="just">
              <a:buFont typeface="+mj-lt"/>
              <a:buAutoNum type="arabicPeriod"/>
            </a:pPr>
            <a:r>
              <a:rPr lang="en-GB" sz="2000" b="0" dirty="0"/>
              <a:t>Big university and hospital clinics have appropriate lab infrastructure for efficient and effective diagnosis, however, access to their services is often restricted (lack of functional medicine or personalized medicine, waiting lists, travel difficulties). Unfortunately smaller and/or private care providers might help to solve access inequalities, however, there was no appropriate lab infrastructure.</a:t>
            </a:r>
            <a:endParaRPr lang="hu-HU" sz="2000" b="0" dirty="0"/>
          </a:p>
          <a:p>
            <a:pPr marL="457200" lvl="0" indent="-457200" algn="just">
              <a:buFont typeface="+mj-lt"/>
              <a:buAutoNum type="arabicPeriod"/>
            </a:pPr>
            <a:r>
              <a:rPr lang="en-GB" sz="2000" b="0" dirty="0"/>
              <a:t>Big university and hospital clinics have appropriate lab infrastructure for taking part in clinical trials, and saving time and costs to test new reagents or molecules for new drugs and medicines or devices. However, smaller and/or private care providers – both on the industry side and the care provider side – don’t have their own or shared efficient and effective lab infrastructure.</a:t>
            </a:r>
            <a:endParaRPr lang="hu-HU" sz="2000" b="0" dirty="0"/>
          </a:p>
          <a:p>
            <a:pPr lvl="0"/>
            <a:endParaRPr lang="en-GB" sz="2300" b="0" dirty="0"/>
          </a:p>
          <a:p>
            <a:pPr fontAlgn="auto">
              <a:spcAft>
                <a:spcPts val="0"/>
              </a:spcAft>
              <a:defRPr/>
            </a:pPr>
            <a:endParaRPr lang="cs-CZ" dirty="0">
              <a:solidFill>
                <a:srgbClr val="1F497D"/>
              </a:solidFill>
            </a:endParaRPr>
          </a:p>
          <a:p>
            <a:pPr fontAlgn="auto">
              <a:spcAft>
                <a:spcPts val="0"/>
              </a:spcAft>
              <a:defRPr/>
            </a:pPr>
            <a:endParaRPr lang="cs-CZ" dirty="0">
              <a:solidFill>
                <a:srgbClr val="1F497D"/>
              </a:solidFill>
            </a:endParaRPr>
          </a:p>
          <a:p>
            <a:pPr lvl="2" fontAlgn="auto">
              <a:spcAft>
                <a:spcPts val="0"/>
              </a:spcAft>
              <a:defRPr/>
            </a:pPr>
            <a:endParaRPr lang="en-GB" dirty="0"/>
          </a:p>
        </p:txBody>
      </p:sp>
      <p:sp>
        <p:nvSpPr>
          <p:cNvPr id="5" name="Titre 3"/>
          <p:cNvSpPr>
            <a:spLocks noGrp="1"/>
          </p:cNvSpPr>
          <p:nvPr>
            <p:ph type="title"/>
          </p:nvPr>
        </p:nvSpPr>
        <p:spPr>
          <a:xfrm>
            <a:off x="457200" y="431800"/>
            <a:ext cx="8229600" cy="561975"/>
          </a:xfrm>
        </p:spPr>
        <p:txBody>
          <a:bodyPr/>
          <a:lstStyle/>
          <a:p>
            <a:pPr algn="l"/>
            <a:r>
              <a:rPr lang="cs-CZ" altLang="sl-SI" sz="2400" dirty="0" smtClean="0"/>
              <a:t>BioTech_InnoCluster-IVD (HU) </a:t>
            </a:r>
            <a:r>
              <a:rPr lang="cs-CZ" altLang="sl-SI" dirty="0" smtClean="0"/>
              <a:t>- PROBLEM</a:t>
            </a:r>
            <a:endParaRPr lang="en-GB" altLang="sl-SI" dirty="0" smtClean="0"/>
          </a:p>
        </p:txBody>
      </p:sp>
    </p:spTree>
    <p:extLst>
      <p:ext uri="{BB962C8B-B14F-4D97-AF65-F5344CB8AC3E}">
        <p14:creationId xmlns:p14="http://schemas.microsoft.com/office/powerpoint/2010/main" val="3324541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texte 7"/>
          <p:cNvSpPr>
            <a:spLocks noGrp="1"/>
          </p:cNvSpPr>
          <p:nvPr>
            <p:ph type="body" sz="quarter" idx="10"/>
          </p:nvPr>
        </p:nvSpPr>
        <p:spPr>
          <a:xfrm>
            <a:off x="457200" y="1368425"/>
            <a:ext cx="8207375" cy="5183188"/>
          </a:xfrm>
        </p:spPr>
        <p:txBody>
          <a:bodyPr rtlCol="0">
            <a:normAutofit fontScale="77500" lnSpcReduction="20000"/>
          </a:bodyPr>
          <a:lstStyle/>
          <a:p>
            <a:pPr>
              <a:spcBef>
                <a:spcPts val="600"/>
              </a:spcBef>
            </a:pPr>
            <a:r>
              <a:rPr lang="hu-HU" sz="2100" dirty="0"/>
              <a:t>Overall </a:t>
            </a:r>
            <a:r>
              <a:rPr lang="hu-HU" sz="2100" dirty="0" err="1"/>
              <a:t>stength</a:t>
            </a:r>
            <a:r>
              <a:rPr lang="hu-HU" sz="2100" dirty="0"/>
              <a:t>, </a:t>
            </a:r>
            <a:r>
              <a:rPr lang="hu-HU" sz="2100" dirty="0" err="1"/>
              <a:t>advantages</a:t>
            </a:r>
            <a:r>
              <a:rPr lang="hu-HU" sz="2100" dirty="0"/>
              <a:t> and </a:t>
            </a:r>
            <a:r>
              <a:rPr lang="hu-HU" sz="2100" dirty="0" err="1"/>
              <a:t>opportunities</a:t>
            </a:r>
            <a:r>
              <a:rPr lang="hu-HU" sz="2100" dirty="0"/>
              <a:t>:</a:t>
            </a:r>
          </a:p>
          <a:p>
            <a:pPr marL="342900" lvl="0" indent="-342900" algn="just">
              <a:buFont typeface="Wingdings" panose="05000000000000000000" pitchFamily="2" charset="2"/>
              <a:buChar char="q"/>
            </a:pPr>
            <a:r>
              <a:rPr lang="en-US" sz="2100" b="0" dirty="0" smtClean="0"/>
              <a:t>Clusters </a:t>
            </a:r>
            <a:r>
              <a:rPr lang="en-US" sz="2100" b="0" dirty="0"/>
              <a:t>have a high potential for innovations in the development of healthcare procedures and services, devices and agents. </a:t>
            </a:r>
            <a:endParaRPr lang="hu-HU" sz="2100" b="0" dirty="0" smtClean="0"/>
          </a:p>
          <a:p>
            <a:pPr marL="342900" indent="-342900" algn="just">
              <a:buFont typeface="Wingdings" panose="05000000000000000000" pitchFamily="2" charset="2"/>
              <a:buChar char="q"/>
            </a:pPr>
            <a:r>
              <a:rPr lang="hu-HU" sz="2100" b="0" dirty="0"/>
              <a:t>O</a:t>
            </a:r>
            <a:r>
              <a:rPr lang="en-US" sz="2100" b="0" dirty="0" err="1"/>
              <a:t>fficially</a:t>
            </a:r>
            <a:r>
              <a:rPr lang="en-US" sz="2100" b="0" dirty="0"/>
              <a:t> accredited innovation clusters </a:t>
            </a:r>
            <a:r>
              <a:rPr lang="hu-HU" sz="2100" b="0" dirty="0" smtClean="0"/>
              <a:t>+ </a:t>
            </a:r>
            <a:r>
              <a:rPr lang="hu-HU" sz="2100" b="0" dirty="0" err="1" smtClean="0"/>
              <a:t>Subsidy</a:t>
            </a:r>
            <a:r>
              <a:rPr lang="hu-HU" sz="2100" b="0" dirty="0" smtClean="0"/>
              <a:t>/</a:t>
            </a:r>
            <a:r>
              <a:rPr lang="hu-HU" sz="2100" b="0" dirty="0" err="1" smtClean="0"/>
              <a:t>granting</a:t>
            </a:r>
            <a:r>
              <a:rPr lang="hu-HU" sz="2100" b="0" dirty="0" smtClean="0"/>
              <a:t> </a:t>
            </a:r>
            <a:r>
              <a:rPr lang="hu-HU" sz="2100" b="0" dirty="0" err="1" smtClean="0"/>
              <a:t>opportunities</a:t>
            </a:r>
            <a:r>
              <a:rPr lang="hu-HU" sz="2100" b="0" dirty="0" smtClean="0"/>
              <a:t>.</a:t>
            </a:r>
          </a:p>
          <a:p>
            <a:pPr marL="342900" indent="-342900" algn="just">
              <a:buFont typeface="Wingdings" panose="05000000000000000000" pitchFamily="2" charset="2"/>
              <a:buChar char="q"/>
            </a:pPr>
            <a:r>
              <a:rPr lang="hu-HU" sz="2100" b="0" dirty="0" smtClean="0"/>
              <a:t>A </a:t>
            </a:r>
            <a:r>
              <a:rPr lang="en-US" sz="2100" b="0" dirty="0" smtClean="0"/>
              <a:t>few </a:t>
            </a:r>
            <a:r>
              <a:rPr lang="en-US" sz="2100" b="0" dirty="0"/>
              <a:t>clusters specialized for biotech, biomedical and health </a:t>
            </a:r>
            <a:r>
              <a:rPr lang="en-US" sz="2100" b="0" dirty="0" smtClean="0"/>
              <a:t>industry</a:t>
            </a:r>
            <a:r>
              <a:rPr lang="hu-HU" sz="2100" b="0" dirty="0" smtClean="0"/>
              <a:t>.</a:t>
            </a:r>
            <a:endParaRPr lang="hu-HU" sz="2100" b="0" dirty="0"/>
          </a:p>
          <a:p>
            <a:pPr marL="342900" lvl="0" indent="-342900" algn="just">
              <a:buFont typeface="Wingdings" panose="05000000000000000000" pitchFamily="2" charset="2"/>
              <a:buChar char="q"/>
            </a:pPr>
            <a:r>
              <a:rPr lang="hu-HU" sz="2100" b="0" dirty="0"/>
              <a:t>M</a:t>
            </a:r>
            <a:r>
              <a:rPr lang="en-US" sz="2100" b="0" dirty="0"/>
              <a:t>embers from the </a:t>
            </a:r>
            <a:r>
              <a:rPr lang="hu-HU" sz="2100" b="0" dirty="0" err="1"/>
              <a:t>healthcare</a:t>
            </a:r>
            <a:r>
              <a:rPr lang="hu-HU" sz="2100" b="0" dirty="0"/>
              <a:t> </a:t>
            </a:r>
            <a:r>
              <a:rPr lang="hu-HU" sz="2100" b="0" dirty="0" err="1"/>
              <a:t>providers</a:t>
            </a:r>
            <a:r>
              <a:rPr lang="hu-HU" sz="2100" b="0" dirty="0"/>
              <a:t>, </a:t>
            </a:r>
            <a:r>
              <a:rPr lang="en-US" sz="2100" b="0" dirty="0"/>
              <a:t>biotech, pharma, medical device and ICT business, local and regional public authorities, universities and </a:t>
            </a:r>
            <a:r>
              <a:rPr lang="en-US" sz="2100" b="0" dirty="0" smtClean="0"/>
              <a:t>academia.</a:t>
            </a:r>
            <a:endParaRPr lang="hu-HU" sz="2100" b="0" dirty="0"/>
          </a:p>
          <a:p>
            <a:pPr lvl="0">
              <a:spcBef>
                <a:spcPts val="600"/>
              </a:spcBef>
            </a:pPr>
            <a:r>
              <a:rPr lang="hu-HU" sz="2100" dirty="0" smtClean="0"/>
              <a:t>General </a:t>
            </a:r>
            <a:r>
              <a:rPr lang="hu-HU" sz="2100" dirty="0"/>
              <a:t>p</a:t>
            </a:r>
            <a:r>
              <a:rPr lang="en-GB" sz="2100" dirty="0" err="1"/>
              <a:t>roblem</a:t>
            </a:r>
            <a:r>
              <a:rPr lang="en-GB" sz="2100" dirty="0"/>
              <a:t>: </a:t>
            </a:r>
            <a:endParaRPr lang="hu-HU" sz="2100" dirty="0"/>
          </a:p>
          <a:p>
            <a:pPr lvl="0" algn="just"/>
            <a:r>
              <a:rPr lang="en-US" sz="2100" b="0" dirty="0" smtClean="0"/>
              <a:t>Yet</a:t>
            </a:r>
            <a:r>
              <a:rPr lang="en-US" sz="2100" b="0" dirty="0"/>
              <a:t>, the </a:t>
            </a:r>
            <a:r>
              <a:rPr lang="en-US" sz="2100" dirty="0">
                <a:solidFill>
                  <a:srgbClr val="C00000"/>
                </a:solidFill>
              </a:rPr>
              <a:t>transfer of innovation needs and ideas </a:t>
            </a:r>
            <a:r>
              <a:rPr lang="en-US" sz="2100" b="0" dirty="0"/>
              <a:t>from the small and medium size care providers (such as from the state owned hospital staff) to companies and universities was </a:t>
            </a:r>
            <a:r>
              <a:rPr lang="en-US" sz="2100" dirty="0">
                <a:solidFill>
                  <a:srgbClr val="C00000"/>
                </a:solidFill>
              </a:rPr>
              <a:t>weak</a:t>
            </a:r>
            <a:r>
              <a:rPr lang="en-US" sz="2100" b="0" dirty="0"/>
              <a:t> in Hungary and in Central Europe.</a:t>
            </a:r>
          </a:p>
          <a:p>
            <a:pPr algn="just">
              <a:spcBef>
                <a:spcPts val="600"/>
              </a:spcBef>
            </a:pPr>
            <a:r>
              <a:rPr lang="hu-HU" sz="2000" dirty="0" err="1" smtClean="0"/>
              <a:t>Specific</a:t>
            </a:r>
            <a:r>
              <a:rPr lang="hu-HU" sz="2000" dirty="0" smtClean="0"/>
              <a:t> p</a:t>
            </a:r>
            <a:r>
              <a:rPr lang="en-GB" sz="2000" dirty="0" err="1" smtClean="0"/>
              <a:t>roblem</a:t>
            </a:r>
            <a:r>
              <a:rPr lang="en-GB" sz="2000" dirty="0"/>
              <a:t>: </a:t>
            </a:r>
            <a:endParaRPr lang="hu-HU" sz="2000" dirty="0"/>
          </a:p>
          <a:p>
            <a:pPr marL="457200" lvl="0" indent="-457200" algn="just">
              <a:buFont typeface="+mj-lt"/>
              <a:buAutoNum type="arabicPeriod"/>
            </a:pPr>
            <a:r>
              <a:rPr lang="en-GB" sz="2000" b="0" dirty="0"/>
              <a:t>Big university and hospital clinics have appropriate lab infrastructure for efficient and effective diagnosis, however, </a:t>
            </a:r>
            <a:r>
              <a:rPr lang="en-GB" sz="2000" dirty="0">
                <a:solidFill>
                  <a:srgbClr val="C00000"/>
                </a:solidFill>
              </a:rPr>
              <a:t>access to their services is often restricted </a:t>
            </a:r>
            <a:r>
              <a:rPr lang="en-GB" sz="2000" b="0" dirty="0"/>
              <a:t>(lack of functional medicine or personalized medicine, waiting lists, travel difficulties). Unfortunately smaller and/or private care providers might help to solve access inequalities, however, there was no appropriate lab infrastructure.</a:t>
            </a:r>
            <a:endParaRPr lang="hu-HU" sz="2000" b="0" dirty="0"/>
          </a:p>
          <a:p>
            <a:pPr marL="457200" lvl="0" indent="-457200" algn="just">
              <a:buFont typeface="+mj-lt"/>
              <a:buAutoNum type="arabicPeriod"/>
            </a:pPr>
            <a:r>
              <a:rPr lang="en-GB" sz="2000" b="0" dirty="0"/>
              <a:t>Big university and hospital clinics have appropriate lab infrastructure for taking part in clinical trials, and saving time and costs to test new reagents or molecules for new drugs and medicines or devices. However, </a:t>
            </a:r>
            <a:r>
              <a:rPr lang="en-GB" sz="2000" dirty="0">
                <a:solidFill>
                  <a:srgbClr val="C00000"/>
                </a:solidFill>
              </a:rPr>
              <a:t>smaller and/or private care providers</a:t>
            </a:r>
            <a:r>
              <a:rPr lang="en-GB" sz="2000" b="0" dirty="0"/>
              <a:t> – both on the industry side and the care provider side – </a:t>
            </a:r>
            <a:r>
              <a:rPr lang="en-GB" sz="2000" dirty="0">
                <a:solidFill>
                  <a:srgbClr val="C00000"/>
                </a:solidFill>
              </a:rPr>
              <a:t>don’t have their own or shared efficient and effective lab infrastructure</a:t>
            </a:r>
            <a:r>
              <a:rPr lang="en-GB" sz="2000" b="0" dirty="0"/>
              <a:t>.</a:t>
            </a:r>
            <a:endParaRPr lang="hu-HU" sz="2000" b="0" dirty="0"/>
          </a:p>
          <a:p>
            <a:pPr lvl="0"/>
            <a:endParaRPr lang="en-GB" sz="2300" b="0" dirty="0"/>
          </a:p>
          <a:p>
            <a:pPr fontAlgn="auto">
              <a:spcAft>
                <a:spcPts val="0"/>
              </a:spcAft>
              <a:defRPr/>
            </a:pPr>
            <a:endParaRPr lang="cs-CZ" dirty="0">
              <a:solidFill>
                <a:srgbClr val="1F497D"/>
              </a:solidFill>
            </a:endParaRPr>
          </a:p>
          <a:p>
            <a:pPr fontAlgn="auto">
              <a:spcAft>
                <a:spcPts val="0"/>
              </a:spcAft>
              <a:defRPr/>
            </a:pPr>
            <a:endParaRPr lang="cs-CZ" dirty="0">
              <a:solidFill>
                <a:srgbClr val="1F497D"/>
              </a:solidFill>
            </a:endParaRPr>
          </a:p>
          <a:p>
            <a:pPr lvl="2" fontAlgn="auto">
              <a:spcAft>
                <a:spcPts val="0"/>
              </a:spcAft>
              <a:defRPr/>
            </a:pPr>
            <a:endParaRPr lang="en-GB" dirty="0"/>
          </a:p>
        </p:txBody>
      </p:sp>
      <p:sp>
        <p:nvSpPr>
          <p:cNvPr id="5" name="Titre 3"/>
          <p:cNvSpPr>
            <a:spLocks noGrp="1"/>
          </p:cNvSpPr>
          <p:nvPr>
            <p:ph type="title"/>
          </p:nvPr>
        </p:nvSpPr>
        <p:spPr>
          <a:xfrm>
            <a:off x="457200" y="431800"/>
            <a:ext cx="8229600" cy="561975"/>
          </a:xfrm>
        </p:spPr>
        <p:txBody>
          <a:bodyPr/>
          <a:lstStyle/>
          <a:p>
            <a:pPr algn="l"/>
            <a:r>
              <a:rPr lang="cs-CZ" altLang="sl-SI" sz="2400" dirty="0" smtClean="0"/>
              <a:t>BioTech_InnoCluster-IVD (HU) </a:t>
            </a:r>
            <a:r>
              <a:rPr lang="cs-CZ" altLang="sl-SI" dirty="0" smtClean="0"/>
              <a:t>- PROBLEM</a:t>
            </a:r>
            <a:endParaRPr lang="en-GB" altLang="sl-SI" dirty="0" smtClean="0"/>
          </a:p>
        </p:txBody>
      </p:sp>
    </p:spTree>
    <p:extLst>
      <p:ext uri="{BB962C8B-B14F-4D97-AF65-F5344CB8AC3E}">
        <p14:creationId xmlns:p14="http://schemas.microsoft.com/office/powerpoint/2010/main" val="41212748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Espace réservé du texte 7"/>
          <p:cNvSpPr>
            <a:spLocks noGrp="1"/>
          </p:cNvSpPr>
          <p:nvPr>
            <p:ph type="body" sz="quarter" idx="10"/>
          </p:nvPr>
        </p:nvSpPr>
        <p:spPr>
          <a:xfrm>
            <a:off x="457200" y="1224409"/>
            <a:ext cx="8207375" cy="3644751"/>
          </a:xfrm>
        </p:spPr>
        <p:txBody>
          <a:bodyPr rtlCol="0">
            <a:normAutofit/>
          </a:bodyPr>
          <a:lstStyle/>
          <a:p>
            <a:pPr fontAlgn="auto">
              <a:spcAft>
                <a:spcPts val="0"/>
              </a:spcAft>
              <a:defRPr/>
            </a:pPr>
            <a:r>
              <a:rPr lang="cs-CZ" dirty="0">
                <a:solidFill>
                  <a:srgbClr val="1F497D"/>
                </a:solidFill>
              </a:rPr>
              <a:t>Unmet needs</a:t>
            </a:r>
            <a:r>
              <a:rPr lang="cs-CZ" dirty="0" smtClean="0">
                <a:solidFill>
                  <a:srgbClr val="1F497D"/>
                </a:solidFill>
              </a:rPr>
              <a:t>:</a:t>
            </a:r>
          </a:p>
          <a:p>
            <a:pPr marL="457200" indent="-457200" algn="just" fontAlgn="auto">
              <a:spcAft>
                <a:spcPts val="0"/>
              </a:spcAft>
              <a:buFont typeface="+mj-lt"/>
              <a:buAutoNum type="arabicPeriod"/>
              <a:defRPr/>
            </a:pPr>
            <a:r>
              <a:rPr lang="en-US" b="0" dirty="0" smtClean="0">
                <a:solidFill>
                  <a:srgbClr val="1F497D"/>
                </a:solidFill>
              </a:rPr>
              <a:t>Smaller </a:t>
            </a:r>
            <a:r>
              <a:rPr lang="en-US" b="0" dirty="0">
                <a:solidFill>
                  <a:srgbClr val="1F497D"/>
                </a:solidFill>
              </a:rPr>
              <a:t>formal and informal healthcare providers needed available solution for quick, reliable, accurate and cost effective diagnosis to assist the work of their staff and satisfy their patients.</a:t>
            </a:r>
          </a:p>
          <a:p>
            <a:pPr marL="457200" indent="-457200" algn="just" fontAlgn="auto">
              <a:spcAft>
                <a:spcPts val="0"/>
              </a:spcAft>
              <a:buFont typeface="+mj-lt"/>
              <a:buAutoNum type="arabicPeriod"/>
              <a:defRPr/>
            </a:pPr>
            <a:r>
              <a:rPr lang="en-US" b="0" dirty="0" smtClean="0">
                <a:solidFill>
                  <a:srgbClr val="1F497D"/>
                </a:solidFill>
              </a:rPr>
              <a:t>Smaller </a:t>
            </a:r>
            <a:r>
              <a:rPr lang="en-US" b="0" dirty="0">
                <a:solidFill>
                  <a:srgbClr val="1F497D"/>
                </a:solidFill>
              </a:rPr>
              <a:t>business/industry actors needed own or shared lab infrastructure to assist in saving time and costs of developing and testing new procedures, devices, drugs, molecules</a:t>
            </a:r>
            <a:r>
              <a:rPr lang="en-US" b="0" dirty="0" smtClean="0">
                <a:solidFill>
                  <a:srgbClr val="1F497D"/>
                </a:solidFill>
              </a:rPr>
              <a:t>.</a:t>
            </a:r>
            <a:endParaRPr lang="cs-CZ" dirty="0">
              <a:solidFill>
                <a:srgbClr val="1F497D"/>
              </a:solidFill>
            </a:endParaRPr>
          </a:p>
          <a:p>
            <a:pPr lvl="2" fontAlgn="auto">
              <a:spcAft>
                <a:spcPts val="0"/>
              </a:spcAft>
              <a:defRPr/>
            </a:pPr>
            <a:endParaRPr lang="en-GB" dirty="0"/>
          </a:p>
        </p:txBody>
      </p:sp>
      <p:sp>
        <p:nvSpPr>
          <p:cNvPr id="24" name="Titre 3"/>
          <p:cNvSpPr>
            <a:spLocks noGrp="1"/>
          </p:cNvSpPr>
          <p:nvPr>
            <p:ph type="title"/>
          </p:nvPr>
        </p:nvSpPr>
        <p:spPr>
          <a:xfrm>
            <a:off x="457200" y="431800"/>
            <a:ext cx="8229600" cy="561975"/>
          </a:xfrm>
        </p:spPr>
        <p:txBody>
          <a:bodyPr/>
          <a:lstStyle/>
          <a:p>
            <a:pPr algn="l"/>
            <a:r>
              <a:rPr lang="cs-CZ" altLang="sl-SI" sz="2400" dirty="0" smtClean="0"/>
              <a:t>BioTech_InnoCluster-IVD (HU) </a:t>
            </a:r>
            <a:r>
              <a:rPr lang="cs-CZ" altLang="sl-SI" dirty="0" smtClean="0"/>
              <a:t>– NEEDS</a:t>
            </a:r>
            <a:endParaRPr lang="en-GB" altLang="sl-SI" dirty="0" smtClean="0"/>
          </a:p>
        </p:txBody>
      </p:sp>
      <p:sp>
        <p:nvSpPr>
          <p:cNvPr id="5" name="Téglalap 4"/>
          <p:cNvSpPr/>
          <p:nvPr/>
        </p:nvSpPr>
        <p:spPr>
          <a:xfrm>
            <a:off x="457200" y="4869160"/>
            <a:ext cx="8229600" cy="1815882"/>
          </a:xfrm>
          <a:prstGeom prst="rect">
            <a:avLst/>
          </a:prstGeom>
        </p:spPr>
        <p:txBody>
          <a:bodyPr wrap="square">
            <a:spAutoFit/>
          </a:bodyPr>
          <a:lstStyle/>
          <a:p>
            <a:pPr algn="just">
              <a:spcBef>
                <a:spcPts val="600"/>
              </a:spcBef>
              <a:spcAft>
                <a:spcPts val="0"/>
              </a:spcAft>
            </a:pPr>
            <a:r>
              <a:rPr lang="en-GB" b="1" dirty="0">
                <a:latin typeface="Calibri" panose="020F0502020204030204" pitchFamily="34" charset="0"/>
                <a:ea typeface="Calibri" panose="020F0502020204030204" pitchFamily="34" charset="0"/>
                <a:cs typeface="Times New Roman" panose="02020603050405020304" pitchFamily="18" charset="0"/>
              </a:rPr>
              <a:t>Main </a:t>
            </a:r>
            <a:r>
              <a:rPr lang="en-GB" b="1" dirty="0" smtClean="0">
                <a:latin typeface="Calibri" panose="020F0502020204030204" pitchFamily="34" charset="0"/>
                <a:ea typeface="Calibri" panose="020F0502020204030204" pitchFamily="34" charset="0"/>
                <a:cs typeface="Times New Roman" panose="02020603050405020304" pitchFamily="18" charset="0"/>
              </a:rPr>
              <a:t>objective</a:t>
            </a:r>
            <a:r>
              <a:rPr lang="hu-HU" b="1" dirty="0" smtClean="0">
                <a:latin typeface="Calibri" panose="020F0502020204030204" pitchFamily="34" charset="0"/>
                <a:ea typeface="Calibri" panose="020F0502020204030204" pitchFamily="34" charset="0"/>
                <a:cs typeface="Times New Roman" panose="02020603050405020304" pitchFamily="18" charset="0"/>
              </a:rPr>
              <a:t> of </a:t>
            </a:r>
            <a:r>
              <a:rPr lang="hu-HU" b="1" dirty="0" err="1" smtClean="0">
                <a:latin typeface="Calibri" panose="020F0502020204030204" pitchFamily="34" charset="0"/>
                <a:ea typeface="Calibri" panose="020F0502020204030204" pitchFamily="34" charset="0"/>
                <a:cs typeface="Times New Roman" panose="02020603050405020304" pitchFamily="18" charset="0"/>
              </a:rPr>
              <a:t>the</a:t>
            </a:r>
            <a:r>
              <a:rPr lang="hu-HU" b="1" dirty="0" smtClean="0">
                <a:latin typeface="Calibri" panose="020F0502020204030204" pitchFamily="34" charset="0"/>
                <a:ea typeface="Calibri" panose="020F0502020204030204" pitchFamily="34" charset="0"/>
                <a:cs typeface="Times New Roman" panose="02020603050405020304" pitchFamily="18" charset="0"/>
              </a:rPr>
              <a:t> project</a:t>
            </a:r>
            <a:r>
              <a:rPr lang="en-GB" b="1" dirty="0" smtClean="0">
                <a:latin typeface="Calibri" panose="020F0502020204030204" pitchFamily="34" charset="0"/>
                <a:ea typeface="Calibri" panose="020F0502020204030204" pitchFamily="34" charset="0"/>
                <a:cs typeface="Times New Roman" panose="02020603050405020304" pitchFamily="18" charset="0"/>
              </a:rPr>
              <a:t>:</a:t>
            </a:r>
            <a:endParaRPr lang="hu-HU" sz="2000" dirty="0">
              <a:latin typeface="Calibri" panose="020F0502020204030204" pitchFamily="34" charset="0"/>
              <a:ea typeface="Calibri" panose="020F0502020204030204" pitchFamily="34" charset="0"/>
              <a:cs typeface="Times New Roman" panose="02020603050405020304" pitchFamily="18" charset="0"/>
            </a:endParaRPr>
          </a:p>
          <a:p>
            <a:pPr algn="just">
              <a:spcAft>
                <a:spcPts val="0"/>
              </a:spcAft>
            </a:pPr>
            <a:r>
              <a:rPr lang="en-GB" dirty="0">
                <a:latin typeface="Calibri" panose="020F0502020204030204" pitchFamily="34" charset="0"/>
                <a:ea typeface="Calibri" panose="020F0502020204030204" pitchFamily="34" charset="0"/>
                <a:cs typeface="Times New Roman" panose="02020603050405020304" pitchFamily="18" charset="0"/>
              </a:rPr>
              <a:t>The project targeted on the </a:t>
            </a:r>
            <a:r>
              <a:rPr lang="en-GB" i="1" dirty="0">
                <a:latin typeface="Calibri" panose="020F0502020204030204" pitchFamily="34" charset="0"/>
                <a:ea typeface="Calibri" panose="020F0502020204030204" pitchFamily="34" charset="0"/>
                <a:cs typeface="Times New Roman" panose="02020603050405020304" pitchFamily="18" charset="0"/>
              </a:rPr>
              <a:t>delivery of a solution - based on immunodiagnostic method and the development, manufacturing and sales of in vitro diagnostic (IVD) medical devices, equipment, reagents and agents and services</a:t>
            </a:r>
            <a:r>
              <a:rPr lang="en-GB" dirty="0">
                <a:latin typeface="Calibri" panose="020F0502020204030204" pitchFamily="34" charset="0"/>
                <a:ea typeface="Calibri" panose="020F0502020204030204" pitchFamily="34" charset="0"/>
                <a:cs typeface="Times New Roman" panose="02020603050405020304" pitchFamily="18" charset="0"/>
              </a:rPr>
              <a:t> -</a:t>
            </a:r>
            <a:r>
              <a:rPr lang="en-GB" i="1" dirty="0">
                <a:latin typeface="Calibri" panose="020F0502020204030204" pitchFamily="34" charset="0"/>
                <a:ea typeface="Calibri" panose="020F0502020204030204" pitchFamily="34" charset="0"/>
                <a:cs typeface="Times New Roman" panose="02020603050405020304" pitchFamily="18" charset="0"/>
              </a:rPr>
              <a:t> for</a:t>
            </a:r>
            <a:r>
              <a:rPr lang="en-GB" dirty="0">
                <a:latin typeface="Calibri" panose="020F0502020204030204" pitchFamily="34" charset="0"/>
                <a:ea typeface="Calibri" panose="020F0502020204030204" pitchFamily="34" charset="0"/>
                <a:cs typeface="Times New Roman" panose="02020603050405020304" pitchFamily="18" charset="0"/>
              </a:rPr>
              <a:t> providing quick, reliable, accurate and cost effective diagnosis for both the patient and the medical doctors outside the big clinical and hospital environment.</a:t>
            </a:r>
            <a:endParaRPr lang="hu-HU"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492547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Espace réservé du texte 7"/>
          <p:cNvSpPr>
            <a:spLocks noGrp="1"/>
          </p:cNvSpPr>
          <p:nvPr>
            <p:ph type="body" sz="quarter" idx="10"/>
          </p:nvPr>
        </p:nvSpPr>
        <p:spPr>
          <a:xfrm>
            <a:off x="457200" y="1224409"/>
            <a:ext cx="8207375" cy="3644751"/>
          </a:xfrm>
        </p:spPr>
        <p:txBody>
          <a:bodyPr rtlCol="0">
            <a:normAutofit/>
          </a:bodyPr>
          <a:lstStyle/>
          <a:p>
            <a:pPr fontAlgn="auto">
              <a:spcAft>
                <a:spcPts val="0"/>
              </a:spcAft>
              <a:defRPr/>
            </a:pPr>
            <a:r>
              <a:rPr lang="cs-CZ" dirty="0">
                <a:solidFill>
                  <a:srgbClr val="1F497D"/>
                </a:solidFill>
              </a:rPr>
              <a:t>Unmet needs</a:t>
            </a:r>
            <a:r>
              <a:rPr lang="cs-CZ" dirty="0" smtClean="0">
                <a:solidFill>
                  <a:srgbClr val="1F497D"/>
                </a:solidFill>
              </a:rPr>
              <a:t>:</a:t>
            </a:r>
          </a:p>
          <a:p>
            <a:pPr marL="457200" indent="-457200" algn="just" fontAlgn="auto">
              <a:spcAft>
                <a:spcPts val="0"/>
              </a:spcAft>
              <a:buFont typeface="+mj-lt"/>
              <a:buAutoNum type="arabicPeriod"/>
              <a:defRPr/>
            </a:pPr>
            <a:r>
              <a:rPr lang="en-US" dirty="0" smtClean="0">
                <a:solidFill>
                  <a:srgbClr val="C00000"/>
                </a:solidFill>
              </a:rPr>
              <a:t>Smaller</a:t>
            </a:r>
            <a:r>
              <a:rPr lang="en-US" b="0" dirty="0" smtClean="0">
                <a:solidFill>
                  <a:srgbClr val="1F497D"/>
                </a:solidFill>
              </a:rPr>
              <a:t> </a:t>
            </a:r>
            <a:r>
              <a:rPr lang="en-US" b="0" dirty="0">
                <a:solidFill>
                  <a:srgbClr val="1F497D"/>
                </a:solidFill>
              </a:rPr>
              <a:t>formal and informal healthcare providers </a:t>
            </a:r>
            <a:r>
              <a:rPr lang="en-US" dirty="0">
                <a:solidFill>
                  <a:srgbClr val="C00000"/>
                </a:solidFill>
              </a:rPr>
              <a:t>needed</a:t>
            </a:r>
            <a:r>
              <a:rPr lang="en-US" b="0" dirty="0">
                <a:solidFill>
                  <a:srgbClr val="1F497D"/>
                </a:solidFill>
              </a:rPr>
              <a:t> available solution for quick, reliable, accurate and cost effective </a:t>
            </a:r>
            <a:r>
              <a:rPr lang="en-US" dirty="0">
                <a:solidFill>
                  <a:srgbClr val="C00000"/>
                </a:solidFill>
              </a:rPr>
              <a:t>diagnosis</a:t>
            </a:r>
            <a:r>
              <a:rPr lang="en-US" b="0" dirty="0">
                <a:solidFill>
                  <a:srgbClr val="1F497D"/>
                </a:solidFill>
              </a:rPr>
              <a:t> to assist the work of their staff and satisfy their patients.</a:t>
            </a:r>
          </a:p>
          <a:p>
            <a:pPr marL="457200" indent="-457200" algn="just" fontAlgn="auto">
              <a:spcAft>
                <a:spcPts val="0"/>
              </a:spcAft>
              <a:buFont typeface="+mj-lt"/>
              <a:buAutoNum type="arabicPeriod"/>
              <a:defRPr/>
            </a:pPr>
            <a:r>
              <a:rPr lang="en-US" dirty="0" smtClean="0">
                <a:solidFill>
                  <a:srgbClr val="1F497D"/>
                </a:solidFill>
              </a:rPr>
              <a:t>Smaller</a:t>
            </a:r>
            <a:r>
              <a:rPr lang="en-US" b="0" dirty="0" smtClean="0">
                <a:solidFill>
                  <a:srgbClr val="1F497D"/>
                </a:solidFill>
              </a:rPr>
              <a:t> </a:t>
            </a:r>
            <a:r>
              <a:rPr lang="en-US" b="0" dirty="0">
                <a:solidFill>
                  <a:srgbClr val="1F497D"/>
                </a:solidFill>
              </a:rPr>
              <a:t>business/industry actors </a:t>
            </a:r>
            <a:r>
              <a:rPr lang="en-US" dirty="0">
                <a:solidFill>
                  <a:srgbClr val="C00000"/>
                </a:solidFill>
              </a:rPr>
              <a:t>needed</a:t>
            </a:r>
            <a:r>
              <a:rPr lang="en-US" b="0" dirty="0">
                <a:solidFill>
                  <a:srgbClr val="1F497D"/>
                </a:solidFill>
              </a:rPr>
              <a:t> own or shared </a:t>
            </a:r>
            <a:r>
              <a:rPr lang="en-US" dirty="0">
                <a:solidFill>
                  <a:srgbClr val="C00000"/>
                </a:solidFill>
              </a:rPr>
              <a:t>lab infrastructure </a:t>
            </a:r>
            <a:r>
              <a:rPr lang="en-US" b="0" dirty="0">
                <a:solidFill>
                  <a:srgbClr val="1F497D"/>
                </a:solidFill>
              </a:rPr>
              <a:t>to assist in saving time and costs of developing and testing new procedures, devices, drugs, molecules</a:t>
            </a:r>
            <a:r>
              <a:rPr lang="en-US" b="0" dirty="0" smtClean="0">
                <a:solidFill>
                  <a:srgbClr val="1F497D"/>
                </a:solidFill>
              </a:rPr>
              <a:t>.</a:t>
            </a:r>
            <a:endParaRPr lang="cs-CZ" dirty="0">
              <a:solidFill>
                <a:srgbClr val="1F497D"/>
              </a:solidFill>
            </a:endParaRPr>
          </a:p>
          <a:p>
            <a:pPr lvl="2" fontAlgn="auto">
              <a:spcAft>
                <a:spcPts val="0"/>
              </a:spcAft>
              <a:defRPr/>
            </a:pPr>
            <a:endParaRPr lang="en-GB" dirty="0"/>
          </a:p>
        </p:txBody>
      </p:sp>
      <p:sp>
        <p:nvSpPr>
          <p:cNvPr id="24" name="Titre 3"/>
          <p:cNvSpPr>
            <a:spLocks noGrp="1"/>
          </p:cNvSpPr>
          <p:nvPr>
            <p:ph type="title"/>
          </p:nvPr>
        </p:nvSpPr>
        <p:spPr>
          <a:xfrm>
            <a:off x="457200" y="431800"/>
            <a:ext cx="8229600" cy="561975"/>
          </a:xfrm>
        </p:spPr>
        <p:txBody>
          <a:bodyPr/>
          <a:lstStyle/>
          <a:p>
            <a:pPr algn="l"/>
            <a:r>
              <a:rPr lang="cs-CZ" altLang="sl-SI" sz="2400" dirty="0" smtClean="0"/>
              <a:t>BioTech_InnoCluster-IVD (HU) </a:t>
            </a:r>
            <a:r>
              <a:rPr lang="cs-CZ" altLang="sl-SI" dirty="0" smtClean="0"/>
              <a:t>– NEEDS</a:t>
            </a:r>
            <a:endParaRPr lang="en-GB" altLang="sl-SI" dirty="0" smtClean="0"/>
          </a:p>
        </p:txBody>
      </p:sp>
      <p:sp>
        <p:nvSpPr>
          <p:cNvPr id="5" name="Téglalap 4"/>
          <p:cNvSpPr/>
          <p:nvPr/>
        </p:nvSpPr>
        <p:spPr>
          <a:xfrm>
            <a:off x="457200" y="4869160"/>
            <a:ext cx="8229600" cy="1815882"/>
          </a:xfrm>
          <a:prstGeom prst="rect">
            <a:avLst/>
          </a:prstGeom>
        </p:spPr>
        <p:txBody>
          <a:bodyPr wrap="square">
            <a:spAutoFit/>
          </a:bodyPr>
          <a:lstStyle/>
          <a:p>
            <a:pPr algn="just">
              <a:spcBef>
                <a:spcPts val="600"/>
              </a:spcBef>
              <a:spcAft>
                <a:spcPts val="0"/>
              </a:spcAft>
            </a:pPr>
            <a:r>
              <a:rPr lang="en-GB" b="1" dirty="0">
                <a:latin typeface="Calibri" panose="020F0502020204030204" pitchFamily="34" charset="0"/>
                <a:ea typeface="Calibri" panose="020F0502020204030204" pitchFamily="34" charset="0"/>
                <a:cs typeface="Times New Roman" panose="02020603050405020304" pitchFamily="18" charset="0"/>
              </a:rPr>
              <a:t>Main </a:t>
            </a:r>
            <a:r>
              <a:rPr lang="en-GB" b="1" dirty="0" smtClean="0">
                <a:latin typeface="Calibri" panose="020F0502020204030204" pitchFamily="34" charset="0"/>
                <a:ea typeface="Calibri" panose="020F0502020204030204" pitchFamily="34" charset="0"/>
                <a:cs typeface="Times New Roman" panose="02020603050405020304" pitchFamily="18" charset="0"/>
              </a:rPr>
              <a:t>objective</a:t>
            </a:r>
            <a:r>
              <a:rPr lang="hu-HU" b="1" dirty="0" smtClean="0">
                <a:latin typeface="Calibri" panose="020F0502020204030204" pitchFamily="34" charset="0"/>
                <a:ea typeface="Calibri" panose="020F0502020204030204" pitchFamily="34" charset="0"/>
                <a:cs typeface="Times New Roman" panose="02020603050405020304" pitchFamily="18" charset="0"/>
              </a:rPr>
              <a:t> of </a:t>
            </a:r>
            <a:r>
              <a:rPr lang="hu-HU" b="1" dirty="0" err="1" smtClean="0">
                <a:latin typeface="Calibri" panose="020F0502020204030204" pitchFamily="34" charset="0"/>
                <a:ea typeface="Calibri" panose="020F0502020204030204" pitchFamily="34" charset="0"/>
                <a:cs typeface="Times New Roman" panose="02020603050405020304" pitchFamily="18" charset="0"/>
              </a:rPr>
              <a:t>the</a:t>
            </a:r>
            <a:r>
              <a:rPr lang="hu-HU" b="1" dirty="0" smtClean="0">
                <a:latin typeface="Calibri" panose="020F0502020204030204" pitchFamily="34" charset="0"/>
                <a:ea typeface="Calibri" panose="020F0502020204030204" pitchFamily="34" charset="0"/>
                <a:cs typeface="Times New Roman" panose="02020603050405020304" pitchFamily="18" charset="0"/>
              </a:rPr>
              <a:t> project</a:t>
            </a:r>
            <a:r>
              <a:rPr lang="en-GB" b="1" dirty="0" smtClean="0">
                <a:latin typeface="Calibri" panose="020F0502020204030204" pitchFamily="34" charset="0"/>
                <a:ea typeface="Calibri" panose="020F0502020204030204" pitchFamily="34" charset="0"/>
                <a:cs typeface="Times New Roman" panose="02020603050405020304" pitchFamily="18" charset="0"/>
              </a:rPr>
              <a:t>:</a:t>
            </a:r>
            <a:endParaRPr lang="hu-HU" sz="2000" dirty="0">
              <a:latin typeface="Calibri" panose="020F0502020204030204" pitchFamily="34" charset="0"/>
              <a:ea typeface="Calibri" panose="020F0502020204030204" pitchFamily="34" charset="0"/>
              <a:cs typeface="Times New Roman" panose="02020603050405020304" pitchFamily="18" charset="0"/>
            </a:endParaRPr>
          </a:p>
          <a:p>
            <a:pPr algn="just">
              <a:spcAft>
                <a:spcPts val="0"/>
              </a:spcAft>
            </a:pPr>
            <a:r>
              <a:rPr lang="en-GB" dirty="0">
                <a:latin typeface="Calibri" panose="020F0502020204030204" pitchFamily="34" charset="0"/>
                <a:ea typeface="Calibri" panose="020F0502020204030204" pitchFamily="34" charset="0"/>
                <a:cs typeface="Times New Roman" panose="02020603050405020304" pitchFamily="18" charset="0"/>
              </a:rPr>
              <a:t>The project targeted on the </a:t>
            </a:r>
            <a:r>
              <a:rPr lang="en-GB" b="1" i="1" dirty="0">
                <a:solidFill>
                  <a:srgbClr val="C00000"/>
                </a:solidFill>
                <a:latin typeface="Calibri" panose="020F0502020204030204" pitchFamily="34" charset="0"/>
                <a:ea typeface="Calibri" panose="020F0502020204030204" pitchFamily="34" charset="0"/>
                <a:cs typeface="Times New Roman" panose="02020603050405020304" pitchFamily="18" charset="0"/>
              </a:rPr>
              <a:t>delivery of a solution </a:t>
            </a:r>
            <a:r>
              <a:rPr lang="en-GB" i="1" dirty="0">
                <a:latin typeface="Calibri" panose="020F0502020204030204" pitchFamily="34" charset="0"/>
                <a:ea typeface="Calibri" panose="020F0502020204030204" pitchFamily="34" charset="0"/>
                <a:cs typeface="Times New Roman" panose="02020603050405020304" pitchFamily="18" charset="0"/>
              </a:rPr>
              <a:t>- </a:t>
            </a:r>
            <a:r>
              <a:rPr lang="en-GB" b="1" i="1" dirty="0">
                <a:solidFill>
                  <a:schemeClr val="accent5">
                    <a:lumMod val="60000"/>
                    <a:lumOff val="40000"/>
                  </a:schemeClr>
                </a:solidFill>
                <a:latin typeface="Calibri" panose="020F0502020204030204" pitchFamily="34" charset="0"/>
                <a:ea typeface="Calibri" panose="020F0502020204030204" pitchFamily="34" charset="0"/>
                <a:cs typeface="Times New Roman" panose="02020603050405020304" pitchFamily="18" charset="0"/>
              </a:rPr>
              <a:t>based on </a:t>
            </a:r>
            <a:r>
              <a:rPr lang="en-GB" i="1" dirty="0">
                <a:latin typeface="Calibri" panose="020F0502020204030204" pitchFamily="34" charset="0"/>
                <a:ea typeface="Calibri" panose="020F0502020204030204" pitchFamily="34" charset="0"/>
                <a:cs typeface="Times New Roman" panose="02020603050405020304" pitchFamily="18" charset="0"/>
              </a:rPr>
              <a:t>immunodiagnostic </a:t>
            </a:r>
            <a:r>
              <a:rPr lang="en-GB" b="1" i="1" dirty="0">
                <a:solidFill>
                  <a:schemeClr val="accent5">
                    <a:lumMod val="60000"/>
                    <a:lumOff val="40000"/>
                  </a:schemeClr>
                </a:solidFill>
                <a:latin typeface="Calibri" panose="020F0502020204030204" pitchFamily="34" charset="0"/>
                <a:ea typeface="Calibri" panose="020F0502020204030204" pitchFamily="34" charset="0"/>
                <a:cs typeface="Times New Roman" panose="02020603050405020304" pitchFamily="18" charset="0"/>
              </a:rPr>
              <a:t>method</a:t>
            </a:r>
            <a:r>
              <a:rPr lang="en-GB" i="1" dirty="0">
                <a:latin typeface="Calibri" panose="020F0502020204030204" pitchFamily="34" charset="0"/>
                <a:ea typeface="Calibri" panose="020F0502020204030204" pitchFamily="34" charset="0"/>
                <a:cs typeface="Times New Roman" panose="02020603050405020304" pitchFamily="18" charset="0"/>
              </a:rPr>
              <a:t> and the development, </a:t>
            </a:r>
            <a:r>
              <a:rPr lang="en-GB" b="1" i="1" dirty="0">
                <a:solidFill>
                  <a:schemeClr val="accent5">
                    <a:lumMod val="60000"/>
                    <a:lumOff val="40000"/>
                  </a:schemeClr>
                </a:solidFill>
                <a:latin typeface="Calibri" panose="020F0502020204030204" pitchFamily="34" charset="0"/>
                <a:ea typeface="Calibri" panose="020F0502020204030204" pitchFamily="34" charset="0"/>
                <a:cs typeface="Times New Roman" panose="02020603050405020304" pitchFamily="18" charset="0"/>
              </a:rPr>
              <a:t>manufacturing</a:t>
            </a:r>
            <a:r>
              <a:rPr lang="en-GB" i="1" dirty="0">
                <a:latin typeface="Calibri" panose="020F0502020204030204" pitchFamily="34" charset="0"/>
                <a:ea typeface="Calibri" panose="020F0502020204030204" pitchFamily="34" charset="0"/>
                <a:cs typeface="Times New Roman" panose="02020603050405020304" pitchFamily="18" charset="0"/>
              </a:rPr>
              <a:t> and sales of in vitro diagnostic (IVD) medical </a:t>
            </a:r>
            <a:r>
              <a:rPr lang="en-GB" b="1" i="1" dirty="0">
                <a:solidFill>
                  <a:schemeClr val="accent5">
                    <a:lumMod val="60000"/>
                    <a:lumOff val="40000"/>
                  </a:schemeClr>
                </a:solidFill>
                <a:latin typeface="Calibri" panose="020F0502020204030204" pitchFamily="34" charset="0"/>
                <a:ea typeface="Calibri" panose="020F0502020204030204" pitchFamily="34" charset="0"/>
                <a:cs typeface="Times New Roman" panose="02020603050405020304" pitchFamily="18" charset="0"/>
              </a:rPr>
              <a:t>devices, equipment, reagents and agents and services</a:t>
            </a:r>
            <a:r>
              <a:rPr lang="en-GB" b="1" dirty="0">
                <a:solidFill>
                  <a:schemeClr val="accent5">
                    <a:lumMod val="60000"/>
                    <a:lumOff val="40000"/>
                  </a:schemeClr>
                </a:solidFill>
                <a:latin typeface="Calibri" panose="020F0502020204030204" pitchFamily="34" charset="0"/>
                <a:ea typeface="Calibri" panose="020F0502020204030204" pitchFamily="34" charset="0"/>
                <a:cs typeface="Times New Roman" panose="02020603050405020304" pitchFamily="18" charset="0"/>
              </a:rPr>
              <a:t> </a:t>
            </a:r>
            <a:r>
              <a:rPr lang="en-GB" dirty="0">
                <a:latin typeface="Calibri" panose="020F0502020204030204" pitchFamily="34" charset="0"/>
                <a:ea typeface="Calibri" panose="020F0502020204030204" pitchFamily="34" charset="0"/>
                <a:cs typeface="Times New Roman" panose="02020603050405020304" pitchFamily="18" charset="0"/>
              </a:rPr>
              <a:t>-</a:t>
            </a:r>
            <a:r>
              <a:rPr lang="en-GB" i="1" dirty="0">
                <a:latin typeface="Calibri" panose="020F0502020204030204" pitchFamily="34" charset="0"/>
                <a:ea typeface="Calibri" panose="020F0502020204030204" pitchFamily="34" charset="0"/>
                <a:cs typeface="Times New Roman" panose="02020603050405020304" pitchFamily="18" charset="0"/>
              </a:rPr>
              <a:t> </a:t>
            </a:r>
            <a:r>
              <a:rPr lang="en-GB" b="1" i="1" dirty="0">
                <a:solidFill>
                  <a:srgbClr val="C00000"/>
                </a:solidFill>
                <a:latin typeface="Calibri" panose="020F0502020204030204" pitchFamily="34" charset="0"/>
                <a:ea typeface="Calibri" panose="020F0502020204030204" pitchFamily="34" charset="0"/>
                <a:cs typeface="Times New Roman" panose="02020603050405020304" pitchFamily="18" charset="0"/>
              </a:rPr>
              <a:t>for</a:t>
            </a:r>
            <a:r>
              <a:rPr lang="en-GB" b="1" dirty="0">
                <a:solidFill>
                  <a:srgbClr val="C00000"/>
                </a:solidFill>
                <a:latin typeface="Calibri" panose="020F0502020204030204" pitchFamily="34" charset="0"/>
                <a:ea typeface="Calibri" panose="020F0502020204030204" pitchFamily="34" charset="0"/>
                <a:cs typeface="Times New Roman" panose="02020603050405020304" pitchFamily="18" charset="0"/>
              </a:rPr>
              <a:t> providing quick, reliable, accurate and cost effective diagnosis</a:t>
            </a:r>
            <a:r>
              <a:rPr lang="en-GB" dirty="0">
                <a:latin typeface="Calibri" panose="020F0502020204030204" pitchFamily="34" charset="0"/>
                <a:ea typeface="Calibri" panose="020F0502020204030204" pitchFamily="34" charset="0"/>
                <a:cs typeface="Times New Roman" panose="02020603050405020304" pitchFamily="18" charset="0"/>
              </a:rPr>
              <a:t> for both the patient and the medical doctors outside the big clinical and hospital environment.</a:t>
            </a:r>
            <a:endParaRPr lang="hu-HU"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114774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u texte 7"/>
          <p:cNvSpPr>
            <a:spLocks noGrp="1"/>
          </p:cNvSpPr>
          <p:nvPr>
            <p:ph type="body" sz="quarter" idx="10"/>
          </p:nvPr>
        </p:nvSpPr>
        <p:spPr>
          <a:xfrm>
            <a:off x="479425" y="1268760"/>
            <a:ext cx="8207375" cy="5183188"/>
          </a:xfrm>
        </p:spPr>
        <p:txBody>
          <a:bodyPr rtlCol="0">
            <a:normAutofit/>
          </a:bodyPr>
          <a:lstStyle/>
          <a:p>
            <a:pPr marL="342900" indent="-342900" algn="just">
              <a:spcBef>
                <a:spcPts val="600"/>
              </a:spcBef>
              <a:spcAft>
                <a:spcPts val="0"/>
              </a:spcAft>
              <a:buFont typeface="Wingdings" panose="05000000000000000000" pitchFamily="2" charset="2"/>
              <a:buChar char=""/>
            </a:pPr>
            <a:r>
              <a:rPr lang="en-GB" sz="2000" b="0" dirty="0">
                <a:solidFill>
                  <a:srgbClr val="1F497D"/>
                </a:solidFill>
              </a:rPr>
              <a:t>Utilizing and further developing existing successful technologies (dominantly in development, manufacturing, and sales of immunodiagnostics, lab devices and equipment) and introducing new ones (genetic, genomic, in vitro and in vivo new trial models, products and services) the cluster members developed new products and services especially designed for the diagnostic infrastructure and activity of smaller formal and informal healthcare providers and business/industry actors. </a:t>
            </a:r>
            <a:endParaRPr lang="hu-HU" sz="2000" b="0" dirty="0">
              <a:solidFill>
                <a:srgbClr val="1F497D"/>
              </a:solidFill>
            </a:endParaRPr>
          </a:p>
          <a:p>
            <a:pPr marL="342900" indent="-342900" algn="just">
              <a:spcBef>
                <a:spcPts val="600"/>
              </a:spcBef>
              <a:spcAft>
                <a:spcPts val="0"/>
              </a:spcAft>
              <a:buFont typeface="Wingdings" panose="05000000000000000000" pitchFamily="2" charset="2"/>
              <a:buChar char=""/>
            </a:pPr>
            <a:r>
              <a:rPr lang="en-GB" sz="2000" b="0" dirty="0">
                <a:solidFill>
                  <a:srgbClr val="1F497D"/>
                </a:solidFill>
              </a:rPr>
              <a:t>The accredited innovation cluster management – in partnership with and assisted by the R+D, education and techtransfer activities of the University of </a:t>
            </a:r>
            <a:r>
              <a:rPr lang="en-GB" sz="2000" b="0" dirty="0" err="1">
                <a:solidFill>
                  <a:srgbClr val="1F497D"/>
                </a:solidFill>
              </a:rPr>
              <a:t>Pécs</a:t>
            </a:r>
            <a:r>
              <a:rPr lang="en-GB" sz="2000" b="0" dirty="0">
                <a:solidFill>
                  <a:srgbClr val="1F497D"/>
                </a:solidFill>
              </a:rPr>
              <a:t> - provided its technology incubation background, and the cluster members shared their experiences in innovation, product and production design and marketing.</a:t>
            </a:r>
            <a:endParaRPr lang="hu-HU" sz="2000" b="0" dirty="0">
              <a:solidFill>
                <a:srgbClr val="1F497D"/>
              </a:solidFill>
            </a:endParaRPr>
          </a:p>
          <a:p>
            <a:pPr marL="342900" indent="-342900" algn="just">
              <a:spcBef>
                <a:spcPts val="600"/>
              </a:spcBef>
              <a:spcAft>
                <a:spcPts val="0"/>
              </a:spcAft>
              <a:buFont typeface="Wingdings" panose="05000000000000000000" pitchFamily="2" charset="2"/>
              <a:buChar char=""/>
            </a:pPr>
            <a:r>
              <a:rPr lang="en-GB" sz="2000" b="0" dirty="0">
                <a:solidFill>
                  <a:srgbClr val="1F497D"/>
                </a:solidFill>
              </a:rPr>
              <a:t>The cluster is managed by a limited company owned by the Municipality of </a:t>
            </a:r>
            <a:r>
              <a:rPr lang="en-GB" sz="2000" b="0" dirty="0" err="1">
                <a:solidFill>
                  <a:srgbClr val="1F497D"/>
                </a:solidFill>
              </a:rPr>
              <a:t>Pécs</a:t>
            </a:r>
            <a:r>
              <a:rPr lang="en-GB" sz="2000" b="0" dirty="0">
                <a:solidFill>
                  <a:srgbClr val="1F497D"/>
                </a:solidFill>
              </a:rPr>
              <a:t> (county capital town).</a:t>
            </a:r>
            <a:endParaRPr lang="hu-HU" sz="2000" b="0" dirty="0">
              <a:solidFill>
                <a:srgbClr val="1F497D"/>
              </a:solidFill>
            </a:endParaRPr>
          </a:p>
        </p:txBody>
      </p:sp>
      <p:sp>
        <p:nvSpPr>
          <p:cNvPr id="12" name="Titre 3"/>
          <p:cNvSpPr>
            <a:spLocks noGrp="1"/>
          </p:cNvSpPr>
          <p:nvPr>
            <p:ph type="title"/>
          </p:nvPr>
        </p:nvSpPr>
        <p:spPr>
          <a:xfrm>
            <a:off x="457200" y="431800"/>
            <a:ext cx="8229600" cy="561975"/>
          </a:xfrm>
        </p:spPr>
        <p:txBody>
          <a:bodyPr/>
          <a:lstStyle/>
          <a:p>
            <a:r>
              <a:rPr lang="cs-CZ" altLang="sl-SI" sz="2400" dirty="0" smtClean="0"/>
              <a:t>BioTech_InnoCluster-IVD (HU) </a:t>
            </a:r>
            <a:r>
              <a:rPr lang="cs-CZ" altLang="sl-SI" dirty="0" smtClean="0"/>
              <a:t>- </a:t>
            </a:r>
            <a:r>
              <a:rPr lang="cs-CZ" dirty="0" smtClean="0">
                <a:solidFill>
                  <a:srgbClr val="1F497D"/>
                </a:solidFill>
              </a:rPr>
              <a:t>SOLUTION</a:t>
            </a:r>
            <a:endParaRPr lang="en-GB" altLang="sl-SI" dirty="0" smtClean="0"/>
          </a:p>
        </p:txBody>
      </p:sp>
    </p:spTree>
    <p:extLst>
      <p:ext uri="{BB962C8B-B14F-4D97-AF65-F5344CB8AC3E}">
        <p14:creationId xmlns:p14="http://schemas.microsoft.com/office/powerpoint/2010/main" val="31954781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u texte 7"/>
          <p:cNvSpPr>
            <a:spLocks noGrp="1"/>
          </p:cNvSpPr>
          <p:nvPr>
            <p:ph type="body" sz="quarter" idx="10"/>
          </p:nvPr>
        </p:nvSpPr>
        <p:spPr>
          <a:xfrm>
            <a:off x="479425" y="1268760"/>
            <a:ext cx="8207375" cy="5183188"/>
          </a:xfrm>
        </p:spPr>
        <p:txBody>
          <a:bodyPr rtlCol="0">
            <a:normAutofit/>
          </a:bodyPr>
          <a:lstStyle/>
          <a:p>
            <a:pPr marL="342900" indent="-342900" algn="just">
              <a:spcBef>
                <a:spcPts val="600"/>
              </a:spcBef>
              <a:spcAft>
                <a:spcPts val="0"/>
              </a:spcAft>
              <a:buFont typeface="Wingdings" panose="05000000000000000000" pitchFamily="2" charset="2"/>
              <a:buChar char=""/>
            </a:pPr>
            <a:r>
              <a:rPr lang="en-GB" sz="2000" b="0" dirty="0">
                <a:solidFill>
                  <a:srgbClr val="1F497D"/>
                </a:solidFill>
              </a:rPr>
              <a:t>Utilizing and further developing </a:t>
            </a:r>
            <a:r>
              <a:rPr lang="en-GB" sz="2000" dirty="0">
                <a:solidFill>
                  <a:schemeClr val="accent5">
                    <a:lumMod val="60000"/>
                    <a:lumOff val="40000"/>
                  </a:schemeClr>
                </a:solidFill>
              </a:rPr>
              <a:t>existing successful technologies </a:t>
            </a:r>
            <a:r>
              <a:rPr lang="en-GB" sz="2000" b="0" dirty="0">
                <a:solidFill>
                  <a:srgbClr val="1F497D"/>
                </a:solidFill>
              </a:rPr>
              <a:t>(dominantly in development, manufacturing, and sales of immunodiagnostics, lab devices and equipment) </a:t>
            </a:r>
            <a:r>
              <a:rPr lang="en-GB" sz="2000" dirty="0">
                <a:solidFill>
                  <a:schemeClr val="accent5">
                    <a:lumMod val="60000"/>
                    <a:lumOff val="40000"/>
                  </a:schemeClr>
                </a:solidFill>
              </a:rPr>
              <a:t>and introducing new ones</a:t>
            </a:r>
            <a:r>
              <a:rPr lang="en-GB" sz="2000" dirty="0">
                <a:solidFill>
                  <a:srgbClr val="C00000"/>
                </a:solidFill>
              </a:rPr>
              <a:t> </a:t>
            </a:r>
            <a:r>
              <a:rPr lang="en-GB" sz="2000" b="0" dirty="0">
                <a:solidFill>
                  <a:srgbClr val="1F497D"/>
                </a:solidFill>
              </a:rPr>
              <a:t>(genetic, genomic, in vitro and in vivo new trial models, products and services) </a:t>
            </a:r>
            <a:r>
              <a:rPr lang="en-GB" sz="2000" dirty="0">
                <a:solidFill>
                  <a:srgbClr val="C00000"/>
                </a:solidFill>
              </a:rPr>
              <a:t>the cluster members developed new products and services especially designed for the diagnostic infrastructure and activity of smaller </a:t>
            </a:r>
            <a:r>
              <a:rPr lang="en-GB" sz="2000" b="0" dirty="0">
                <a:solidFill>
                  <a:srgbClr val="1F497D"/>
                </a:solidFill>
              </a:rPr>
              <a:t>formal and informal healthcare providers and business/industry actors. </a:t>
            </a:r>
            <a:endParaRPr lang="hu-HU" sz="2000" b="0" dirty="0">
              <a:solidFill>
                <a:srgbClr val="1F497D"/>
              </a:solidFill>
            </a:endParaRPr>
          </a:p>
          <a:p>
            <a:pPr marL="342900" indent="-342900" algn="just">
              <a:spcBef>
                <a:spcPts val="600"/>
              </a:spcBef>
              <a:spcAft>
                <a:spcPts val="0"/>
              </a:spcAft>
              <a:buFont typeface="Wingdings" panose="05000000000000000000" pitchFamily="2" charset="2"/>
              <a:buChar char=""/>
            </a:pPr>
            <a:r>
              <a:rPr lang="en-GB" sz="2000" b="0" dirty="0">
                <a:solidFill>
                  <a:srgbClr val="1F497D"/>
                </a:solidFill>
              </a:rPr>
              <a:t>The accredited innovation cluster management – in partnership with and assisted by the R+D, education and techtransfer activities of the </a:t>
            </a:r>
            <a:r>
              <a:rPr lang="en-GB" sz="2000" dirty="0">
                <a:solidFill>
                  <a:srgbClr val="C00000"/>
                </a:solidFill>
              </a:rPr>
              <a:t>University of </a:t>
            </a:r>
            <a:r>
              <a:rPr lang="en-GB" sz="2000" dirty="0" err="1">
                <a:solidFill>
                  <a:srgbClr val="C00000"/>
                </a:solidFill>
              </a:rPr>
              <a:t>Pécs</a:t>
            </a:r>
            <a:r>
              <a:rPr lang="en-GB" sz="2000" dirty="0">
                <a:solidFill>
                  <a:srgbClr val="C00000"/>
                </a:solidFill>
              </a:rPr>
              <a:t> </a:t>
            </a:r>
            <a:r>
              <a:rPr lang="en-GB" sz="2000" b="0" dirty="0">
                <a:solidFill>
                  <a:srgbClr val="1F497D"/>
                </a:solidFill>
              </a:rPr>
              <a:t>- provided its technology incubation background, and the </a:t>
            </a:r>
            <a:r>
              <a:rPr lang="en-GB" sz="2000" dirty="0">
                <a:solidFill>
                  <a:srgbClr val="C00000"/>
                </a:solidFill>
              </a:rPr>
              <a:t>cluster members</a:t>
            </a:r>
            <a:r>
              <a:rPr lang="en-GB" sz="2000" b="0" dirty="0">
                <a:solidFill>
                  <a:srgbClr val="1F497D"/>
                </a:solidFill>
              </a:rPr>
              <a:t> shared their experiences in innovation, product and production design and marketing.</a:t>
            </a:r>
            <a:endParaRPr lang="hu-HU" sz="2000" b="0" dirty="0">
              <a:solidFill>
                <a:srgbClr val="1F497D"/>
              </a:solidFill>
            </a:endParaRPr>
          </a:p>
          <a:p>
            <a:pPr marL="342900" indent="-342900" algn="just">
              <a:spcBef>
                <a:spcPts val="600"/>
              </a:spcBef>
              <a:spcAft>
                <a:spcPts val="0"/>
              </a:spcAft>
              <a:buFont typeface="Wingdings" panose="05000000000000000000" pitchFamily="2" charset="2"/>
              <a:buChar char=""/>
            </a:pPr>
            <a:r>
              <a:rPr lang="en-GB" sz="2000" b="0" dirty="0">
                <a:solidFill>
                  <a:srgbClr val="1F497D"/>
                </a:solidFill>
              </a:rPr>
              <a:t>The cluster is managed by a limited company owned by the </a:t>
            </a:r>
            <a:r>
              <a:rPr lang="en-GB" sz="2000" dirty="0">
                <a:solidFill>
                  <a:srgbClr val="C00000"/>
                </a:solidFill>
              </a:rPr>
              <a:t>Municipality</a:t>
            </a:r>
            <a:r>
              <a:rPr lang="en-GB" sz="2000" b="0" dirty="0">
                <a:solidFill>
                  <a:srgbClr val="1F497D"/>
                </a:solidFill>
              </a:rPr>
              <a:t> of </a:t>
            </a:r>
            <a:r>
              <a:rPr lang="en-GB" sz="2000" b="0" dirty="0" err="1">
                <a:solidFill>
                  <a:srgbClr val="1F497D"/>
                </a:solidFill>
              </a:rPr>
              <a:t>Pécs</a:t>
            </a:r>
            <a:r>
              <a:rPr lang="en-GB" sz="2000" b="0" dirty="0">
                <a:solidFill>
                  <a:srgbClr val="1F497D"/>
                </a:solidFill>
              </a:rPr>
              <a:t> (county capital town).</a:t>
            </a:r>
            <a:endParaRPr lang="hu-HU" sz="2000" b="0" dirty="0">
              <a:solidFill>
                <a:srgbClr val="1F497D"/>
              </a:solidFill>
            </a:endParaRPr>
          </a:p>
        </p:txBody>
      </p:sp>
      <p:sp>
        <p:nvSpPr>
          <p:cNvPr id="12" name="Titre 3"/>
          <p:cNvSpPr>
            <a:spLocks noGrp="1"/>
          </p:cNvSpPr>
          <p:nvPr>
            <p:ph type="title"/>
          </p:nvPr>
        </p:nvSpPr>
        <p:spPr>
          <a:xfrm>
            <a:off x="457200" y="431800"/>
            <a:ext cx="8229600" cy="561975"/>
          </a:xfrm>
        </p:spPr>
        <p:txBody>
          <a:bodyPr/>
          <a:lstStyle/>
          <a:p>
            <a:r>
              <a:rPr lang="cs-CZ" altLang="sl-SI" sz="2400" dirty="0" smtClean="0"/>
              <a:t>BioTech_InnoCluster-IVD (HU) </a:t>
            </a:r>
            <a:r>
              <a:rPr lang="cs-CZ" altLang="sl-SI" dirty="0" smtClean="0"/>
              <a:t>- </a:t>
            </a:r>
            <a:r>
              <a:rPr lang="cs-CZ" dirty="0" smtClean="0">
                <a:solidFill>
                  <a:srgbClr val="1F497D"/>
                </a:solidFill>
              </a:rPr>
              <a:t>SOLUTION</a:t>
            </a:r>
            <a:endParaRPr lang="en-GB" altLang="sl-SI" dirty="0" smtClean="0"/>
          </a:p>
        </p:txBody>
      </p:sp>
    </p:spTree>
    <p:extLst>
      <p:ext uri="{BB962C8B-B14F-4D97-AF65-F5344CB8AC3E}">
        <p14:creationId xmlns:p14="http://schemas.microsoft.com/office/powerpoint/2010/main" val="1758802695"/>
      </p:ext>
    </p:extLst>
  </p:cSld>
  <p:clrMapOvr>
    <a:masterClrMapping/>
  </p:clrMapOvr>
  <p:timing>
    <p:tnLst>
      <p:par>
        <p:cTn id="1" dur="indefinite" restart="never" nodeType="tmRoot"/>
      </p:par>
    </p:tnLst>
  </p:timing>
</p:sld>
</file>

<file path=ppt/theme/theme1.xml><?xml version="1.0" encoding="utf-8"?>
<a:theme xmlns:a="http://schemas.openxmlformats.org/drawingml/2006/main" name="HoCare_PPT_Template">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NNOVATION_project" id="{D566045A-B5EE-4175-80AB-788B31C08BC2}" vid="{58D04002-1A63-4954-8F58-322AD3FBA6B3}"/>
    </a:ext>
  </a:extLst>
</a:theme>
</file>

<file path=ppt/theme/theme2.xml><?xml version="1.0" encoding="utf-8"?>
<a:theme xmlns:a="http://schemas.openxmlformats.org/drawingml/2006/main" name="CONTENT page">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NNOVATION_project" id="{D566045A-B5EE-4175-80AB-788B31C08BC2}" vid="{F84AA13F-568C-44F3-B479-C6A9A114AE49}"/>
    </a:ext>
  </a:extLst>
</a:theme>
</file>

<file path=ppt/theme/theme3.xml><?xml version="1.0" encoding="utf-8"?>
<a:theme xmlns:a="http://schemas.openxmlformats.org/drawingml/2006/main" name="IMAGE">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NNOVATION_project" id="{D566045A-B5EE-4175-80AB-788B31C08BC2}" vid="{8A8BA56D-941A-4829-984E-DE6AE4C8B7C7}"/>
    </a:ext>
  </a:extLst>
</a:theme>
</file>

<file path=ppt/theme/theme4.xml><?xml version="1.0" encoding="utf-8"?>
<a:theme xmlns:a="http://schemas.openxmlformats.org/drawingml/2006/main" name="BLOCK page ">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NNOVATION_project" id="{D566045A-B5EE-4175-80AB-788B31C08BC2}" vid="{3B69396B-88D0-48A1-A56D-80135871358D}"/>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HoCare_PPT_Template</Template>
  <TotalTime>4233</TotalTime>
  <Words>2480</Words>
  <Application>Microsoft Office PowerPoint</Application>
  <PresentationFormat>Diavetítés a képernyőre (4:3 oldalarány)</PresentationFormat>
  <Paragraphs>138</Paragraphs>
  <Slides>16</Slides>
  <Notes>0</Notes>
  <HiddenSlides>0</HiddenSlides>
  <MMClips>0</MMClips>
  <ScaleCrop>false</ScaleCrop>
  <HeadingPairs>
    <vt:vector size="6" baseType="variant">
      <vt:variant>
        <vt:lpstr>Használt betűtípusok</vt:lpstr>
      </vt:variant>
      <vt:variant>
        <vt:i4>6</vt:i4>
      </vt:variant>
      <vt:variant>
        <vt:lpstr>Téma</vt:lpstr>
      </vt:variant>
      <vt:variant>
        <vt:i4>4</vt:i4>
      </vt:variant>
      <vt:variant>
        <vt:lpstr>Diacímek</vt:lpstr>
      </vt:variant>
      <vt:variant>
        <vt:i4>16</vt:i4>
      </vt:variant>
    </vt:vector>
  </HeadingPairs>
  <TitlesOfParts>
    <vt:vector size="26" baseType="lpstr">
      <vt:lpstr>Arial</vt:lpstr>
      <vt:lpstr>Calibri</vt:lpstr>
      <vt:lpstr>Courier New</vt:lpstr>
      <vt:lpstr>Times New Roman</vt:lpstr>
      <vt:lpstr>Webdings</vt:lpstr>
      <vt:lpstr>Wingdings</vt:lpstr>
      <vt:lpstr>HoCare_PPT_Template</vt:lpstr>
      <vt:lpstr>CONTENT page</vt:lpstr>
      <vt:lpstr>IMAGE</vt:lpstr>
      <vt:lpstr>BLOCK page </vt:lpstr>
      <vt:lpstr>BioTech_InnoCluster-IVD</vt:lpstr>
      <vt:lpstr>BioTech_InnoCluster-IVD (HU) - INTRO</vt:lpstr>
      <vt:lpstr>BioTech_InnoCluster-IVD (HU) - INTRO</vt:lpstr>
      <vt:lpstr>BioTech_InnoCluster-IVD (HU) - PROBLEM</vt:lpstr>
      <vt:lpstr>BioTech_InnoCluster-IVD (HU) - PROBLEM</vt:lpstr>
      <vt:lpstr>BioTech_InnoCluster-IVD (HU) – NEEDS</vt:lpstr>
      <vt:lpstr>BioTech_InnoCluster-IVD (HU) – NEEDS</vt:lpstr>
      <vt:lpstr>BioTech_InnoCluster-IVD (HU) - SOLUTION</vt:lpstr>
      <vt:lpstr>BioTech_InnoCluster-IVD (HU) - SOLUTION</vt:lpstr>
      <vt:lpstr>BioTech_InnoCluster-IVD (HU) - ACTIVITY</vt:lpstr>
      <vt:lpstr>BioTech_InnoCluster-IVD (HU) - ACTIVITY</vt:lpstr>
      <vt:lpstr>BioTech_InnoCluster-IVD (HU) - IMPACT</vt:lpstr>
      <vt:lpstr>BioTech_InnoCluster-IVD (HU) - IMPACT</vt:lpstr>
      <vt:lpstr>BioTech_InnoCluster-IVD (HU) - TRANSFERABILITY</vt:lpstr>
      <vt:lpstr>BioTech_InnoCluster-IVD (HU) - TRANSFERABILITY</vt:lpstr>
      <vt:lpstr>More information … </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PowerPointova predstavitev</dc:title>
  <dc:creator>Anas</dc:creator>
  <cp:lastModifiedBy>csizmadia.istvan</cp:lastModifiedBy>
  <cp:revision>81</cp:revision>
  <dcterms:created xsi:type="dcterms:W3CDTF">2016-05-25T15:05:31Z</dcterms:created>
  <dcterms:modified xsi:type="dcterms:W3CDTF">2017-01-23T08:12:25Z</dcterms:modified>
</cp:coreProperties>
</file>