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9"/>
  </p:notesMasterIdLst>
  <p:sldIdLst>
    <p:sldId id="257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94" autoAdjust="0"/>
    <p:restoredTop sz="94675" autoAdjust="0"/>
  </p:normalViewPr>
  <p:slideViewPr>
    <p:cSldViewPr>
      <p:cViewPr>
        <p:scale>
          <a:sx n="94" d="100"/>
          <a:sy n="94" d="100"/>
        </p:scale>
        <p:origin x="1376" y="5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notesMaster" Target="notesMasters/notesMaster1.xml"/><Relationship Id="rId1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18/01/2017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4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theme" Target="../theme/theme4.xml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00062" y="4941168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dirty="0" err="1" smtClean="0"/>
              <a:t>Good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practice</a:t>
            </a:r>
            <a:r>
              <a:rPr lang="cs-CZ" altLang="sl-SI" dirty="0"/>
              <a:t>:</a:t>
            </a:r>
            <a:r>
              <a:rPr lang="cs-CZ" altLang="sl-SI" dirty="0" smtClean="0"/>
              <a:t> </a:t>
            </a:r>
            <a:r>
              <a:rPr lang="cs-CZ" altLang="sl-SI" dirty="0" smtClean="0"/>
              <a:t>STRATEGIC FOCUS OF OP </a:t>
            </a:r>
            <a:endParaRPr lang="en-GB" altLang="sl-SI" dirty="0" smtClean="0"/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899592" y="5301332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sl-SI" b="1" dirty="0" smtClean="0"/>
              <a:t>Country: </a:t>
            </a:r>
            <a:r>
              <a:rPr lang="cs-CZ" altLang="sl-SI" b="1" dirty="0" smtClean="0"/>
              <a:t>LITHUANIA</a:t>
            </a:r>
            <a:endParaRPr lang="cs-CZ" altLang="sl-SI" b="1" dirty="0" smtClean="0"/>
          </a:p>
          <a:p>
            <a:r>
              <a:rPr lang="cs-CZ" altLang="sl-SI" dirty="0" err="1" smtClean="0"/>
              <a:t>Generation</a:t>
            </a:r>
            <a:r>
              <a:rPr lang="cs-CZ" altLang="sl-SI" dirty="0" smtClean="0"/>
              <a:t> of </a:t>
            </a:r>
            <a:r>
              <a:rPr lang="cs-CZ" altLang="sl-SI" dirty="0" err="1" smtClean="0"/>
              <a:t>innovation</a:t>
            </a:r>
            <a:r>
              <a:rPr lang="cs-CZ" altLang="sl-SI" dirty="0" smtClean="0"/>
              <a:t> by </a:t>
            </a:r>
            <a:r>
              <a:rPr lang="cs-CZ" altLang="sl-SI" dirty="0" err="1" smtClean="0"/>
              <a:t>addressing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unmet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needs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identified</a:t>
            </a:r>
            <a:r>
              <a:rPr lang="cs-CZ" altLang="sl-SI" dirty="0" smtClean="0"/>
              <a:t> by </a:t>
            </a:r>
            <a:r>
              <a:rPr lang="cs-CZ" altLang="sl-SI" dirty="0" err="1" smtClean="0"/>
              <a:t>formal</a:t>
            </a:r>
            <a:r>
              <a:rPr lang="cs-CZ" altLang="sl-SI" dirty="0" smtClean="0"/>
              <a:t> and </a:t>
            </a:r>
            <a:r>
              <a:rPr lang="cs-CZ" altLang="sl-SI" dirty="0" err="1" smtClean="0"/>
              <a:t>informal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providers</a:t>
            </a:r>
            <a:r>
              <a:rPr lang="cs-CZ" altLang="sl-SI" dirty="0" smtClean="0"/>
              <a:t> of </a:t>
            </a:r>
            <a:r>
              <a:rPr lang="cs-CZ" altLang="sl-SI" dirty="0" err="1" smtClean="0"/>
              <a:t>healthcare</a:t>
            </a:r>
            <a:endParaRPr lang="cs-CZ" altLang="sl-SI" dirty="0" smtClean="0"/>
          </a:p>
          <a:p>
            <a:endParaRPr lang="en-GB" altLang="sl-SI" dirty="0"/>
          </a:p>
          <a:p>
            <a:pPr>
              <a:buFont typeface="Arial" charset="0"/>
              <a:buNone/>
            </a:pPr>
            <a:endParaRPr lang="en-GB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85800" y="3500438"/>
            <a:ext cx="7772400" cy="795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GB" dirty="0"/>
              <a:t>Improvement of R&amp;I priority setting process</a:t>
            </a:r>
            <a:r>
              <a:rPr lang="en-GB" dirty="0"/>
              <a:t> 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cs-CZ" dirty="0" err="1" smtClean="0"/>
              <a:t>January</a:t>
            </a:r>
            <a:r>
              <a:rPr lang="fr-FR" dirty="0" smtClean="0"/>
              <a:t>, 201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cs-CZ" dirty="0" smtClean="0">
                <a:sym typeface="Webdings" panose="05030102010509060703" pitchFamily="18" charset="2"/>
              </a:rPr>
              <a:t>1st International </a:t>
            </a:r>
            <a:r>
              <a:rPr lang="cs-CZ" dirty="0" err="1" smtClean="0">
                <a:sym typeface="Webdings" panose="05030102010509060703" pitchFamily="18" charset="2"/>
              </a:rPr>
              <a:t>thematic</a:t>
            </a:r>
            <a:r>
              <a:rPr lang="cs-CZ" dirty="0" smtClean="0">
                <a:sym typeface="Webdings" panose="05030102010509060703" pitchFamily="18" charset="2"/>
              </a:rPr>
              <a:t> workshop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GB" dirty="0"/>
              <a:t>Improvement of R&amp;I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priority </a:t>
            </a:r>
            <a:r>
              <a:rPr lang="en-GB" dirty="0"/>
              <a:t>setting process 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628799"/>
            <a:ext cx="8207375" cy="4922813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PROBLEM</a:t>
            </a: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Previous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attempts</a:t>
            </a:r>
            <a:r>
              <a:rPr lang="cs-CZ" dirty="0" smtClean="0">
                <a:solidFill>
                  <a:srgbClr val="1F497D"/>
                </a:solidFill>
              </a:rPr>
              <a:t> to </a:t>
            </a:r>
            <a:r>
              <a:rPr lang="cs-CZ" dirty="0" err="1" smtClean="0">
                <a:solidFill>
                  <a:srgbClr val="1F497D"/>
                </a:solidFill>
              </a:rPr>
              <a:t>select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thematic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priorities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Followed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only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formal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bureucratic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procedure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Were</a:t>
            </a:r>
            <a:r>
              <a:rPr lang="cs-CZ" dirty="0" smtClean="0">
                <a:solidFill>
                  <a:srgbClr val="1F497D"/>
                </a:solidFill>
              </a:rPr>
              <a:t> not </a:t>
            </a:r>
            <a:r>
              <a:rPr lang="cs-CZ" dirty="0" err="1" smtClean="0">
                <a:solidFill>
                  <a:srgbClr val="1F497D"/>
                </a:solidFill>
              </a:rPr>
              <a:t>widely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debated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Were</a:t>
            </a:r>
            <a:r>
              <a:rPr lang="cs-CZ" dirty="0" smtClean="0">
                <a:solidFill>
                  <a:srgbClr val="1F497D"/>
                </a:solidFill>
              </a:rPr>
              <a:t> not </a:t>
            </a:r>
            <a:r>
              <a:rPr lang="cs-CZ" dirty="0" err="1" smtClean="0">
                <a:solidFill>
                  <a:srgbClr val="1F497D"/>
                </a:solidFill>
              </a:rPr>
              <a:t>sustainable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after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the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change</a:t>
            </a:r>
            <a:r>
              <a:rPr lang="cs-CZ" dirty="0" smtClean="0">
                <a:solidFill>
                  <a:srgbClr val="1F497D"/>
                </a:solidFill>
              </a:rPr>
              <a:t> in </a:t>
            </a:r>
            <a:r>
              <a:rPr lang="cs-CZ" dirty="0" err="1" smtClean="0">
                <a:solidFill>
                  <a:srgbClr val="1F497D"/>
                </a:solidFill>
              </a:rPr>
              <a:t>the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Government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SOLUTION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Sophisticated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engagement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methodology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was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prepared</a:t>
            </a:r>
            <a:r>
              <a:rPr lang="cs-CZ" dirty="0" smtClean="0">
                <a:solidFill>
                  <a:srgbClr val="1F497D"/>
                </a:solidFill>
              </a:rPr>
              <a:t> (</a:t>
            </a:r>
            <a:r>
              <a:rPr lang="cs-CZ" dirty="0" err="1" smtClean="0">
                <a:solidFill>
                  <a:srgbClr val="1F497D"/>
                </a:solidFill>
              </a:rPr>
              <a:t>see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next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slide</a:t>
            </a:r>
            <a:r>
              <a:rPr lang="cs-CZ" dirty="0" smtClean="0">
                <a:solidFill>
                  <a:srgbClr val="1F497D"/>
                </a:solidFill>
              </a:rPr>
              <a:t>)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smtClean="0">
                <a:solidFill>
                  <a:srgbClr val="1F497D"/>
                </a:solidFill>
              </a:rPr>
              <a:t>A lot </a:t>
            </a:r>
            <a:r>
              <a:rPr lang="cs-CZ" dirty="0" err="1" smtClean="0">
                <a:solidFill>
                  <a:srgbClr val="1F497D"/>
                </a:solidFill>
              </a:rPr>
              <a:t>of</a:t>
            </a:r>
            <a:r>
              <a:rPr lang="cs-CZ" dirty="0" smtClean="0">
                <a:solidFill>
                  <a:srgbClr val="1F497D"/>
                </a:solidFill>
              </a:rPr>
              <a:t> evidence </a:t>
            </a:r>
            <a:r>
              <a:rPr lang="cs-CZ" dirty="0" err="1" smtClean="0">
                <a:solidFill>
                  <a:srgbClr val="1F497D"/>
                </a:solidFill>
              </a:rPr>
              <a:t>was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collected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Detailed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consultations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with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stakeholders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performed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IMPACT</a:t>
            </a: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Fundamental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change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how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priorities</a:t>
            </a:r>
            <a:r>
              <a:rPr lang="cs-CZ" dirty="0" smtClean="0">
                <a:solidFill>
                  <a:srgbClr val="1F497D"/>
                </a:solidFill>
              </a:rPr>
              <a:t> are set up 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Showed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value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of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the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debate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process</a:t>
            </a:r>
            <a:endParaRPr lang="cs-CZ" dirty="0" smtClean="0">
              <a:solidFill>
                <a:srgbClr val="1F497D"/>
              </a:solidFill>
            </a:endParaRPr>
          </a:p>
          <a:p>
            <a:pPr marL="342900" indent="-342900" fontAlgn="auto">
              <a:spcAft>
                <a:spcPts val="0"/>
              </a:spcAft>
              <a:buFontTx/>
              <a:buChar char="-"/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Closest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implementation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of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Qaudruple</a:t>
            </a:r>
            <a:r>
              <a:rPr lang="cs-CZ" dirty="0" smtClean="0">
                <a:solidFill>
                  <a:srgbClr val="1F497D"/>
                </a:solidFill>
              </a:rPr>
              <a:t> Helix in </a:t>
            </a:r>
            <a:r>
              <a:rPr lang="cs-CZ" dirty="0" err="1" smtClean="0">
                <a:solidFill>
                  <a:srgbClr val="1F497D"/>
                </a:solidFill>
              </a:rPr>
              <a:t>practice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for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Lithuania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TRANSFERABILITY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dirty="0" err="1" smtClean="0">
                <a:solidFill>
                  <a:srgbClr val="1F497D"/>
                </a:solidFill>
              </a:rPr>
              <a:t>Easy</a:t>
            </a:r>
            <a:r>
              <a:rPr lang="cs-CZ" dirty="0" smtClean="0">
                <a:solidFill>
                  <a:srgbClr val="1F497D"/>
                </a:solidFill>
              </a:rPr>
              <a:t> to transfer </a:t>
            </a:r>
            <a:r>
              <a:rPr lang="cs-CZ" dirty="0" err="1" smtClean="0">
                <a:solidFill>
                  <a:srgbClr val="1F497D"/>
                </a:solidFill>
              </a:rPr>
              <a:t>main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principles</a:t>
            </a:r>
            <a:r>
              <a:rPr lang="cs-CZ" dirty="0" smtClean="0">
                <a:solidFill>
                  <a:srgbClr val="1F497D"/>
                </a:solidFill>
              </a:rPr>
              <a:t>. </a:t>
            </a:r>
            <a:r>
              <a:rPr lang="cs-CZ" dirty="0" err="1" smtClean="0">
                <a:solidFill>
                  <a:srgbClr val="1F497D"/>
                </a:solidFill>
              </a:rPr>
              <a:t>Difficult</a:t>
            </a:r>
            <a:r>
              <a:rPr lang="cs-CZ" dirty="0" smtClean="0">
                <a:solidFill>
                  <a:srgbClr val="1F497D"/>
                </a:solidFill>
              </a:rPr>
              <a:t> to </a:t>
            </a:r>
            <a:r>
              <a:rPr lang="cs-CZ" dirty="0" err="1" smtClean="0">
                <a:solidFill>
                  <a:srgbClr val="1F497D"/>
                </a:solidFill>
              </a:rPr>
              <a:t>get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funding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for</a:t>
            </a:r>
            <a:r>
              <a:rPr lang="cs-CZ" dirty="0" smtClean="0">
                <a:solidFill>
                  <a:srgbClr val="1F497D"/>
                </a:solidFill>
              </a:rPr>
              <a:t> such long and </a:t>
            </a:r>
            <a:r>
              <a:rPr lang="cs-CZ" dirty="0" err="1" smtClean="0">
                <a:solidFill>
                  <a:srgbClr val="1F497D"/>
                </a:solidFill>
              </a:rPr>
              <a:t>difficult</a:t>
            </a:r>
            <a:r>
              <a:rPr lang="cs-CZ" dirty="0" smtClean="0">
                <a:solidFill>
                  <a:srgbClr val="1F497D"/>
                </a:solidFill>
              </a:rPr>
              <a:t> </a:t>
            </a:r>
            <a:r>
              <a:rPr lang="cs-CZ" dirty="0" err="1" smtClean="0">
                <a:solidFill>
                  <a:srgbClr val="1F497D"/>
                </a:solidFill>
              </a:rPr>
              <a:t>process</a:t>
            </a:r>
            <a:r>
              <a:rPr lang="cs-CZ" dirty="0" smtClean="0">
                <a:solidFill>
                  <a:srgbClr val="1F497D"/>
                </a:solidFill>
              </a:rPr>
              <a:t>. </a:t>
            </a:r>
            <a:endParaRPr lang="cs-CZ" dirty="0" smtClean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SOURCE OF FUNDING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- </a:t>
            </a:r>
            <a:r>
              <a:rPr lang="en-US" dirty="0" smtClean="0">
                <a:solidFill>
                  <a:srgbClr val="1F497D"/>
                </a:solidFill>
              </a:rPr>
              <a:t>Structural Funds (main OP)</a:t>
            </a:r>
            <a:endParaRPr lang="fr-FR" dirty="0">
              <a:solidFill>
                <a:srgbClr val="1F497D"/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en-GB" dirty="0"/>
              <a:t>Improvement of R&amp;I </a:t>
            </a:r>
            <a:br>
              <a:rPr lang="en-GB" dirty="0"/>
            </a:br>
            <a:r>
              <a:rPr lang="en-GB" dirty="0"/>
              <a:t>priority setting process </a:t>
            </a:r>
            <a:endParaRPr lang="en-GB" altLang="sl-SI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732240" cy="502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685800" y="3344863"/>
            <a:ext cx="77724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cs-CZ" altLang="sl-SI" dirty="0"/>
              <a:t>M</a:t>
            </a:r>
            <a:r>
              <a:rPr lang="cs-CZ" altLang="sl-SI" dirty="0" smtClean="0"/>
              <a:t>ore </a:t>
            </a:r>
            <a:r>
              <a:rPr lang="cs-CZ" altLang="sl-SI" dirty="0" err="1" smtClean="0"/>
              <a:t>information</a:t>
            </a:r>
            <a:r>
              <a:rPr lang="cs-CZ" altLang="sl-SI" dirty="0" smtClean="0"/>
              <a:t> …</a:t>
            </a:r>
            <a:br>
              <a:rPr lang="cs-CZ" altLang="sl-SI" dirty="0" smtClean="0"/>
            </a:br>
            <a:r>
              <a:rPr lang="cs-CZ" altLang="sl-SI" sz="2200" dirty="0" smtClean="0"/>
              <a:t>Edgaras Leichteris</a:t>
            </a:r>
            <a:r>
              <a:rPr lang="cs-CZ" altLang="sl-SI" sz="2200" dirty="0" smtClean="0"/>
              <a:t/>
            </a:r>
            <a:br>
              <a:rPr lang="cs-CZ" altLang="sl-SI" sz="2200" dirty="0" smtClean="0"/>
            </a:br>
            <a:r>
              <a:rPr lang="cs-CZ" altLang="sl-SI" sz="2200" dirty="0" err="1" smtClean="0"/>
              <a:t>Lithuanian</a:t>
            </a:r>
            <a:r>
              <a:rPr lang="cs-CZ" altLang="sl-SI" sz="2200" dirty="0" smtClean="0"/>
              <a:t> </a:t>
            </a:r>
            <a:r>
              <a:rPr lang="cs-CZ" altLang="sl-SI" sz="2200" dirty="0" smtClean="0"/>
              <a:t>Innovation Centre</a:t>
            </a:r>
            <a:br>
              <a:rPr lang="cs-CZ" altLang="sl-SI" sz="2200" dirty="0" smtClean="0"/>
            </a:br>
            <a:r>
              <a:rPr lang="cs-CZ" altLang="sl-SI" sz="2200" dirty="0" err="1" smtClean="0"/>
              <a:t>Interactive</a:t>
            </a:r>
            <a:r>
              <a:rPr lang="cs-CZ" altLang="sl-SI" sz="2200" dirty="0" smtClean="0"/>
              <a:t> </a:t>
            </a:r>
            <a:r>
              <a:rPr lang="cs-CZ" altLang="sl-SI" sz="2200" dirty="0" err="1" smtClean="0"/>
              <a:t>working</a:t>
            </a:r>
            <a:r>
              <a:rPr lang="cs-CZ" altLang="sl-SI" sz="2200" dirty="0" smtClean="0"/>
              <a:t> </a:t>
            </a:r>
            <a:r>
              <a:rPr lang="cs-CZ" altLang="sl-SI" sz="2200" dirty="0" err="1" smtClean="0"/>
              <a:t>group</a:t>
            </a:r>
            <a:r>
              <a:rPr lang="cs-CZ" altLang="sl-SI" sz="2200" dirty="0" smtClean="0"/>
              <a:t>: </a:t>
            </a:r>
            <a:r>
              <a:rPr lang="cs-CZ" altLang="sl-SI" sz="2200" dirty="0" smtClean="0"/>
              <a:t>Management and s</a:t>
            </a:r>
            <a:r>
              <a:rPr lang="en-US" altLang="sl-SI" sz="2200" dirty="0" err="1" smtClean="0"/>
              <a:t>trategic</a:t>
            </a:r>
            <a:r>
              <a:rPr lang="en-US" altLang="sl-SI" sz="2200" smtClean="0"/>
              <a:t> focus </a:t>
            </a:r>
            <a:endParaRPr lang="fr-FR" altLang="sl-SI" sz="2200" dirty="0" smtClean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229</TotalTime>
  <Words>153</Words>
  <Application>Microsoft Macintosh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Calibri</vt:lpstr>
      <vt:lpstr>Courier New</vt:lpstr>
      <vt:lpstr>Webdings</vt:lpstr>
      <vt:lpstr>Wingdings</vt:lpstr>
      <vt:lpstr>Arial</vt:lpstr>
      <vt:lpstr>HoCare_PPT_Template</vt:lpstr>
      <vt:lpstr>CONTENT page</vt:lpstr>
      <vt:lpstr>IMAGE</vt:lpstr>
      <vt:lpstr>BLOCK page </vt:lpstr>
      <vt:lpstr>Improvement of R&amp;I priority setting process </vt:lpstr>
      <vt:lpstr>Improvement of R&amp;I  priority setting process </vt:lpstr>
      <vt:lpstr>Improvement of R&amp;I  priority setting process </vt:lpstr>
      <vt:lpstr>More information … Edgaras Leichteris Lithuanian Innovation Centre Interactive working group: Management and strategic focus </vt:lpstr>
    </vt:vector>
  </TitlesOfParts>
  <Company>Hewlett-Packard Company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Edgaras Leichteris</cp:lastModifiedBy>
  <cp:revision>14</cp:revision>
  <dcterms:created xsi:type="dcterms:W3CDTF">2016-05-25T15:05:31Z</dcterms:created>
  <dcterms:modified xsi:type="dcterms:W3CDTF">2017-01-18T14:51:26Z</dcterms:modified>
</cp:coreProperties>
</file>