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 id="2147483690" r:id="rId3"/>
    <p:sldMasterId id="2147483695" r:id="rId4"/>
  </p:sldMasterIdLst>
  <p:notesMasterIdLst>
    <p:notesMasterId r:id="rId13"/>
  </p:notesMasterIdLst>
  <p:sldIdLst>
    <p:sldId id="257" r:id="rId5"/>
    <p:sldId id="261" r:id="rId6"/>
    <p:sldId id="264" r:id="rId7"/>
    <p:sldId id="265" r:id="rId8"/>
    <p:sldId id="263" r:id="rId9"/>
    <p:sldId id="267" r:id="rId10"/>
    <p:sldId id="266" r:id="rId11"/>
    <p:sldId id="259" r:id="rId1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fan.michal" initials="MStefan"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9961"/>
    <a:srgbClr val="1CB8CF"/>
    <a:srgbClr val="FFCC00"/>
    <a:srgbClr val="21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4" autoAdjust="0"/>
    <p:restoredTop sz="94675" autoAdjust="0"/>
  </p:normalViewPr>
  <p:slideViewPr>
    <p:cSldViewPr>
      <p:cViewPr varScale="1">
        <p:scale>
          <a:sx n="65" d="100"/>
          <a:sy n="65" d="100"/>
        </p:scale>
        <p:origin x="1408" y="1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2645" y="-8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notesMaster" Target="notesMasters/notesMaster1.xml"/><Relationship Id="rId14" Type="http://schemas.openxmlformats.org/officeDocument/2006/relationships/commentAuthors" Target="commentAuthor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7-01-13T16:02:50.988" idx="1">
    <p:pos x="2651" y="2977"/>
    <p:text>either PROJECT or MANAGEMENT OF OP or STRATEGIC FOCUS OF OP</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7-01-13T16:20:33.770" idx="4">
    <p:pos x="1672" y="3451"/>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A30AE94-40B8-4E01-B919-661924436AB9}" type="datetimeFigureOut">
              <a:rPr lang="fr-FR"/>
              <a:pPr>
                <a:defRPr/>
              </a:pPr>
              <a:t>20/01/2017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B9CDB65-1163-4442-B593-D225E3DB0690}" type="slidenum">
              <a:rPr lang="fr-FR"/>
              <a:pPr>
                <a:defRPr/>
              </a:pPr>
              <a:t>‹#›</a:t>
            </a:fld>
            <a:endParaRPr lang="fr-FR"/>
          </a:p>
        </p:txBody>
      </p:sp>
    </p:spTree>
    <p:extLst>
      <p:ext uri="{BB962C8B-B14F-4D97-AF65-F5344CB8AC3E}">
        <p14:creationId xmlns:p14="http://schemas.microsoft.com/office/powerpoint/2010/main" val="8336742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SIC logo only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5185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able page">
    <p:spTree>
      <p:nvGrpSpPr>
        <p:cNvPr id="1" name=""/>
        <p:cNvGrpSpPr/>
        <p:nvPr/>
      </p:nvGrpSpPr>
      <p:grpSpPr>
        <a:xfrm>
          <a:off x="0" y="0"/>
          <a:ext cx="0" cy="0"/>
          <a:chOff x="0" y="0"/>
          <a:chExt cx="0" cy="0"/>
        </a:xfrm>
      </p:grpSpPr>
      <p:sp>
        <p:nvSpPr>
          <p:cNvPr id="5" name="ZoneTexte 3"/>
          <p:cNvSpPr txBox="1">
            <a:spLocks noChangeArrowheads="1"/>
          </p:cNvSpPr>
          <p:nvPr userDrawn="1"/>
        </p:nvSpPr>
        <p:spPr bwMode="auto">
          <a:xfrm>
            <a:off x="539750" y="1341438"/>
            <a:ext cx="8135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endParaRPr lang="en-GB" altLang="sl-SI"/>
          </a:p>
        </p:txBody>
      </p:sp>
      <p:sp>
        <p:nvSpPr>
          <p:cNvPr id="9" name="Titre 1"/>
          <p:cNvSpPr>
            <a:spLocks noGrp="1"/>
          </p:cNvSpPr>
          <p:nvPr>
            <p:ph type="title"/>
          </p:nvPr>
        </p:nvSpPr>
        <p:spPr>
          <a:xfrm>
            <a:off x="467544" y="432000"/>
            <a:ext cx="8229600" cy="634082"/>
          </a:xfrm>
        </p:spPr>
        <p:txBody>
          <a:bodyPr>
            <a:noAutofit/>
          </a:bodyPr>
          <a:lstStyle>
            <a:lvl1pPr algn="l">
              <a:defRPr sz="4000"/>
            </a:lvl1pPr>
          </a:lstStyle>
          <a:p>
            <a:r>
              <a:rPr lang="sl-SI" smtClean="0"/>
              <a:t>Uredite slog naslova matrice</a:t>
            </a:r>
            <a:endParaRPr lang="en-GB" dirty="0"/>
          </a:p>
        </p:txBody>
      </p:sp>
      <p:sp>
        <p:nvSpPr>
          <p:cNvPr id="11" name="Espace réservé du tableau 10"/>
          <p:cNvSpPr>
            <a:spLocks noGrp="1"/>
          </p:cNvSpPr>
          <p:nvPr>
            <p:ph type="tbl" sz="quarter" idx="10"/>
          </p:nvPr>
        </p:nvSpPr>
        <p:spPr>
          <a:xfrm>
            <a:off x="467544" y="1196975"/>
            <a:ext cx="8208144" cy="3816350"/>
          </a:xfrm>
        </p:spPr>
        <p:txBody>
          <a:bodyPr rtlCol="0">
            <a:normAutofit/>
          </a:bodyPr>
          <a:lstStyle/>
          <a:p>
            <a:pPr lvl="0"/>
            <a:endParaRPr lang="en-GB" noProof="0" dirty="0"/>
          </a:p>
        </p:txBody>
      </p:sp>
      <p:sp>
        <p:nvSpPr>
          <p:cNvPr id="3" name="Espace réservé du texte 2"/>
          <p:cNvSpPr>
            <a:spLocks noGrp="1"/>
          </p:cNvSpPr>
          <p:nvPr>
            <p:ph type="body" sz="quarter" idx="11"/>
          </p:nvPr>
        </p:nvSpPr>
        <p:spPr>
          <a:xfrm>
            <a:off x="467544" y="5157788"/>
            <a:ext cx="8208144" cy="1223540"/>
          </a:xfrm>
        </p:spPr>
        <p:txBody>
          <a:bodyPr>
            <a:normAutofit/>
          </a:bodyPr>
          <a:lstStyle>
            <a:lvl1pPr>
              <a:defRPr sz="1800" b="0">
                <a:solidFill>
                  <a:schemeClr val="tx1"/>
                </a:solidFill>
              </a:defRPr>
            </a:lvl1pPr>
          </a:lstStyle>
          <a:p>
            <a:pPr lvl="0"/>
            <a:r>
              <a:rPr lang="sl-SI" smtClean="0"/>
              <a:t>Uredite sloge besedila matrice</a:t>
            </a:r>
          </a:p>
        </p:txBody>
      </p:sp>
    </p:spTree>
    <p:extLst>
      <p:ext uri="{BB962C8B-B14F-4D97-AF65-F5344CB8AC3E}">
        <p14:creationId xmlns:p14="http://schemas.microsoft.com/office/powerpoint/2010/main" val="406878426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page + legend">
    <p:spTree>
      <p:nvGrpSpPr>
        <p:cNvPr id="1" name=""/>
        <p:cNvGrpSpPr/>
        <p:nvPr/>
      </p:nvGrpSpPr>
      <p:grpSpPr>
        <a:xfrm>
          <a:off x="0" y="0"/>
          <a:ext cx="0" cy="0"/>
          <a:chOff x="0" y="0"/>
          <a:chExt cx="0" cy="0"/>
        </a:xfrm>
      </p:grpSpPr>
      <p:sp>
        <p:nvSpPr>
          <p:cNvPr id="2" name="Titre 1"/>
          <p:cNvSpPr>
            <a:spLocks noGrp="1"/>
          </p:cNvSpPr>
          <p:nvPr>
            <p:ph type="title"/>
          </p:nvPr>
        </p:nvSpPr>
        <p:spPr>
          <a:xfrm>
            <a:off x="457200" y="1196752"/>
            <a:ext cx="3008313" cy="1162050"/>
          </a:xfrm>
        </p:spPr>
        <p:txBody>
          <a:bodyPr anchor="b"/>
          <a:lstStyle>
            <a:lvl1pPr algn="l">
              <a:defRPr sz="2000" b="1"/>
            </a:lvl1pPr>
          </a:lstStyle>
          <a:p>
            <a:r>
              <a:rPr lang="sl-SI" smtClean="0"/>
              <a:t>Uredite slog naslova matrice</a:t>
            </a:r>
            <a:endParaRPr lang="en-GB" dirty="0"/>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65485665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page Light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7507992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page Yellow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073101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page Blue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461929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page Dark Green origami">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457200" y="1196752"/>
            <a:ext cx="3008313" cy="1162050"/>
          </a:xfrm>
        </p:spPr>
        <p:txBody>
          <a:bodyPr anchor="b"/>
          <a:lstStyle>
            <a:lvl1pPr algn="l">
              <a:defRPr sz="2000" b="1">
                <a:solidFill>
                  <a:schemeClr val="bg1"/>
                </a:solidFill>
              </a:defRPr>
            </a:lvl1pPr>
          </a:lstStyle>
          <a:p>
            <a:r>
              <a:rPr lang="sl-SI" smtClean="0"/>
              <a:t>Uredite slog naslova matrice</a:t>
            </a:r>
            <a:endParaRPr lang="en-GB" dirty="0"/>
          </a:p>
        </p:txBody>
      </p:sp>
      <p:sp>
        <p:nvSpPr>
          <p:cNvPr id="4" name="Espace réservé du texte 3"/>
          <p:cNvSpPr>
            <a:spLocks noGrp="1"/>
          </p:cNvSpPr>
          <p:nvPr>
            <p:ph type="body" sz="half" idx="2"/>
          </p:nvPr>
        </p:nvSpPr>
        <p:spPr>
          <a:xfrm>
            <a:off x="457200" y="2492896"/>
            <a:ext cx="3008313" cy="3057203"/>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3" name="Espace réservé du contenu 2"/>
          <p:cNvSpPr>
            <a:spLocks noGrp="1"/>
          </p:cNvSpPr>
          <p:nvPr>
            <p:ph idx="1"/>
          </p:nvPr>
        </p:nvSpPr>
        <p:spPr>
          <a:xfrm>
            <a:off x="3575050" y="1205802"/>
            <a:ext cx="5111750" cy="4920361"/>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Tree>
    <p:extLst>
      <p:ext uri="{BB962C8B-B14F-4D97-AF65-F5344CB8AC3E}">
        <p14:creationId xmlns:p14="http://schemas.microsoft.com/office/powerpoint/2010/main" val="30389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CONTENTpage Image square + legend">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sl-SI" smtClean="0"/>
              <a:t>Uredite slog naslova matrice</a:t>
            </a:r>
            <a:endParaRPr lang="en-GB"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b="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Tree>
    <p:extLst>
      <p:ext uri="{BB962C8B-B14F-4D97-AF65-F5344CB8AC3E}">
        <p14:creationId xmlns:p14="http://schemas.microsoft.com/office/powerpoint/2010/main" val="3131946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full width title upon">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
            <a:ext cx="9144001" cy="6813376"/>
          </a:xfrm>
          <a:prstGeom prst="rect">
            <a:avLst/>
          </a:prstGeom>
        </p:spPr>
        <p:txBody>
          <a:bodyPr/>
          <a:lstStyle/>
          <a:p>
            <a:pPr lvl="0"/>
            <a:endParaRPr lang="en-GB" noProof="0"/>
          </a:p>
        </p:txBody>
      </p:sp>
      <p:sp>
        <p:nvSpPr>
          <p:cNvPr id="2" name="Titre 1"/>
          <p:cNvSpPr>
            <a:spLocks noGrp="1"/>
          </p:cNvSpPr>
          <p:nvPr>
            <p:ph type="title"/>
          </p:nvPr>
        </p:nvSpPr>
        <p:spPr>
          <a:xfrm>
            <a:off x="539552" y="4653136"/>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986498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full width title top">
    <p:spTree>
      <p:nvGrpSpPr>
        <p:cNvPr id="1" name=""/>
        <p:cNvGrpSpPr/>
        <p:nvPr/>
      </p:nvGrpSpPr>
      <p:grpSpPr>
        <a:xfrm>
          <a:off x="0" y="0"/>
          <a:ext cx="0" cy="0"/>
          <a:chOff x="0" y="0"/>
          <a:chExt cx="0" cy="0"/>
        </a:xfrm>
      </p:grpSpPr>
      <p:sp>
        <p:nvSpPr>
          <p:cNvPr id="8" name="Espace réservé pour une image  7"/>
          <p:cNvSpPr>
            <a:spLocks noGrp="1"/>
          </p:cNvSpPr>
          <p:nvPr>
            <p:ph type="pic" sz="quarter" idx="10"/>
          </p:nvPr>
        </p:nvSpPr>
        <p:spPr>
          <a:xfrm>
            <a:off x="0" y="1340769"/>
            <a:ext cx="9144001" cy="5472608"/>
          </a:xfrm>
          <a:prstGeom prst="rect">
            <a:avLst/>
          </a:prstGeom>
        </p:spPr>
        <p:txBody>
          <a:bodyPr/>
          <a:lstStyle/>
          <a:p>
            <a:pPr lvl="0"/>
            <a:endParaRPr lang="en-GB" noProof="0"/>
          </a:p>
        </p:txBody>
      </p:sp>
      <p:sp>
        <p:nvSpPr>
          <p:cNvPr id="2" name="Titre 1"/>
          <p:cNvSpPr>
            <a:spLocks noGrp="1"/>
          </p:cNvSpPr>
          <p:nvPr>
            <p:ph type="title"/>
          </p:nvPr>
        </p:nvSpPr>
        <p:spPr>
          <a:xfrm>
            <a:off x="539552" y="0"/>
            <a:ext cx="8229600" cy="1143000"/>
          </a:xfrm>
        </p:spPr>
        <p:txBody>
          <a:bodyPr/>
          <a:lstStyle/>
          <a:p>
            <a:r>
              <a:rPr lang="sl-SI" smtClean="0"/>
              <a:t>Uredite slog naslova matrice</a:t>
            </a:r>
            <a:endParaRPr lang="en-GB" dirty="0"/>
          </a:p>
        </p:txBody>
      </p:sp>
    </p:spTree>
    <p:extLst>
      <p:ext uri="{BB962C8B-B14F-4D97-AF65-F5344CB8AC3E}">
        <p14:creationId xmlns:p14="http://schemas.microsoft.com/office/powerpoint/2010/main" val="1536493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OCK page Yellow">
    <p:spTree>
      <p:nvGrpSpPr>
        <p:cNvPr id="1" name=""/>
        <p:cNvGrpSpPr/>
        <p:nvPr/>
      </p:nvGrpSpPr>
      <p:grpSpPr>
        <a:xfrm>
          <a:off x="0" y="0"/>
          <a:ext cx="0" cy="0"/>
          <a:chOff x="0" y="0"/>
          <a:chExt cx="0" cy="0"/>
        </a:xfrm>
      </p:grpSpPr>
      <p:sp>
        <p:nvSpPr>
          <p:cNvPr id="4" name="Rectangle 6"/>
          <p:cNvSpPr/>
          <p:nvPr userDrawn="1"/>
        </p:nvSpPr>
        <p:spPr>
          <a:xfrm>
            <a:off x="0" y="1557338"/>
            <a:ext cx="9144000" cy="525621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5"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6"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95DADE2D-0361-4C86-8AEB-E07AA7A795C2}" type="slidenum">
              <a:rPr lang="en-GB" smtClean="0"/>
              <a:pPr fontAlgn="auto">
                <a:spcAft>
                  <a:spcPts val="0"/>
                </a:spcAft>
                <a:defRPr/>
              </a:pPr>
              <a:t>‹#›</a:t>
            </a:fld>
            <a:endParaRPr lang="en-GB" dirty="0"/>
          </a:p>
        </p:txBody>
      </p:sp>
      <p:sp>
        <p:nvSpPr>
          <p:cNvPr id="8"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tx1">
                    <a:lumMod val="65000"/>
                    <a:lumOff val="35000"/>
                  </a:schemeClr>
                </a:solidFill>
              </a:defRPr>
            </a:lvl1pPr>
          </a:lstStyle>
          <a:p>
            <a:r>
              <a:rPr lang="sl-SI" smtClean="0"/>
              <a:t>Uredite slog naslova matrice</a:t>
            </a:r>
            <a:endParaRPr lang="fr-FR" dirty="0"/>
          </a:p>
        </p:txBody>
      </p:sp>
      <p:sp>
        <p:nvSpPr>
          <p:cNvPr id="9"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marL="2057400" indent="-228600">
              <a:buFont typeface="Courier New" panose="02070309020205020404" pitchFamily="49" charset="0"/>
              <a:buChar char="o"/>
              <a:defRPr>
                <a:solidFill>
                  <a:schemeClr val="tx1">
                    <a:lumMod val="65000"/>
                    <a:lumOff val="35000"/>
                  </a:schemeClr>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854071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title page + name">
    <p:spTree>
      <p:nvGrpSpPr>
        <p:cNvPr id="1" name=""/>
        <p:cNvGrpSpPr/>
        <p:nvPr/>
      </p:nvGrpSpPr>
      <p:grpSpPr>
        <a:xfrm>
          <a:off x="0" y="0"/>
          <a:ext cx="0" cy="0"/>
          <a:chOff x="0" y="0"/>
          <a:chExt cx="0" cy="0"/>
        </a:xfrm>
      </p:grpSpPr>
      <p:sp>
        <p:nvSpPr>
          <p:cNvPr id="3" name="Espace réservé du texte 2"/>
          <p:cNvSpPr>
            <a:spLocks noGrp="1"/>
          </p:cNvSpPr>
          <p:nvPr>
            <p:ph type="body" sz="quarter" idx="10"/>
          </p:nvPr>
        </p:nvSpPr>
        <p:spPr>
          <a:xfrm>
            <a:off x="933578" y="4725144"/>
            <a:ext cx="7272337" cy="216000"/>
          </a:xfrm>
          <a:prstGeom prst="rect">
            <a:avLst/>
          </a:prstGeom>
        </p:spPr>
        <p:txBody>
          <a:bodyPr tIns="0">
            <a:noAutofit/>
          </a:bodyPr>
          <a:lstStyle>
            <a:lvl1pPr marL="0" indent="0" algn="l">
              <a:buFont typeface="Arial" panose="020B0604020202020204" pitchFamily="34" charset="0"/>
              <a:buNone/>
              <a:defRPr sz="2000" b="1">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6" name="Espace réservé du texte 2"/>
          <p:cNvSpPr>
            <a:spLocks noGrp="1"/>
          </p:cNvSpPr>
          <p:nvPr>
            <p:ph type="body" sz="quarter" idx="11"/>
          </p:nvPr>
        </p:nvSpPr>
        <p:spPr>
          <a:xfrm>
            <a:off x="933578" y="5157216"/>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18" name="Espace réservé du texte 2"/>
          <p:cNvSpPr>
            <a:spLocks noGrp="1"/>
          </p:cNvSpPr>
          <p:nvPr>
            <p:ph type="body" sz="quarter" idx="12"/>
          </p:nvPr>
        </p:nvSpPr>
        <p:spPr>
          <a:xfrm>
            <a:off x="933578" y="5589264"/>
            <a:ext cx="7272337" cy="216000"/>
          </a:xfrm>
          <a:prstGeom prst="rect">
            <a:avLst/>
          </a:prstGeom>
        </p:spPr>
        <p:txBody>
          <a:bodyPr tIns="0">
            <a:noAutofit/>
          </a:bodyPr>
          <a:lstStyle>
            <a:lvl1pPr marL="0" indent="0" algn="l">
              <a:buFont typeface="Arial" panose="020B0604020202020204" pitchFamily="34" charset="0"/>
              <a:buNone/>
              <a:defRPr sz="2000" b="0">
                <a:solidFill>
                  <a:schemeClr val="tx1"/>
                </a:solidFill>
              </a:defRPr>
            </a:lvl1pPr>
            <a:lvl2pPr marL="457200" indent="0">
              <a:buNone/>
              <a:defRPr sz="1400" b="0">
                <a:solidFill>
                  <a:schemeClr val="tx1">
                    <a:lumMod val="65000"/>
                    <a:lumOff val="35000"/>
                  </a:schemeClr>
                </a:solidFill>
              </a:defRPr>
            </a:lvl2pPr>
            <a:lvl3pPr marL="914400" indent="0">
              <a:buNone/>
              <a:defRPr sz="1400" b="0">
                <a:solidFill>
                  <a:schemeClr val="tx1">
                    <a:lumMod val="65000"/>
                    <a:lumOff val="35000"/>
                  </a:schemeClr>
                </a:solidFill>
              </a:defRPr>
            </a:lvl3pPr>
            <a:lvl4pPr marL="1371600" indent="0">
              <a:buNone/>
              <a:defRPr sz="1400" b="0">
                <a:solidFill>
                  <a:schemeClr val="tx1">
                    <a:lumMod val="65000"/>
                    <a:lumOff val="35000"/>
                  </a:schemeClr>
                </a:solidFill>
              </a:defRPr>
            </a:lvl4pPr>
            <a:lvl5pPr marL="1828800" indent="0">
              <a:buNone/>
              <a:defRPr sz="1400" b="0">
                <a:solidFill>
                  <a:schemeClr val="tx1">
                    <a:lumMod val="65000"/>
                    <a:lumOff val="35000"/>
                  </a:schemeClr>
                </a:solidFill>
              </a:defRPr>
            </a:lvl5pPr>
          </a:lstStyle>
          <a:p>
            <a:pPr lvl="0"/>
            <a:r>
              <a:rPr lang="sl-SI" smtClean="0"/>
              <a:t>Uredite sloge besedila matrice</a:t>
            </a:r>
          </a:p>
        </p:txBody>
      </p:sp>
      <p:sp>
        <p:nvSpPr>
          <p:cNvPr id="20"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7" name="Espace réservé du texte 6"/>
          <p:cNvSpPr>
            <a:spLocks noGrp="1"/>
          </p:cNvSpPr>
          <p:nvPr>
            <p:ph type="body" sz="quarter" idx="14"/>
          </p:nvPr>
        </p:nvSpPr>
        <p:spPr>
          <a:xfrm>
            <a:off x="971600" y="6309320"/>
            <a:ext cx="7415683" cy="387424"/>
          </a:xfrm>
          <a:prstGeom prst="rect">
            <a:avLst/>
          </a:prstGeom>
        </p:spPr>
        <p:txBody>
          <a:bodyPr>
            <a:normAutofit/>
          </a:bodyPr>
          <a:lstStyle>
            <a:lvl1pPr algn="r">
              <a:defRPr sz="1800" b="0">
                <a:solidFill>
                  <a:schemeClr val="bg1">
                    <a:lumMod val="50000"/>
                  </a:schemeClr>
                </a:solidFill>
              </a:defRPr>
            </a:lvl1pPr>
          </a:lstStyle>
          <a:p>
            <a:pPr lvl="0"/>
            <a:r>
              <a:rPr lang="sl-SI" smtClean="0"/>
              <a:t>Uredite sloge besedila matrice</a:t>
            </a:r>
          </a:p>
        </p:txBody>
      </p:sp>
    </p:spTree>
    <p:extLst>
      <p:ext uri="{BB962C8B-B14F-4D97-AF65-F5344CB8AC3E}">
        <p14:creationId xmlns:p14="http://schemas.microsoft.com/office/powerpoint/2010/main" val="42632325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OCK page Blue">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CB8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8A8B13B2-CAE6-46A2-88C6-9053658AD3CF}"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4142046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OCK page Light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7EE73033-7CFE-49FE-B662-EFE379161221}"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969610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OCK page Dark grren">
    <p:spTree>
      <p:nvGrpSpPr>
        <p:cNvPr id="1" name=""/>
        <p:cNvGrpSpPr/>
        <p:nvPr/>
      </p:nvGrpSpPr>
      <p:grpSpPr>
        <a:xfrm>
          <a:off x="0" y="0"/>
          <a:ext cx="0" cy="0"/>
          <a:chOff x="0" y="0"/>
          <a:chExt cx="0" cy="0"/>
        </a:xfrm>
      </p:grpSpPr>
      <p:sp>
        <p:nvSpPr>
          <p:cNvPr id="5" name="Rectangle 1"/>
          <p:cNvSpPr/>
          <p:nvPr userDrawn="1"/>
        </p:nvSpPr>
        <p:spPr>
          <a:xfrm>
            <a:off x="0" y="1557338"/>
            <a:ext cx="9144000" cy="5256212"/>
          </a:xfrm>
          <a:prstGeom prst="rect">
            <a:avLst/>
          </a:prstGeom>
          <a:solidFill>
            <a:srgbClr val="1599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 </a:t>
            </a:r>
            <a:endParaRPr lang="en-GB" dirty="0"/>
          </a:p>
        </p:txBody>
      </p:sp>
      <p:sp>
        <p:nvSpPr>
          <p:cNvPr id="6" name="Titre 1"/>
          <p:cNvSpPr txBox="1">
            <a:spLocks/>
          </p:cNvSpPr>
          <p:nvPr userDrawn="1"/>
        </p:nvSpPr>
        <p:spPr>
          <a:xfrm>
            <a:off x="457200" y="431800"/>
            <a:ext cx="8229600" cy="647700"/>
          </a:xfrm>
          <a:prstGeom prst="rect">
            <a:avLst/>
          </a:prstGeom>
        </p:spPr>
        <p:txBody>
          <a:bodyPr anchor="ctr"/>
          <a:lstStyle>
            <a:lvl1pPr algn="l" defTabSz="914400" rtl="0" eaLnBrk="1" latinLnBrk="0" hangingPunct="1">
              <a:spcBef>
                <a:spcPct val="0"/>
              </a:spcBef>
              <a:buNone/>
              <a:defRPr sz="2800" kern="1200">
                <a:solidFill>
                  <a:schemeClr val="accent5"/>
                </a:solidFill>
                <a:latin typeface="+mj-lt"/>
                <a:ea typeface="+mj-ea"/>
                <a:cs typeface="+mj-cs"/>
              </a:defRPr>
            </a:lvl1pPr>
          </a:lstStyle>
          <a:p>
            <a:pPr fontAlgn="auto">
              <a:spcAft>
                <a:spcPts val="0"/>
              </a:spcAft>
              <a:defRPr/>
            </a:pPr>
            <a:r>
              <a:rPr lang="en-US" sz="4000" dirty="0" smtClean="0">
                <a:solidFill>
                  <a:schemeClr val="tx2"/>
                </a:solidFill>
              </a:rPr>
              <a:t>Click to edit title style</a:t>
            </a:r>
            <a:endParaRPr lang="fr-FR" sz="4000" dirty="0">
              <a:solidFill>
                <a:schemeClr val="tx2"/>
              </a:solidFill>
            </a:endParaRPr>
          </a:p>
        </p:txBody>
      </p:sp>
      <p:sp>
        <p:nvSpPr>
          <p:cNvPr id="7" name="Espace réservé du texte 2"/>
          <p:cNvSpPr txBox="1">
            <a:spLocks/>
          </p:cNvSpPr>
          <p:nvPr userDrawn="1"/>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CF9BFB62-4EF0-4A23-ADF5-FB81AC1E73B6}" type="slidenum">
              <a:rPr lang="en-GB" smtClean="0"/>
              <a:pPr fontAlgn="auto">
                <a:spcAft>
                  <a:spcPts val="0"/>
                </a:spcAft>
                <a:defRPr/>
              </a:pPr>
              <a:t>‹#›</a:t>
            </a:fld>
            <a:endParaRPr lang="en-GB" dirty="0"/>
          </a:p>
        </p:txBody>
      </p:sp>
      <p:sp>
        <p:nvSpPr>
          <p:cNvPr id="3" name="Titre 1"/>
          <p:cNvSpPr>
            <a:spLocks noGrp="1"/>
          </p:cNvSpPr>
          <p:nvPr>
            <p:ph type="title"/>
          </p:nvPr>
        </p:nvSpPr>
        <p:spPr>
          <a:xfrm>
            <a:off x="755575" y="1844824"/>
            <a:ext cx="7776865" cy="864096"/>
          </a:xfrm>
          <a:prstGeom prst="rect">
            <a:avLst/>
          </a:prstGeom>
        </p:spPr>
        <p:txBody>
          <a:bodyPr anchor="t">
            <a:normAutofit/>
          </a:bodyPr>
          <a:lstStyle>
            <a:lvl1pPr algn="ctr">
              <a:defRPr sz="2800" b="0" cap="none" baseline="0">
                <a:solidFill>
                  <a:schemeClr val="bg1"/>
                </a:solidFill>
              </a:defRPr>
            </a:lvl1pPr>
          </a:lstStyle>
          <a:p>
            <a:r>
              <a:rPr lang="sl-SI" smtClean="0"/>
              <a:t>Uredite slog naslova matrice</a:t>
            </a:r>
            <a:endParaRPr lang="fr-FR" dirty="0"/>
          </a:p>
        </p:txBody>
      </p:sp>
      <p:sp>
        <p:nvSpPr>
          <p:cNvPr id="4" name="Espace réservé du contenu 2"/>
          <p:cNvSpPr>
            <a:spLocks noGrp="1"/>
          </p:cNvSpPr>
          <p:nvPr>
            <p:ph idx="1"/>
          </p:nvPr>
        </p:nvSpPr>
        <p:spPr>
          <a:xfrm>
            <a:off x="755576" y="2852935"/>
            <a:ext cx="7776864" cy="3024337"/>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marL="2057400" indent="-228600">
              <a:buFont typeface="Courier New" panose="02070309020205020404" pitchFamily="49" charset="0"/>
              <a:buChar char="o"/>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62736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Thank you page">
    <p:spTree>
      <p:nvGrpSpPr>
        <p:cNvPr id="1" name=""/>
        <p:cNvGrpSpPr/>
        <p:nvPr/>
      </p:nvGrpSpPr>
      <p:grpSpPr>
        <a:xfrm>
          <a:off x="0" y="0"/>
          <a:ext cx="0" cy="0"/>
          <a:chOff x="0" y="0"/>
          <a:chExt cx="0" cy="0"/>
        </a:xfrm>
      </p:grpSpPr>
      <p:pic>
        <p:nvPicPr>
          <p:cNvPr id="6" name="Slika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983163" y="482600"/>
            <a:ext cx="37211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p:cNvSpPr>
            <a:spLocks noGrp="1"/>
          </p:cNvSpPr>
          <p:nvPr>
            <p:ph type="ctrTitle"/>
          </p:nvPr>
        </p:nvSpPr>
        <p:spPr>
          <a:xfrm>
            <a:off x="685800" y="3344385"/>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
        <p:nvSpPr>
          <p:cNvPr id="10" name="Sous-titre 2"/>
          <p:cNvSpPr>
            <a:spLocks noGrp="1"/>
          </p:cNvSpPr>
          <p:nvPr>
            <p:ph type="subTitle" idx="1"/>
          </p:nvPr>
        </p:nvSpPr>
        <p:spPr>
          <a:xfrm>
            <a:off x="467544" y="6165304"/>
            <a:ext cx="4104456" cy="432048"/>
          </a:xfrm>
          <a:prstGeom prst="rect">
            <a:avLst/>
          </a:prstGeom>
        </p:spPr>
        <p:txBody>
          <a:bodyPr>
            <a:normAutofit/>
          </a:bodyPr>
          <a:lstStyle>
            <a:lvl1pPr marL="0" indent="0" algn="l">
              <a:buNone/>
              <a:defRPr sz="1600" i="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951000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title page">
    <p:spTree>
      <p:nvGrpSpPr>
        <p:cNvPr id="1" name=""/>
        <p:cNvGrpSpPr/>
        <p:nvPr/>
      </p:nvGrpSpPr>
      <p:grpSpPr>
        <a:xfrm>
          <a:off x="0" y="0"/>
          <a:ext cx="0" cy="0"/>
          <a:chOff x="0" y="0"/>
          <a:chExt cx="0" cy="0"/>
        </a:xfrm>
      </p:grpSpPr>
      <p:pic>
        <p:nvPicPr>
          <p:cNvPr id="3" name="Slika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6100" y="476250"/>
            <a:ext cx="41322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685800" y="3501008"/>
            <a:ext cx="7772400" cy="794519"/>
          </a:xfrm>
          <a:prstGeom prst="rect">
            <a:avLst/>
          </a:prstGeom>
        </p:spPr>
        <p:txBody>
          <a:bodyPr>
            <a:normAutofit/>
          </a:bodyPr>
          <a:lstStyle>
            <a:lvl1pPr>
              <a:defRPr sz="4400">
                <a:solidFill>
                  <a:schemeClr val="tx2"/>
                </a:solidFill>
              </a:defRPr>
            </a:lvl1pPr>
          </a:lstStyle>
          <a:p>
            <a:r>
              <a:rPr lang="sl-SI" smtClean="0"/>
              <a:t>Uredite slog naslova matrice</a:t>
            </a:r>
            <a:endParaRPr lang="en-GB" dirty="0"/>
          </a:p>
        </p:txBody>
      </p:sp>
    </p:spTree>
    <p:extLst>
      <p:ext uri="{BB962C8B-B14F-4D97-AF65-F5344CB8AC3E}">
        <p14:creationId xmlns:p14="http://schemas.microsoft.com/office/powerpoint/2010/main" val="28347359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NTENT title pag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Uredite slog podnaslova matrice</a:t>
            </a:r>
            <a:endParaRPr lang="en-GB" dirty="0"/>
          </a:p>
        </p:txBody>
      </p:sp>
    </p:spTree>
    <p:extLst>
      <p:ext uri="{BB962C8B-B14F-4D97-AF65-F5344CB8AC3E}">
        <p14:creationId xmlns:p14="http://schemas.microsoft.com/office/powerpoint/2010/main" val="225719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text page ok">
    <p:spTree>
      <p:nvGrpSpPr>
        <p:cNvPr id="1" name=""/>
        <p:cNvGrpSpPr/>
        <p:nvPr/>
      </p:nvGrpSpPr>
      <p:grpSpPr>
        <a:xfrm>
          <a:off x="0" y="0"/>
          <a:ext cx="0" cy="0"/>
          <a:chOff x="0" y="0"/>
          <a:chExt cx="0" cy="0"/>
        </a:xfrm>
      </p:grpSpPr>
      <p:sp>
        <p:nvSpPr>
          <p:cNvPr id="2" name="Titre 1"/>
          <p:cNvSpPr>
            <a:spLocks noGrp="1"/>
          </p:cNvSpPr>
          <p:nvPr>
            <p:ph type="title"/>
          </p:nvPr>
        </p:nvSpPr>
        <p:spPr>
          <a:xfrm>
            <a:off x="457200" y="432000"/>
            <a:ext cx="8229600" cy="562074"/>
          </a:xfrm>
        </p:spPr>
        <p:txBody>
          <a:bodyPr/>
          <a:lstStyle/>
          <a:p>
            <a:r>
              <a:rPr lang="sl-SI" smtClean="0"/>
              <a:t>Uredite slog naslova matrice</a:t>
            </a:r>
            <a:endParaRPr lang="en-GB" dirty="0"/>
          </a:p>
        </p:txBody>
      </p:sp>
      <p:sp>
        <p:nvSpPr>
          <p:cNvPr id="5" name="Espace réservé du texte 4"/>
          <p:cNvSpPr>
            <a:spLocks noGrp="1"/>
          </p:cNvSpPr>
          <p:nvPr>
            <p:ph type="body" sz="quarter" idx="10"/>
          </p:nvPr>
        </p:nvSpPr>
        <p:spPr>
          <a:xfrm>
            <a:off x="457200" y="1368000"/>
            <a:ext cx="8207375" cy="5183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29591879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3351349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ext 2 columns">
    <p:spTree>
      <p:nvGrpSpPr>
        <p:cNvPr id="1" name=""/>
        <p:cNvGrpSpPr/>
        <p:nvPr/>
      </p:nvGrpSpPr>
      <p:grpSpPr>
        <a:xfrm>
          <a:off x="0" y="0"/>
          <a:ext cx="0" cy="0"/>
          <a:chOff x="0" y="0"/>
          <a:chExt cx="0" cy="0"/>
        </a:xfrm>
      </p:grpSpPr>
      <p:sp>
        <p:nvSpPr>
          <p:cNvPr id="6" name="Titre 1"/>
          <p:cNvSpPr>
            <a:spLocks noGrp="1"/>
          </p:cNvSpPr>
          <p:nvPr>
            <p:ph type="title"/>
          </p:nvPr>
        </p:nvSpPr>
        <p:spPr>
          <a:xfrm>
            <a:off x="457200" y="432000"/>
            <a:ext cx="8229600" cy="562074"/>
          </a:xfrm>
        </p:spPr>
        <p:txBody>
          <a:bodyPr/>
          <a:lstStyle>
            <a:lvl1pPr>
              <a:defRPr baseline="0"/>
            </a:lvl1pPr>
          </a:lstStyle>
          <a:p>
            <a:r>
              <a:rPr lang="sl-SI" smtClean="0"/>
              <a:t>Uredite slog naslova matrice</a:t>
            </a:r>
            <a:endParaRPr lang="en-GB" dirty="0"/>
          </a:p>
        </p:txBody>
      </p:sp>
      <p:sp>
        <p:nvSpPr>
          <p:cNvPr id="4" name="Espace réservé du texte 3"/>
          <p:cNvSpPr>
            <a:spLocks noGrp="1"/>
          </p:cNvSpPr>
          <p:nvPr>
            <p:ph type="body" sz="quarter" idx="10"/>
          </p:nvPr>
        </p:nvSpPr>
        <p:spPr>
          <a:xfrm>
            <a:off x="457200" y="1368000"/>
            <a:ext cx="4103687" cy="5040000"/>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GB" dirty="0"/>
          </a:p>
        </p:txBody>
      </p:sp>
      <p:sp>
        <p:nvSpPr>
          <p:cNvPr id="9" name="Espace réservé du texte 8"/>
          <p:cNvSpPr>
            <a:spLocks noGrp="1"/>
          </p:cNvSpPr>
          <p:nvPr>
            <p:ph type="body" sz="quarter" idx="11"/>
          </p:nvPr>
        </p:nvSpPr>
        <p:spPr>
          <a:xfrm>
            <a:off x="4716016" y="1368000"/>
            <a:ext cx="4104000" cy="50400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Tree>
    <p:extLst>
      <p:ext uri="{BB962C8B-B14F-4D97-AF65-F5344CB8AC3E}">
        <p14:creationId xmlns:p14="http://schemas.microsoft.com/office/powerpoint/2010/main" val="16470744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RANSITION page">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sl-SI" smtClean="0"/>
              <a:t>Uredite slog naslova matrice</a:t>
            </a:r>
            <a:endParaRPr lang="en-GB" dirty="0"/>
          </a:p>
        </p:txBody>
      </p:sp>
      <p:sp>
        <p:nvSpPr>
          <p:cNvPr id="3" name="Espace réservé du texte 2"/>
          <p:cNvSpPr>
            <a:spLocks noGrp="1"/>
          </p:cNvSpPr>
          <p:nvPr>
            <p:ph type="body" idx="1"/>
          </p:nvPr>
        </p:nvSpPr>
        <p:spPr>
          <a:xfrm>
            <a:off x="722313" y="2906713"/>
            <a:ext cx="7772400" cy="1500187"/>
          </a:xfrm>
        </p:spPr>
        <p:txBody>
          <a:bodyPr anchor="b">
            <a:normAutofit/>
          </a:bodyPr>
          <a:lstStyle>
            <a:lvl1pPr marL="0" indent="0">
              <a:buNone/>
              <a:defRPr sz="20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Modifiez les styles du texte du masque</a:t>
            </a:r>
          </a:p>
        </p:txBody>
      </p:sp>
    </p:spTree>
    <p:extLst>
      <p:ext uri="{BB962C8B-B14F-4D97-AF65-F5344CB8AC3E}">
        <p14:creationId xmlns:p14="http://schemas.microsoft.com/office/powerpoint/2010/main" val="17037833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theme" Target="../theme/theme2.xml"/><Relationship Id="rId14" Type="http://schemas.openxmlformats.org/officeDocument/2006/relationships/image" Target="../media/image4.jpeg"/><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theme" Target="../theme/theme4.xml"/><Relationship Id="rId6" Type="http://schemas.openxmlformats.org/officeDocument/2006/relationships/image" Target="../media/image8.png"/><Relationship Id="rId1" Type="http://schemas.openxmlformats.org/officeDocument/2006/relationships/slideLayout" Target="../slideLayouts/slideLayout19.xml"/><Relationship Id="rId2"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 name="Tableau 11"/>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1027" name="Imag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1093788"/>
            <a:ext cx="6154738"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29" r:id="rId3"/>
    <p:sldLayoutId id="2147483730" r:id="rId4"/>
  </p:sldLayoutIdLst>
  <p:timing>
    <p:tnLst>
      <p:par>
        <p:cTn id="1" dur="indefinite" restart="never" nodeType="tmRoot"/>
      </p:par>
    </p:tnLst>
  </p:timing>
  <p:hf hdr="0" ftr="0" dt="0"/>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buFont typeface="Arial" charset="0"/>
        <a:defRPr sz="2400" b="1" kern="1200">
          <a:solidFill>
            <a:schemeClr val="tx2"/>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ce réservé du texte 2"/>
          <p:cNvSpPr>
            <a:spLocks noGrp="1"/>
          </p:cNvSpPr>
          <p:nvPr>
            <p:ph type="body" idx="1"/>
          </p:nvPr>
        </p:nvSpPr>
        <p:spPr bwMode="auto">
          <a:xfrm>
            <a:off x="457200" y="136842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sl-SI" smtClean="0"/>
              <a:t>Edit text styles</a:t>
            </a:r>
          </a:p>
          <a:p>
            <a:pPr lvl="1"/>
            <a:r>
              <a:rPr lang="fr-FR" altLang="sl-SI" smtClean="0"/>
              <a:t>Second level</a:t>
            </a:r>
          </a:p>
          <a:p>
            <a:pPr lvl="2"/>
            <a:r>
              <a:rPr lang="fr-FR" altLang="sl-SI" smtClean="0"/>
              <a:t>Third level</a:t>
            </a:r>
          </a:p>
          <a:p>
            <a:pPr lvl="3"/>
            <a:r>
              <a:rPr lang="fr-FR" altLang="sl-SI" smtClean="0"/>
              <a:t>Fourth level</a:t>
            </a:r>
          </a:p>
        </p:txBody>
      </p:sp>
      <p:graphicFrame>
        <p:nvGraphicFramePr>
          <p:cNvPr id="9" name="Tableau 8"/>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2052" name="Espace réservé du titre 1"/>
          <p:cNvSpPr>
            <a:spLocks noGrp="1"/>
          </p:cNvSpPr>
          <p:nvPr>
            <p:ph type="title"/>
          </p:nvPr>
        </p:nvSpPr>
        <p:spPr bwMode="auto">
          <a:xfrm>
            <a:off x="468313" y="431800"/>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Master title style</a:t>
            </a:r>
            <a:endParaRPr lang="en-GB" altLang="sl-SI" smtClean="0"/>
          </a:p>
        </p:txBody>
      </p:sp>
      <p:sp>
        <p:nvSpPr>
          <p:cNvPr id="8"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A097184B-6EEF-435B-9B91-7D3DC8E949A2}" type="slidenum">
              <a:rPr lang="en-GB" smtClean="0"/>
              <a:pPr fontAlgn="auto">
                <a:spcAft>
                  <a:spcPts val="0"/>
                </a:spcAft>
                <a:defRPr/>
              </a:pPr>
              <a:t>‹#›</a:t>
            </a:fld>
            <a:endParaRPr lang="en-GB" dirty="0"/>
          </a:p>
        </p:txBody>
      </p:sp>
      <p:pic>
        <p:nvPicPr>
          <p:cNvPr id="2" name="Slika 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584839" y="116632"/>
            <a:ext cx="1451211" cy="790960"/>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1" r:id="rId6"/>
    <p:sldLayoutId id="2147483725" r:id="rId7"/>
    <p:sldLayoutId id="2147483732" r:id="rId8"/>
    <p:sldLayoutId id="2147483733" r:id="rId9"/>
    <p:sldLayoutId id="2147483734" r:id="rId10"/>
    <p:sldLayoutId id="2147483735" r:id="rId11"/>
    <p:sldLayoutId id="2147483726" r:id="rId12"/>
  </p:sldLayoutIdLst>
  <p:timing>
    <p:tnLst>
      <p:par>
        <p:cTn id="1" dur="indefinite" restart="never" nodeType="tmRoot"/>
      </p:par>
    </p:tnLst>
  </p:timing>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2400" b="1" kern="1200">
          <a:solidFill>
            <a:schemeClr val="tx2"/>
          </a:solidFill>
          <a:latin typeface="+mn-lt"/>
          <a:ea typeface="+mn-ea"/>
          <a:cs typeface="+mn-cs"/>
        </a:defRPr>
      </a:lvl1pPr>
      <a:lvl2pPr marL="742950" indent="-285750" algn="l" rtl="0" fontAlgn="base">
        <a:spcBef>
          <a:spcPct val="20000"/>
        </a:spcBef>
        <a:spcAft>
          <a:spcPct val="0"/>
        </a:spcAft>
        <a:buFont typeface="Wingdings" pitchFamily="2" charset="2"/>
        <a:buChar char="§"/>
        <a:defRPr sz="2400" kern="1200">
          <a:solidFill>
            <a:schemeClr val="tx1"/>
          </a:solidFill>
          <a:latin typeface="+mn-lt"/>
          <a:ea typeface="+mn-ea"/>
          <a:cs typeface="+mn-cs"/>
        </a:defRPr>
      </a:lvl2pPr>
      <a:lvl3pPr marL="914400" algn="l" rtl="0" fontAlgn="base">
        <a:spcBef>
          <a:spcPct val="20000"/>
        </a:spcBef>
        <a:spcAft>
          <a:spcPct val="0"/>
        </a:spcAft>
        <a:defRPr sz="2400" kern="1200">
          <a:solidFill>
            <a:schemeClr val="tx1"/>
          </a:solidFill>
          <a:latin typeface="+mn-lt"/>
          <a:ea typeface="+mn-ea"/>
          <a:cs typeface="+mn-cs"/>
        </a:defRPr>
      </a:lvl3pPr>
      <a:lvl4pPr marL="1371600" algn="l" rtl="0" fontAlgn="base">
        <a:spcBef>
          <a:spcPct val="20000"/>
        </a:spcBef>
        <a:spcAft>
          <a:spcPct val="0"/>
        </a:spcAft>
        <a:defRPr sz="2000" kern="1200">
          <a:solidFill>
            <a:srgbClr val="595959"/>
          </a:solidFill>
          <a:latin typeface="+mn-lt"/>
          <a:ea typeface="+mn-ea"/>
          <a:cs typeface="+mn-cs"/>
        </a:defRPr>
      </a:lvl4pPr>
      <a:lvl5pPr marL="1828800" algn="l" rtl="0" fontAlgn="base">
        <a:spcBef>
          <a:spcPct val="20000"/>
        </a:spcBef>
        <a:spcAft>
          <a:spcPct val="0"/>
        </a:spcAft>
        <a:buFont typeface="Courier New" pitchFamily="49" charset="0"/>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l-SI" smtClean="0"/>
              <a:t>Click to edit title style</a:t>
            </a:r>
            <a:endParaRPr lang="en-GB" altLang="sl-SI" smtClean="0"/>
          </a:p>
        </p:txBody>
      </p:sp>
      <p:sp>
        <p:nvSpPr>
          <p:cNvPr id="7" name="Espace réservé du texte 2"/>
          <p:cNvSpPr txBox="1">
            <a:spLocks/>
          </p:cNvSpPr>
          <p:nvPr/>
        </p:nvSpPr>
        <p:spPr>
          <a:xfrm>
            <a:off x="7235825" y="6529388"/>
            <a:ext cx="1800225" cy="284162"/>
          </a:xfrm>
          <a:prstGeom prst="rect">
            <a:avLst/>
          </a:prstGeom>
        </p:spPr>
        <p:txBody>
          <a:bodyPr/>
          <a:lstStyle>
            <a:lvl1pPr marL="0" indent="0" algn="r" defTabSz="914400" rtl="0" eaLnBrk="1" latinLnBrk="0" hangingPunct="1">
              <a:spcBef>
                <a:spcPct val="20000"/>
              </a:spcBef>
              <a:buFont typeface="Arial" panose="020B0604020202020204" pitchFamily="34" charset="0"/>
              <a:buNone/>
              <a:defRPr sz="9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fld id="{EBF944D6-18FB-46FC-9832-61A714CE9B75}" type="slidenum">
              <a:rPr lang="en-GB" smtClean="0"/>
              <a:pPr fontAlgn="auto">
                <a:spcAft>
                  <a:spcPts val="0"/>
                </a:spcAft>
                <a:defRPr/>
              </a:pPr>
              <a:t>‹#›</a:t>
            </a:fld>
            <a:endParaRPr lang="en-GB" dirty="0"/>
          </a:p>
        </p:txBody>
      </p:sp>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 bg1="lt1" tx1="dk1" bg2="lt2" tx2="dk2" accent1="accent1" accent2="accent2" accent3="accent3" accent4="accent4" accent5="accent5" accent6="accent6" hlink="hlink" folHlink="folHlink"/>
  <p:sldLayoutIdLst>
    <p:sldLayoutId id="2147483727" r:id="rId1"/>
    <p:sldLayoutId id="2147483728" r:id="rId2"/>
  </p:sldLayoutIdLst>
  <p:timing>
    <p:tnLst>
      <p:par>
        <p:cTn id="1" dur="indefinite" restart="never" nodeType="tmRoot"/>
      </p:par>
    </p:tnLst>
  </p:timing>
  <p:txStyles>
    <p:titleStyle>
      <a:lvl1pPr algn="ctr" rtl="0" fontAlgn="base">
        <a:spcBef>
          <a:spcPct val="0"/>
        </a:spcBef>
        <a:spcAft>
          <a:spcPct val="0"/>
        </a:spcAft>
        <a:defRPr sz="4000" kern="1200">
          <a:solidFill>
            <a:schemeClr val="tx2"/>
          </a:solidFill>
          <a:latin typeface="+mj-lt"/>
          <a:ea typeface="+mj-ea"/>
          <a:cs typeface="+mj-cs"/>
        </a:defRPr>
      </a:lvl1pPr>
      <a:lvl2pPr algn="ctr" rtl="0" fontAlgn="base">
        <a:spcBef>
          <a:spcPct val="0"/>
        </a:spcBef>
        <a:spcAft>
          <a:spcPct val="0"/>
        </a:spcAft>
        <a:defRPr sz="4000">
          <a:solidFill>
            <a:schemeClr val="tx2"/>
          </a:solidFill>
          <a:latin typeface="Arial" charset="0"/>
        </a:defRPr>
      </a:lvl2pPr>
      <a:lvl3pPr algn="ctr" rtl="0" fontAlgn="base">
        <a:spcBef>
          <a:spcPct val="0"/>
        </a:spcBef>
        <a:spcAft>
          <a:spcPct val="0"/>
        </a:spcAft>
        <a:defRPr sz="4000">
          <a:solidFill>
            <a:schemeClr val="tx2"/>
          </a:solidFill>
          <a:latin typeface="Arial" charset="0"/>
        </a:defRPr>
      </a:lvl3pPr>
      <a:lvl4pPr algn="ctr" rtl="0" fontAlgn="base">
        <a:spcBef>
          <a:spcPct val="0"/>
        </a:spcBef>
        <a:spcAft>
          <a:spcPct val="0"/>
        </a:spcAft>
        <a:defRPr sz="4000">
          <a:solidFill>
            <a:schemeClr val="tx2"/>
          </a:solidFill>
          <a:latin typeface="Arial" charset="0"/>
        </a:defRPr>
      </a:lvl4pPr>
      <a:lvl5pPr algn="ctr" rtl="0" fontAlgn="base">
        <a:spcBef>
          <a:spcPct val="0"/>
        </a:spcBef>
        <a:spcAft>
          <a:spcPct val="0"/>
        </a:spcAft>
        <a:defRPr sz="4000">
          <a:solidFill>
            <a:schemeClr val="tx2"/>
          </a:solidFill>
          <a:latin typeface="Arial" charset="0"/>
        </a:defRPr>
      </a:lvl5pPr>
      <a:lvl6pPr marL="457200" algn="ctr" rtl="0" fontAlgn="base">
        <a:spcBef>
          <a:spcPct val="0"/>
        </a:spcBef>
        <a:spcAft>
          <a:spcPct val="0"/>
        </a:spcAft>
        <a:defRPr sz="4000">
          <a:solidFill>
            <a:schemeClr val="tx2"/>
          </a:solidFill>
          <a:latin typeface="Arial" charset="0"/>
        </a:defRPr>
      </a:lvl6pPr>
      <a:lvl7pPr marL="914400" algn="ctr" rtl="0" fontAlgn="base">
        <a:spcBef>
          <a:spcPct val="0"/>
        </a:spcBef>
        <a:spcAft>
          <a:spcPct val="0"/>
        </a:spcAft>
        <a:defRPr sz="4000">
          <a:solidFill>
            <a:schemeClr val="tx2"/>
          </a:solidFill>
          <a:latin typeface="Arial" charset="0"/>
        </a:defRPr>
      </a:lvl7pPr>
      <a:lvl8pPr marL="1371600" algn="ctr" rtl="0" fontAlgn="base">
        <a:spcBef>
          <a:spcPct val="0"/>
        </a:spcBef>
        <a:spcAft>
          <a:spcPct val="0"/>
        </a:spcAft>
        <a:defRPr sz="4000">
          <a:solidFill>
            <a:schemeClr val="tx2"/>
          </a:solidFill>
          <a:latin typeface="Arial" charset="0"/>
        </a:defRPr>
      </a:lvl8pPr>
      <a:lvl9pPr marL="1828800" algn="ctr" rtl="0" fontAlgn="base">
        <a:spcBef>
          <a:spcPct val="0"/>
        </a:spcBef>
        <a:spcAft>
          <a:spcPct val="0"/>
        </a:spcAft>
        <a:defRPr sz="4000">
          <a:solidFill>
            <a:schemeClr val="tx2"/>
          </a:solidFill>
          <a:latin typeface="Arial" charset="0"/>
        </a:defRPr>
      </a:lvl9pPr>
    </p:titleStyle>
    <p:bodyStyle>
      <a:lvl1pPr algn="l" rtl="0" fontAlgn="base">
        <a:spcBef>
          <a:spcPct val="20000"/>
        </a:spcBef>
        <a:spcAft>
          <a:spcPct val="0"/>
        </a:spcAft>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Courier New" pitchFamily="49" charset="0"/>
        <a:buChar char="o"/>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Tableau 7"/>
          <p:cNvGraphicFramePr>
            <a:graphicFrameLocks noGrp="1"/>
          </p:cNvGraphicFramePr>
          <p:nvPr/>
        </p:nvGraphicFramePr>
        <p:xfrm>
          <a:off x="0" y="6807656"/>
          <a:ext cx="9144000" cy="365760"/>
        </p:xfrm>
        <a:graphic>
          <a:graphicData uri="http://schemas.openxmlformats.org/drawingml/2006/table">
            <a:tbl>
              <a:tblPr firstRow="1" bandRow="1">
                <a:tableStyleId>{5C22544A-7EE6-4342-B048-85BDC9FD1C3A}</a:tableStyleId>
              </a:tblPr>
              <a:tblGrid>
                <a:gridCol w="2286000"/>
                <a:gridCol w="2286000"/>
                <a:gridCol w="2286000"/>
                <a:gridCol w="2286000"/>
              </a:tblGrid>
              <a:tr h="154816">
                <a:tc>
                  <a:txBody>
                    <a:bodyPr/>
                    <a:lstStyle/>
                    <a:p>
                      <a:endParaRPr lang="en-GB" sz="800" dirty="0">
                        <a:ln w="3175">
                          <a:solidFill>
                            <a:schemeClr val="accent1"/>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00"/>
                    </a:solidFill>
                  </a:tcPr>
                </a:tc>
                <a:tc>
                  <a:txBody>
                    <a:bodyPr/>
                    <a:lstStyle/>
                    <a:p>
                      <a:endParaRPr lang="en-GB" dirty="0">
                        <a:ln w="3175">
                          <a:solidFill>
                            <a:schemeClr val="accent4"/>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CB8CF"/>
                    </a:solidFill>
                  </a:tcPr>
                </a:tc>
                <a:tc>
                  <a:txBody>
                    <a:bodyPr/>
                    <a:lstStyle/>
                    <a:p>
                      <a:endParaRPr lang="en-GB" dirty="0">
                        <a:ln w="3175">
                          <a:solidFill>
                            <a:schemeClr val="accent3"/>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59961"/>
                    </a:solidFill>
                  </a:tcPr>
                </a:tc>
                <a:tc>
                  <a:txBody>
                    <a:bodyPr/>
                    <a:lstStyle/>
                    <a:p>
                      <a:endParaRPr lang="en-GB" dirty="0">
                        <a:ln w="3175">
                          <a:solidFill>
                            <a:schemeClr val="accent2"/>
                          </a:solid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pic>
        <p:nvPicPr>
          <p:cNvPr id="4099"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8388" y="174625"/>
            <a:ext cx="1546225"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omments" Target="../comments/commen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texte 7"/>
          <p:cNvSpPr>
            <a:spLocks noGrp="1"/>
          </p:cNvSpPr>
          <p:nvPr>
            <p:ph type="body" sz="quarter" idx="10"/>
          </p:nvPr>
        </p:nvSpPr>
        <p:spPr bwMode="auto">
          <a:xfrm>
            <a:off x="900062" y="4941168"/>
            <a:ext cx="7272338" cy="217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pPr>
              <a:buFont typeface="Arial" charset="0"/>
              <a:buNone/>
            </a:pPr>
            <a:r>
              <a:rPr lang="cs-CZ" altLang="sl-SI" dirty="0" err="1" smtClean="0"/>
              <a:t>Good</a:t>
            </a:r>
            <a:r>
              <a:rPr lang="cs-CZ" altLang="sl-SI" dirty="0" smtClean="0"/>
              <a:t> </a:t>
            </a:r>
            <a:r>
              <a:rPr lang="cs-CZ" altLang="sl-SI" dirty="0" err="1" smtClean="0"/>
              <a:t>practice</a:t>
            </a:r>
            <a:r>
              <a:rPr lang="cs-CZ" altLang="sl-SI" dirty="0"/>
              <a:t>:</a:t>
            </a:r>
            <a:r>
              <a:rPr lang="cs-CZ" altLang="sl-SI" dirty="0" smtClean="0"/>
              <a:t> PROJECT </a:t>
            </a:r>
            <a:endParaRPr lang="en-GB" altLang="sl-SI" dirty="0" smtClean="0"/>
          </a:p>
        </p:txBody>
      </p:sp>
      <p:sp>
        <p:nvSpPr>
          <p:cNvPr id="16388" name="Espace réservé du texte 9"/>
          <p:cNvSpPr>
            <a:spLocks noGrp="1"/>
          </p:cNvSpPr>
          <p:nvPr>
            <p:ph type="body" sz="quarter" idx="12"/>
          </p:nvPr>
        </p:nvSpPr>
        <p:spPr bwMode="auto">
          <a:xfrm>
            <a:off x="899592" y="5301332"/>
            <a:ext cx="7272338" cy="21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rIns="91440" bIns="45720" numCol="1" anchor="t" anchorCtr="0" compatLnSpc="1">
            <a:prstTxWarp prst="textNoShape">
              <a:avLst/>
            </a:prstTxWarp>
          </a:bodyPr>
          <a:lstStyle/>
          <a:p>
            <a:r>
              <a:rPr lang="cs-CZ" altLang="sl-SI" b="1" dirty="0" smtClean="0"/>
              <a:t>Country: </a:t>
            </a:r>
            <a:r>
              <a:rPr lang="cs-CZ" altLang="sl-SI" b="1" dirty="0" err="1" smtClean="0"/>
              <a:t>Bulgaria</a:t>
            </a:r>
            <a:endParaRPr lang="cs-CZ" altLang="sl-SI" b="1" dirty="0" smtClean="0"/>
          </a:p>
          <a:p>
            <a:r>
              <a:rPr lang="cs-CZ" altLang="sl-SI" dirty="0" err="1" smtClean="0"/>
              <a:t>Generation</a:t>
            </a:r>
            <a:r>
              <a:rPr lang="cs-CZ" altLang="sl-SI" dirty="0" smtClean="0"/>
              <a:t> of </a:t>
            </a:r>
            <a:r>
              <a:rPr lang="cs-CZ" altLang="sl-SI" dirty="0" err="1" smtClean="0"/>
              <a:t>innovation</a:t>
            </a:r>
            <a:r>
              <a:rPr lang="cs-CZ" altLang="sl-SI" dirty="0" smtClean="0"/>
              <a:t> by </a:t>
            </a:r>
            <a:r>
              <a:rPr lang="cs-CZ" altLang="sl-SI" dirty="0" err="1" smtClean="0"/>
              <a:t>addressing</a:t>
            </a:r>
            <a:r>
              <a:rPr lang="cs-CZ" altLang="sl-SI" dirty="0" smtClean="0"/>
              <a:t> </a:t>
            </a:r>
            <a:r>
              <a:rPr lang="cs-CZ" altLang="sl-SI" dirty="0" err="1" smtClean="0"/>
              <a:t>unmet</a:t>
            </a:r>
            <a:r>
              <a:rPr lang="cs-CZ" altLang="sl-SI" dirty="0" smtClean="0"/>
              <a:t> </a:t>
            </a:r>
            <a:r>
              <a:rPr lang="cs-CZ" altLang="sl-SI" dirty="0" err="1" smtClean="0"/>
              <a:t>needs</a:t>
            </a:r>
            <a:r>
              <a:rPr lang="cs-CZ" altLang="sl-SI" dirty="0" smtClean="0"/>
              <a:t> </a:t>
            </a:r>
            <a:r>
              <a:rPr lang="cs-CZ" altLang="sl-SI" dirty="0" err="1" smtClean="0"/>
              <a:t>identified</a:t>
            </a:r>
            <a:r>
              <a:rPr lang="cs-CZ" altLang="sl-SI" dirty="0" smtClean="0"/>
              <a:t> by </a:t>
            </a:r>
            <a:r>
              <a:rPr lang="cs-CZ" altLang="sl-SI" dirty="0" err="1" smtClean="0"/>
              <a:t>formal</a:t>
            </a:r>
            <a:r>
              <a:rPr lang="cs-CZ" altLang="sl-SI" dirty="0" smtClean="0"/>
              <a:t> and </a:t>
            </a:r>
            <a:r>
              <a:rPr lang="cs-CZ" altLang="sl-SI" dirty="0" err="1" smtClean="0"/>
              <a:t>informal</a:t>
            </a:r>
            <a:r>
              <a:rPr lang="cs-CZ" altLang="sl-SI" dirty="0" smtClean="0"/>
              <a:t> </a:t>
            </a:r>
            <a:r>
              <a:rPr lang="cs-CZ" altLang="sl-SI" dirty="0" err="1" smtClean="0"/>
              <a:t>providers</a:t>
            </a:r>
            <a:r>
              <a:rPr lang="cs-CZ" altLang="sl-SI" dirty="0" smtClean="0"/>
              <a:t> of </a:t>
            </a:r>
            <a:r>
              <a:rPr lang="cs-CZ" altLang="sl-SI" dirty="0" err="1" smtClean="0"/>
              <a:t>healthcare</a:t>
            </a:r>
            <a:endParaRPr lang="cs-CZ" altLang="sl-SI" dirty="0" smtClean="0"/>
          </a:p>
          <a:p>
            <a:endParaRPr lang="en-GB" altLang="sl-SI" dirty="0"/>
          </a:p>
          <a:p>
            <a:pPr>
              <a:buFont typeface="Arial" charset="0"/>
              <a:buNone/>
            </a:pPr>
            <a:endParaRPr lang="en-GB" altLang="sl-SI" dirty="0" smtClean="0">
              <a:solidFill>
                <a:schemeClr val="tx2"/>
              </a:solidFill>
            </a:endParaRPr>
          </a:p>
        </p:txBody>
      </p:sp>
      <p:sp>
        <p:nvSpPr>
          <p:cNvPr id="16389" name="Titre 1"/>
          <p:cNvSpPr>
            <a:spLocks noGrp="1"/>
          </p:cNvSpPr>
          <p:nvPr>
            <p:ph type="ctrTitle"/>
          </p:nvPr>
        </p:nvSpPr>
        <p:spPr bwMode="auto">
          <a:xfrm>
            <a:off x="685800" y="3500438"/>
            <a:ext cx="7772400" cy="12980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r>
              <a:rPr lang="en-US" sz="2800" b="1" dirty="0"/>
              <a:t>“Development of sustainable capacity of the center for applied technology related to health"</a:t>
            </a:r>
            <a:br>
              <a:rPr lang="en-US" sz="2800" b="1" dirty="0"/>
            </a:br>
            <a:endParaRPr lang="fr-FR" altLang="sl-SI" sz="2800" b="1" dirty="0" smtClean="0"/>
          </a:p>
        </p:txBody>
      </p:sp>
      <p:sp>
        <p:nvSpPr>
          <p:cNvPr id="5" name="Espace réservé du texte 4"/>
          <p:cNvSpPr>
            <a:spLocks noGrp="1"/>
          </p:cNvSpPr>
          <p:nvPr>
            <p:ph type="body" sz="quarter" idx="14"/>
          </p:nvPr>
        </p:nvSpPr>
        <p:spPr>
          <a:xfrm>
            <a:off x="971550" y="6308725"/>
            <a:ext cx="7415213" cy="387350"/>
          </a:xfrm>
        </p:spPr>
        <p:txBody>
          <a:bodyPr>
            <a:normAutofit/>
          </a:bodyPr>
          <a:lstStyle/>
          <a:p>
            <a:pPr fontAlgn="auto">
              <a:spcAft>
                <a:spcPts val="0"/>
              </a:spcAft>
              <a:buFont typeface="Arial" panose="020B0604020202020204" pitchFamily="34" charset="0"/>
              <a:buNone/>
              <a:defRPr/>
            </a:pPr>
            <a:r>
              <a:rPr lang="fr-FR" dirty="0" smtClean="0"/>
              <a:t>2</a:t>
            </a:r>
            <a:r>
              <a:rPr lang="cs-CZ" dirty="0" smtClean="0"/>
              <a:t>7</a:t>
            </a:r>
            <a:r>
              <a:rPr lang="fr-FR" dirty="0" smtClean="0"/>
              <a:t> </a:t>
            </a:r>
            <a:r>
              <a:rPr lang="cs-CZ" dirty="0" err="1" smtClean="0"/>
              <a:t>January</a:t>
            </a:r>
            <a:r>
              <a:rPr lang="fr-FR" dirty="0" smtClean="0"/>
              <a:t>, 201</a:t>
            </a:r>
            <a:r>
              <a:rPr lang="cs-CZ" dirty="0" smtClean="0"/>
              <a:t>7</a:t>
            </a:r>
            <a:r>
              <a:rPr lang="fr-FR" dirty="0" smtClean="0"/>
              <a:t> </a:t>
            </a:r>
            <a:r>
              <a:rPr lang="en-GB" dirty="0" smtClean="0">
                <a:sym typeface="Webdings" panose="05030102010509060703" pitchFamily="18" charset="2"/>
              </a:rPr>
              <a:t></a:t>
            </a:r>
            <a:r>
              <a:rPr lang="cs-CZ" dirty="0" smtClean="0">
                <a:sym typeface="Webdings" panose="05030102010509060703" pitchFamily="18" charset="2"/>
              </a:rPr>
              <a:t>1st International </a:t>
            </a:r>
            <a:r>
              <a:rPr lang="cs-CZ" dirty="0" err="1" smtClean="0">
                <a:sym typeface="Webdings" panose="05030102010509060703" pitchFamily="18" charset="2"/>
              </a:rPr>
              <a:t>thematic</a:t>
            </a:r>
            <a:r>
              <a:rPr lang="cs-CZ" dirty="0" smtClean="0">
                <a:sym typeface="Webdings" panose="05030102010509060703" pitchFamily="18" charset="2"/>
              </a:rPr>
              <a:t> workshop - Madeira</a:t>
            </a:r>
            <a:endParaRPr lang="fr-FR" dirty="0"/>
          </a:p>
        </p:txBody>
      </p:sp>
      <p:pic>
        <p:nvPicPr>
          <p:cNvPr id="16391" name="Slika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333375"/>
            <a:ext cx="44323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7067128" cy="561975"/>
          </a:xfrm>
        </p:spPr>
        <p:txBody>
          <a:bodyPr/>
          <a:lstStyle/>
          <a:p>
            <a:r>
              <a:rPr lang="en-US" sz="2000" dirty="0"/>
              <a:t>“</a:t>
            </a:r>
            <a:r>
              <a:rPr lang="en-US" sz="2000" b="1" dirty="0"/>
              <a:t>Development of sustainable capacity of the center for applied technology related to health"</a:t>
            </a:r>
            <a:r>
              <a:rPr lang="en-US" sz="2000" dirty="0"/>
              <a:t/>
            </a:r>
            <a:br>
              <a:rPr lang="en-US" sz="2000" dirty="0"/>
            </a:br>
            <a:endParaRPr lang="en-GB" altLang="sl-SI" sz="2000" dirty="0" smtClean="0"/>
          </a:p>
        </p:txBody>
      </p:sp>
      <p:sp>
        <p:nvSpPr>
          <p:cNvPr id="8" name="Espace réservé du texte 7"/>
          <p:cNvSpPr>
            <a:spLocks noGrp="1"/>
          </p:cNvSpPr>
          <p:nvPr>
            <p:ph type="body" sz="quarter" idx="10"/>
          </p:nvPr>
        </p:nvSpPr>
        <p:spPr>
          <a:xfrm>
            <a:off x="457200" y="1368425"/>
            <a:ext cx="8207375" cy="5183188"/>
          </a:xfrm>
        </p:spPr>
        <p:txBody>
          <a:bodyPr rtlCol="0">
            <a:normAutofit/>
          </a:bodyPr>
          <a:lstStyle/>
          <a:p>
            <a:pPr fontAlgn="auto">
              <a:spcAft>
                <a:spcPts val="0"/>
              </a:spcAft>
              <a:defRPr/>
            </a:pPr>
            <a:r>
              <a:rPr lang="cs-CZ" dirty="0" smtClean="0"/>
              <a:t>PROBLEM</a:t>
            </a:r>
          </a:p>
          <a:p>
            <a:r>
              <a:rPr lang="en-US" sz="2000" dirty="0" smtClean="0"/>
              <a:t>- applied </a:t>
            </a:r>
            <a:r>
              <a:rPr lang="en-US" sz="2000" dirty="0"/>
              <a:t>research centers in Bulgaria face serious limitations in their activities due to </a:t>
            </a:r>
            <a:r>
              <a:rPr lang="en-US" sz="2000" dirty="0">
                <a:solidFill>
                  <a:srgbClr val="FF0000"/>
                </a:solidFill>
              </a:rPr>
              <a:t>lack of funding to expand</a:t>
            </a:r>
            <a:r>
              <a:rPr lang="en-US" sz="2000" dirty="0"/>
              <a:t> the extent of the research programs of applied nature. </a:t>
            </a:r>
            <a:endParaRPr lang="en-US" sz="2000" dirty="0" smtClean="0"/>
          </a:p>
          <a:p>
            <a:r>
              <a:rPr lang="en-US" sz="2000" dirty="0" smtClean="0"/>
              <a:t>- </a:t>
            </a:r>
            <a:r>
              <a:rPr lang="en-US" sz="2000" dirty="0" smtClean="0">
                <a:solidFill>
                  <a:srgbClr val="FF0000"/>
                </a:solidFill>
              </a:rPr>
              <a:t>not </a:t>
            </a:r>
            <a:r>
              <a:rPr lang="en-US" sz="2000" dirty="0">
                <a:solidFill>
                  <a:srgbClr val="FF0000"/>
                </a:solidFill>
              </a:rPr>
              <a:t>enough funds for investments in modern equipment</a:t>
            </a:r>
            <a:r>
              <a:rPr lang="en-US" sz="2000" dirty="0"/>
              <a:t>, or for upgrade existing infrastructure </a:t>
            </a:r>
            <a:r>
              <a:rPr lang="en-US" sz="2000" dirty="0">
                <a:solidFill>
                  <a:srgbClr val="FF0000"/>
                </a:solidFill>
              </a:rPr>
              <a:t>to optimize the technology </a:t>
            </a:r>
            <a:r>
              <a:rPr lang="en-US" sz="2000" dirty="0"/>
              <a:t>to carry out research and development.</a:t>
            </a:r>
          </a:p>
          <a:p>
            <a:r>
              <a:rPr lang="en-US" sz="2000" dirty="0" smtClean="0"/>
              <a:t>- major </a:t>
            </a:r>
            <a:r>
              <a:rPr lang="en-US" sz="2000" dirty="0"/>
              <a:t>constraint to the continued expansion of the innovation center in the direction of remote and mobile monitoring </a:t>
            </a:r>
            <a:r>
              <a:rPr lang="en-US" sz="2000" dirty="0" smtClean="0"/>
              <a:t>- </a:t>
            </a:r>
            <a:r>
              <a:rPr lang="en-US" sz="2000" dirty="0" smtClean="0">
                <a:solidFill>
                  <a:srgbClr val="FF0000"/>
                </a:solidFill>
              </a:rPr>
              <a:t>the </a:t>
            </a:r>
            <a:r>
              <a:rPr lang="en-US" sz="2000" dirty="0">
                <a:solidFill>
                  <a:srgbClr val="FF0000"/>
                </a:solidFill>
              </a:rPr>
              <a:t>need for technological equipment</a:t>
            </a:r>
          </a:p>
          <a:p>
            <a:pPr lvl="0"/>
            <a:endParaRPr lang="sk-SK" sz="2300" b="0" dirty="0"/>
          </a:p>
          <a:p>
            <a:pPr lvl="0"/>
            <a:endParaRPr lang="en-GB" sz="2300" b="0" dirty="0"/>
          </a:p>
          <a:p>
            <a:pPr fontAlgn="auto">
              <a:spcAft>
                <a:spcPts val="0"/>
              </a:spcAft>
              <a:defRPr/>
            </a:pPr>
            <a:endParaRPr lang="cs-CZ" dirty="0">
              <a:solidFill>
                <a:srgbClr val="1F497D"/>
              </a:solidFill>
            </a:endParaRPr>
          </a:p>
          <a:p>
            <a:pPr fontAlgn="auto">
              <a:spcAft>
                <a:spcPts val="0"/>
              </a:spcAft>
              <a:defRPr/>
            </a:pPr>
            <a:endParaRPr lang="cs-CZ" dirty="0">
              <a:solidFill>
                <a:srgbClr val="1F497D"/>
              </a:solidFill>
            </a:endParaRPr>
          </a:p>
          <a:p>
            <a:pPr lvl="2" fontAlgn="auto">
              <a:spcAft>
                <a:spcPts val="0"/>
              </a:spcAft>
              <a:defRPr/>
            </a:pP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7355160" cy="561975"/>
          </a:xfrm>
        </p:spPr>
        <p:txBody>
          <a:bodyPr/>
          <a:lstStyle/>
          <a:p>
            <a:r>
              <a:rPr lang="en-US" sz="2000" b="1" dirty="0" smtClean="0"/>
              <a:t>“Development </a:t>
            </a:r>
            <a:r>
              <a:rPr lang="en-US" sz="2000" b="1" dirty="0"/>
              <a:t>of sustainable capacity of the center for applied technology related to health"</a:t>
            </a:r>
            <a:endParaRPr lang="en-GB" altLang="sl-SI" sz="2000" dirty="0" smtClean="0"/>
          </a:p>
        </p:txBody>
      </p:sp>
      <p:sp>
        <p:nvSpPr>
          <p:cNvPr id="8" name="Espace réservé du texte 7"/>
          <p:cNvSpPr>
            <a:spLocks noGrp="1"/>
          </p:cNvSpPr>
          <p:nvPr>
            <p:ph type="body" sz="quarter" idx="10"/>
          </p:nvPr>
        </p:nvSpPr>
        <p:spPr>
          <a:xfrm>
            <a:off x="457200" y="1368425"/>
            <a:ext cx="8207375" cy="5183188"/>
          </a:xfrm>
        </p:spPr>
        <p:txBody>
          <a:bodyPr rtlCol="0">
            <a:normAutofit fontScale="92500" lnSpcReduction="10000"/>
          </a:bodyPr>
          <a:lstStyle/>
          <a:p>
            <a:pPr fontAlgn="auto">
              <a:spcAft>
                <a:spcPts val="0"/>
              </a:spcAft>
              <a:defRPr/>
            </a:pPr>
            <a:r>
              <a:rPr lang="cs-CZ" dirty="0" smtClean="0">
                <a:solidFill>
                  <a:srgbClr val="1F497D"/>
                </a:solidFill>
              </a:rPr>
              <a:t>SOLUTION</a:t>
            </a:r>
          </a:p>
          <a:p>
            <a:r>
              <a:rPr lang="en-GB" dirty="0" smtClean="0"/>
              <a:t>As a result of project activities:</a:t>
            </a:r>
          </a:p>
          <a:p>
            <a:pPr marL="342900" indent="-342900">
              <a:buFontTx/>
              <a:buChar char="-"/>
            </a:pPr>
            <a:r>
              <a:rPr lang="en-GB" dirty="0" smtClean="0"/>
              <a:t>the </a:t>
            </a:r>
            <a:r>
              <a:rPr lang="en-GB" dirty="0" err="1"/>
              <a:t>center</a:t>
            </a:r>
            <a:r>
              <a:rPr lang="en-GB" dirty="0"/>
              <a:t> provides opportunities for the realization of cloud </a:t>
            </a:r>
            <a:r>
              <a:rPr lang="en-GB" dirty="0" smtClean="0"/>
              <a:t>services</a:t>
            </a:r>
          </a:p>
          <a:p>
            <a:pPr marL="342900" indent="-342900">
              <a:buFontTx/>
              <a:buChar char="-"/>
            </a:pPr>
            <a:r>
              <a:rPr lang="en-GB" dirty="0" smtClean="0"/>
              <a:t> </a:t>
            </a:r>
            <a:r>
              <a:rPr lang="en-GB" dirty="0"/>
              <a:t>it became the basis for building a network of virtual laboratories for remote monitoring. The use of mobile devices is allowing access to information and equipment to implement the principle 24/7, which is crucial for the effectiveness of continuous monitoring in home </a:t>
            </a:r>
            <a:r>
              <a:rPr lang="en-GB" dirty="0" smtClean="0"/>
              <a:t>care</a:t>
            </a:r>
          </a:p>
          <a:p>
            <a:pPr marL="342900" indent="-342900">
              <a:buFontTx/>
              <a:buChar char="-"/>
            </a:pPr>
            <a:r>
              <a:rPr lang="en-GB" dirty="0" smtClean="0"/>
              <a:t>The </a:t>
            </a:r>
            <a:r>
              <a:rPr lang="en-GB" dirty="0" err="1" smtClean="0"/>
              <a:t>Center</a:t>
            </a:r>
            <a:r>
              <a:rPr lang="en-GB" dirty="0" smtClean="0"/>
              <a:t> </a:t>
            </a:r>
            <a:r>
              <a:rPr lang="en-GB" dirty="0"/>
              <a:t>created capacity for continuing education nationally in the field of providing distance monitoring of health in home </a:t>
            </a:r>
            <a:r>
              <a:rPr lang="en-GB" dirty="0" smtClean="0"/>
              <a:t>care.</a:t>
            </a:r>
            <a:endParaRPr lang="en-US" dirty="0"/>
          </a:p>
          <a:p>
            <a:pPr marL="342900" indent="-342900">
              <a:buFontTx/>
              <a:buChar char="-"/>
            </a:pPr>
            <a:r>
              <a:rPr lang="en-US" dirty="0" smtClean="0"/>
              <a:t>The </a:t>
            </a:r>
            <a:r>
              <a:rPr lang="en-US" dirty="0"/>
              <a:t>Center became the focal point for regional innovation events attracting academia professionals and business. </a:t>
            </a:r>
          </a:p>
          <a:p>
            <a:pPr fontAlgn="auto">
              <a:spcAft>
                <a:spcPts val="0"/>
              </a:spcAft>
              <a:defRPr/>
            </a:pPr>
            <a:endParaRPr lang="cs-CZ" dirty="0">
              <a:solidFill>
                <a:srgbClr val="1F497D"/>
              </a:solidFill>
            </a:endParaRPr>
          </a:p>
          <a:p>
            <a:pPr lvl="2" fontAlgn="auto">
              <a:spcAft>
                <a:spcPts val="0"/>
              </a:spcAft>
              <a:defRPr/>
            </a:pPr>
            <a:endParaRPr lang="en-GB" dirty="0"/>
          </a:p>
        </p:txBody>
      </p:sp>
    </p:spTree>
    <p:extLst>
      <p:ext uri="{BB962C8B-B14F-4D97-AF65-F5344CB8AC3E}">
        <p14:creationId xmlns:p14="http://schemas.microsoft.com/office/powerpoint/2010/main" val="19460604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7211144" cy="562074"/>
          </a:xfrm>
        </p:spPr>
        <p:txBody>
          <a:bodyPr/>
          <a:lstStyle/>
          <a:p>
            <a:r>
              <a:rPr lang="en-US" sz="2000" b="1" dirty="0" smtClean="0"/>
              <a:t>“Development </a:t>
            </a:r>
            <a:r>
              <a:rPr lang="en-US" sz="2000" b="1" dirty="0"/>
              <a:t>of sustainable capacity of the center for applied technology related to health"</a:t>
            </a:r>
            <a:endParaRPr lang="en-GB" sz="2000" dirty="0"/>
          </a:p>
        </p:txBody>
      </p:sp>
      <p:sp>
        <p:nvSpPr>
          <p:cNvPr id="3" name="Text Placeholder 2"/>
          <p:cNvSpPr>
            <a:spLocks noGrp="1"/>
          </p:cNvSpPr>
          <p:nvPr>
            <p:ph type="body" sz="quarter" idx="10"/>
          </p:nvPr>
        </p:nvSpPr>
        <p:spPr/>
        <p:txBody>
          <a:bodyPr/>
          <a:lstStyle/>
          <a:p>
            <a:pPr marL="342900" indent="-342900">
              <a:buFontTx/>
              <a:buChar char="-"/>
            </a:pPr>
            <a:r>
              <a:rPr lang="en-US" dirty="0" smtClean="0"/>
              <a:t>annual </a:t>
            </a:r>
            <a:r>
              <a:rPr lang="en-US" dirty="0"/>
              <a:t>scientific conferences «Innovation &amp; </a:t>
            </a:r>
            <a:r>
              <a:rPr lang="en-US" dirty="0" smtClean="0"/>
              <a:t>Business for </a:t>
            </a:r>
            <a:r>
              <a:rPr lang="en-US" dirty="0"/>
              <a:t>academia, high-tech business, and organizations involved in healthcare </a:t>
            </a:r>
            <a:r>
              <a:rPr lang="en-US" dirty="0" smtClean="0"/>
              <a:t>services </a:t>
            </a:r>
          </a:p>
          <a:p>
            <a:pPr marL="342900" indent="-342900">
              <a:buFontTx/>
              <a:buChar char="-"/>
            </a:pPr>
            <a:r>
              <a:rPr lang="en-US" dirty="0" smtClean="0"/>
              <a:t>the </a:t>
            </a:r>
            <a:r>
              <a:rPr lang="en-US" dirty="0"/>
              <a:t>thematic orientation is towards the creation of innovative tools, services, and solutions in support of healthcare activities, improving the quality of life of patients with special needs, and facilitating the activities of organizations that provide support to patients in their homes as well as to their </a:t>
            </a:r>
            <a:r>
              <a:rPr lang="en-US" dirty="0" smtClean="0"/>
              <a:t>families</a:t>
            </a:r>
          </a:p>
          <a:p>
            <a:pPr marL="342900" indent="-342900">
              <a:buFontTx/>
              <a:buChar char="-"/>
            </a:pPr>
            <a:r>
              <a:rPr lang="en-US" dirty="0" smtClean="0"/>
              <a:t>the </a:t>
            </a:r>
            <a:r>
              <a:rPr lang="en-US" dirty="0"/>
              <a:t>Center facilitates the process of pilot generation of new products, processes and services by cooperation of academia, clinics and SMEs.</a:t>
            </a:r>
          </a:p>
          <a:p>
            <a:endParaRPr lang="en-GB" dirty="0"/>
          </a:p>
        </p:txBody>
      </p:sp>
    </p:spTree>
    <p:extLst>
      <p:ext uri="{BB962C8B-B14F-4D97-AF65-F5344CB8AC3E}">
        <p14:creationId xmlns:p14="http://schemas.microsoft.com/office/powerpoint/2010/main" val="41477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3"/>
          <p:cNvSpPr>
            <a:spLocks noGrp="1"/>
          </p:cNvSpPr>
          <p:nvPr>
            <p:ph type="title"/>
          </p:nvPr>
        </p:nvSpPr>
        <p:spPr>
          <a:xfrm>
            <a:off x="457200" y="431800"/>
            <a:ext cx="7139136" cy="561975"/>
          </a:xfrm>
        </p:spPr>
        <p:txBody>
          <a:bodyPr/>
          <a:lstStyle/>
          <a:p>
            <a:r>
              <a:rPr lang="en-US" sz="2000" b="1" dirty="0" smtClean="0"/>
              <a:t>“Development </a:t>
            </a:r>
            <a:r>
              <a:rPr lang="en-US" sz="2000" b="1" dirty="0"/>
              <a:t>of sustainable capacity of the center for applied technology related to health"</a:t>
            </a:r>
            <a:endParaRPr lang="en-GB" altLang="sl-SI" sz="2000" dirty="0" smtClean="0"/>
          </a:p>
        </p:txBody>
      </p:sp>
      <p:sp>
        <p:nvSpPr>
          <p:cNvPr id="8" name="Espace réservé du texte 7"/>
          <p:cNvSpPr>
            <a:spLocks noGrp="1"/>
          </p:cNvSpPr>
          <p:nvPr>
            <p:ph type="body" sz="quarter" idx="10"/>
          </p:nvPr>
        </p:nvSpPr>
        <p:spPr>
          <a:xfrm>
            <a:off x="457200" y="1368425"/>
            <a:ext cx="8207375" cy="5183188"/>
          </a:xfrm>
        </p:spPr>
        <p:txBody>
          <a:bodyPr rtlCol="0">
            <a:normAutofit fontScale="85000" lnSpcReduction="10000"/>
          </a:bodyPr>
          <a:lstStyle/>
          <a:p>
            <a:pPr fontAlgn="auto">
              <a:spcAft>
                <a:spcPts val="0"/>
              </a:spcAft>
              <a:defRPr/>
            </a:pPr>
            <a:r>
              <a:rPr lang="cs-CZ" dirty="0" smtClean="0">
                <a:solidFill>
                  <a:srgbClr val="1F497D"/>
                </a:solidFill>
              </a:rPr>
              <a:t>IMPACT</a:t>
            </a:r>
          </a:p>
          <a:p>
            <a:pPr marL="342900" indent="-342900">
              <a:buFontTx/>
              <a:buChar char="-"/>
            </a:pPr>
            <a:r>
              <a:rPr lang="en-US" dirty="0" smtClean="0"/>
              <a:t>The </a:t>
            </a:r>
            <a:r>
              <a:rPr lang="en-US" dirty="0"/>
              <a:t>Applied Technology in Health center carries out interdisciplinary research and technology development activities that consolidate knowledge accumulated in the areas of healthcare, telemedicine, information and communication technology. </a:t>
            </a:r>
            <a:endParaRPr lang="en-US" dirty="0" smtClean="0"/>
          </a:p>
          <a:p>
            <a:pPr marL="342900" indent="-342900">
              <a:buFontTx/>
              <a:buChar char="-"/>
            </a:pPr>
            <a:r>
              <a:rPr lang="en-US" dirty="0" err="1" smtClean="0"/>
              <a:t>Environement</a:t>
            </a:r>
            <a:r>
              <a:rPr lang="en-US" dirty="0" smtClean="0"/>
              <a:t> to </a:t>
            </a:r>
            <a:r>
              <a:rPr lang="en-US" dirty="0"/>
              <a:t>create high-tech tools and services in support of the prevention, diagnostics, and treatment of diseases with pronounced social significance. The main efforts are focused on the development of advanced methods for breast cancer diagnostics, technological support to the diagnostics of the Alzheimer’s disease, the detection of negative emotional states and neurological </a:t>
            </a:r>
            <a:r>
              <a:rPr lang="en-US" dirty="0" smtClean="0"/>
              <a:t>disorder</a:t>
            </a:r>
            <a:r>
              <a:rPr lang="en-US" dirty="0"/>
              <a:t>. </a:t>
            </a:r>
            <a:endParaRPr lang="en-US" dirty="0" smtClean="0"/>
          </a:p>
          <a:p>
            <a:pPr marL="342900" indent="-342900">
              <a:buFontTx/>
              <a:buChar char="-"/>
            </a:pPr>
            <a:r>
              <a:rPr lang="en-US" dirty="0" smtClean="0"/>
              <a:t>The </a:t>
            </a:r>
            <a:r>
              <a:rPr lang="en-US" dirty="0"/>
              <a:t>Center coordinates and supports national and international projects, and organizes training courses, workshops, and scientific </a:t>
            </a:r>
            <a:r>
              <a:rPr lang="en-US" dirty="0" err="1"/>
              <a:t>events</a:t>
            </a:r>
            <a:r>
              <a:rPr lang="en-US" dirty="0" err="1" smtClean="0"/>
              <a:t>s</a:t>
            </a:r>
            <a:r>
              <a:rPr lang="en-US" dirty="0"/>
              <a:t>, stress level assessment </a:t>
            </a:r>
            <a:r>
              <a:rPr lang="en-US" dirty="0" err="1" smtClean="0"/>
              <a:t>etc</a:t>
            </a:r>
            <a:endParaRPr lang="en-US" dirty="0"/>
          </a:p>
          <a:p>
            <a:r>
              <a:rPr lang="en-US" dirty="0"/>
              <a:t> </a:t>
            </a:r>
            <a:endParaRPr lang="en-GB" dirty="0"/>
          </a:p>
        </p:txBody>
      </p:sp>
    </p:spTree>
    <p:extLst>
      <p:ext uri="{BB962C8B-B14F-4D97-AF65-F5344CB8AC3E}">
        <p14:creationId xmlns:p14="http://schemas.microsoft.com/office/powerpoint/2010/main" val="1834261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7211144" cy="562074"/>
          </a:xfrm>
        </p:spPr>
        <p:txBody>
          <a:bodyPr/>
          <a:lstStyle/>
          <a:p>
            <a:r>
              <a:rPr lang="en-US" sz="2000" b="1" dirty="0"/>
              <a:t>“Development of sustainable capacity of the center for applied technology related to health"</a:t>
            </a:r>
            <a:endParaRPr lang="en-GB" sz="2000" dirty="0"/>
          </a:p>
        </p:txBody>
      </p:sp>
      <p:sp>
        <p:nvSpPr>
          <p:cNvPr id="3" name="Text Placeholder 2"/>
          <p:cNvSpPr>
            <a:spLocks noGrp="1"/>
          </p:cNvSpPr>
          <p:nvPr>
            <p:ph type="body" sz="quarter" idx="10"/>
          </p:nvPr>
        </p:nvSpPr>
        <p:spPr/>
        <p:txBody>
          <a:bodyPr/>
          <a:lstStyle/>
          <a:p>
            <a:pPr marL="342900" indent="-342900">
              <a:buFontTx/>
              <a:buChar char="-"/>
            </a:pPr>
            <a:r>
              <a:rPr lang="en-US" b="0" dirty="0" smtClean="0"/>
              <a:t>an </a:t>
            </a:r>
            <a:r>
              <a:rPr lang="en-US" b="0" dirty="0"/>
              <a:t>opportunity to create a center supporting the development of e-health within the structure of the University and in partnership with other universities and businesses that provide services in the field of non-hospital care. </a:t>
            </a:r>
            <a:endParaRPr lang="en-US" b="0" dirty="0" smtClean="0"/>
          </a:p>
          <a:p>
            <a:pPr marL="342900" indent="-342900">
              <a:buFontTx/>
              <a:buChar char="-"/>
            </a:pPr>
            <a:r>
              <a:rPr lang="en-US" b="0" dirty="0" smtClean="0"/>
              <a:t>links </a:t>
            </a:r>
            <a:r>
              <a:rPr lang="en-US" b="0" dirty="0"/>
              <a:t>the three key factors needed to build a dynamic economic model, sustainable development and jobs - education, research and innovation, according to the National Roadmap for scientific infrastructure (in Bulgaria) </a:t>
            </a:r>
            <a:endParaRPr lang="en-US" b="0" dirty="0" smtClean="0"/>
          </a:p>
          <a:p>
            <a:pPr marL="342900" indent="-342900">
              <a:buFontTx/>
              <a:buChar char="-"/>
            </a:pPr>
            <a:r>
              <a:rPr lang="en-US" b="0" dirty="0"/>
              <a:t>t</a:t>
            </a:r>
            <a:r>
              <a:rPr lang="en-US" b="0" dirty="0" smtClean="0"/>
              <a:t>he </a:t>
            </a:r>
            <a:r>
              <a:rPr lang="en-US" b="0" dirty="0"/>
              <a:t>center offers open access of scientists, scientific groups and partners from universities, medical centers and the private sector with the aim of developing joint projects in the field of home care.</a:t>
            </a:r>
          </a:p>
          <a:p>
            <a:r>
              <a:rPr lang="en-US" b="0" dirty="0"/>
              <a:t> </a:t>
            </a:r>
          </a:p>
          <a:p>
            <a:endParaRPr lang="en-GB" dirty="0"/>
          </a:p>
        </p:txBody>
      </p:sp>
    </p:spTree>
    <p:extLst>
      <p:ext uri="{BB962C8B-B14F-4D97-AF65-F5344CB8AC3E}">
        <p14:creationId xmlns:p14="http://schemas.microsoft.com/office/powerpoint/2010/main" val="149374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7283152" cy="562074"/>
          </a:xfrm>
        </p:spPr>
        <p:txBody>
          <a:bodyPr/>
          <a:lstStyle/>
          <a:p>
            <a:r>
              <a:rPr lang="en-US" sz="2000" b="1" dirty="0"/>
              <a:t>“Development of sustainable capacity of the center for applied technology related to health"</a:t>
            </a:r>
            <a:endParaRPr lang="en-GB" sz="2000" dirty="0"/>
          </a:p>
        </p:txBody>
      </p:sp>
      <p:sp>
        <p:nvSpPr>
          <p:cNvPr id="3" name="Text Placeholder 2"/>
          <p:cNvSpPr>
            <a:spLocks noGrp="1"/>
          </p:cNvSpPr>
          <p:nvPr>
            <p:ph type="body" sz="quarter" idx="10"/>
          </p:nvPr>
        </p:nvSpPr>
        <p:spPr/>
        <p:txBody>
          <a:bodyPr/>
          <a:lstStyle/>
          <a:p>
            <a:endParaRPr lang="en-US" dirty="0"/>
          </a:p>
          <a:p>
            <a:pPr fontAlgn="auto">
              <a:spcAft>
                <a:spcPts val="0"/>
              </a:spcAft>
              <a:defRPr/>
            </a:pPr>
            <a:endParaRPr lang="cs-CZ" dirty="0">
              <a:solidFill>
                <a:srgbClr val="1F497D"/>
              </a:solidFill>
            </a:endParaRPr>
          </a:p>
          <a:p>
            <a:pPr fontAlgn="auto">
              <a:spcAft>
                <a:spcPts val="0"/>
              </a:spcAft>
              <a:defRPr/>
            </a:pPr>
            <a:r>
              <a:rPr lang="cs-CZ" dirty="0">
                <a:solidFill>
                  <a:srgbClr val="1F497D"/>
                </a:solidFill>
              </a:rPr>
              <a:t>TRANSFERABILITY</a:t>
            </a:r>
          </a:p>
          <a:p>
            <a:pPr marL="342900" indent="-342900">
              <a:buFontTx/>
              <a:buChar char="-"/>
              <a:defRPr/>
            </a:pPr>
            <a:r>
              <a:rPr lang="cs-CZ" sz="2300" b="0" dirty="0"/>
              <a:t>OP: </a:t>
            </a:r>
            <a:r>
              <a:rPr lang="cs-CZ" sz="2300" b="0" dirty="0" err="1"/>
              <a:t>possible</a:t>
            </a:r>
            <a:r>
              <a:rPr lang="cs-CZ" sz="2300" b="0" dirty="0"/>
              <a:t> to </a:t>
            </a:r>
            <a:r>
              <a:rPr lang="cs-CZ" sz="2300" b="0" dirty="0" err="1"/>
              <a:t>get</a:t>
            </a:r>
            <a:r>
              <a:rPr lang="cs-CZ" sz="2300" b="0" dirty="0"/>
              <a:t> </a:t>
            </a:r>
            <a:r>
              <a:rPr lang="cs-CZ" sz="2300" b="0" dirty="0" err="1"/>
              <a:t>financed</a:t>
            </a:r>
            <a:r>
              <a:rPr lang="cs-CZ" sz="2300" b="0" dirty="0"/>
              <a:t> via </a:t>
            </a:r>
            <a:r>
              <a:rPr lang="cs-CZ" sz="2300" b="0" dirty="0" err="1"/>
              <a:t>selected</a:t>
            </a:r>
            <a:r>
              <a:rPr lang="cs-CZ" sz="2300" b="0" dirty="0"/>
              <a:t> OP </a:t>
            </a:r>
            <a:r>
              <a:rPr lang="cs-CZ" sz="2300" b="0" dirty="0" err="1"/>
              <a:t>programmes</a:t>
            </a:r>
            <a:endParaRPr lang="cs-CZ" sz="2300" b="0" dirty="0"/>
          </a:p>
          <a:p>
            <a:pPr marL="342900" indent="-342900">
              <a:buFontTx/>
              <a:buChar char="-"/>
            </a:pPr>
            <a:r>
              <a:rPr lang="cs-CZ" b="0" dirty="0" err="1"/>
              <a:t>Other</a:t>
            </a:r>
            <a:r>
              <a:rPr lang="cs-CZ" b="0" dirty="0"/>
              <a:t> </a:t>
            </a:r>
            <a:r>
              <a:rPr lang="cs-CZ" b="0" dirty="0" err="1"/>
              <a:t>countries</a:t>
            </a:r>
            <a:r>
              <a:rPr lang="cs-CZ" b="0" dirty="0"/>
              <a:t>: </a:t>
            </a:r>
            <a:r>
              <a:rPr lang="cs-CZ" b="0" dirty="0" err="1"/>
              <a:t>easy</a:t>
            </a:r>
            <a:r>
              <a:rPr lang="cs-CZ" b="0" dirty="0"/>
              <a:t> transfer to </a:t>
            </a:r>
            <a:r>
              <a:rPr lang="cs-CZ" b="0" dirty="0" err="1"/>
              <a:t>other</a:t>
            </a:r>
            <a:r>
              <a:rPr lang="cs-CZ" b="0" dirty="0"/>
              <a:t> </a:t>
            </a:r>
            <a:r>
              <a:rPr lang="cs-CZ" b="0" dirty="0" err="1"/>
              <a:t>countries</a:t>
            </a:r>
            <a:r>
              <a:rPr lang="cs-CZ" b="0" dirty="0"/>
              <a:t> </a:t>
            </a:r>
            <a:r>
              <a:rPr lang="cs-CZ" b="0" dirty="0" err="1"/>
              <a:t>based</a:t>
            </a:r>
            <a:r>
              <a:rPr lang="cs-CZ" b="0" dirty="0"/>
              <a:t> on </a:t>
            </a:r>
            <a:r>
              <a:rPr lang="cs-CZ" b="0" dirty="0" err="1" smtClean="0"/>
              <a:t>involvement</a:t>
            </a:r>
            <a:r>
              <a:rPr lang="cs-CZ" b="0" dirty="0" smtClean="0"/>
              <a:t> </a:t>
            </a:r>
            <a:r>
              <a:rPr lang="cs-CZ" b="0" dirty="0" err="1" smtClean="0"/>
              <a:t>of</a:t>
            </a:r>
            <a:r>
              <a:rPr lang="cs-CZ" b="0" dirty="0" smtClean="0"/>
              <a:t> </a:t>
            </a:r>
            <a:r>
              <a:rPr lang="cs-CZ" b="0" dirty="0" err="1" smtClean="0"/>
              <a:t>quadruple</a:t>
            </a:r>
            <a:r>
              <a:rPr lang="cs-CZ" b="0" dirty="0" smtClean="0"/>
              <a:t>-helix </a:t>
            </a:r>
            <a:r>
              <a:rPr lang="cs-CZ" b="0" dirty="0" err="1" smtClean="0"/>
              <a:t>stakeholders</a:t>
            </a:r>
            <a:r>
              <a:rPr lang="cs-CZ" b="0" dirty="0" smtClean="0"/>
              <a:t> </a:t>
            </a:r>
            <a:endParaRPr lang="cs-CZ" b="0" dirty="0"/>
          </a:p>
          <a:p>
            <a:pPr marL="342900" indent="-342900">
              <a:buFontTx/>
              <a:buChar char="-"/>
            </a:pPr>
            <a:r>
              <a:rPr lang="cs-CZ" b="0" dirty="0" err="1" smtClean="0"/>
              <a:t>Home</a:t>
            </a:r>
            <a:r>
              <a:rPr lang="cs-CZ" b="0" dirty="0" smtClean="0"/>
              <a:t> </a:t>
            </a:r>
            <a:r>
              <a:rPr lang="cs-CZ" b="0" dirty="0"/>
              <a:t>care: </a:t>
            </a:r>
            <a:r>
              <a:rPr lang="cs-CZ" b="0" dirty="0" err="1"/>
              <a:t>could</a:t>
            </a:r>
            <a:r>
              <a:rPr lang="cs-CZ" b="0" dirty="0"/>
              <a:t> </a:t>
            </a:r>
            <a:r>
              <a:rPr lang="cs-CZ" b="0" dirty="0" err="1"/>
              <a:t>be</a:t>
            </a:r>
            <a:r>
              <a:rPr lang="cs-CZ" b="0" dirty="0"/>
              <a:t> </a:t>
            </a:r>
            <a:r>
              <a:rPr lang="cs-CZ" b="0" dirty="0" err="1"/>
              <a:t>applied</a:t>
            </a:r>
            <a:r>
              <a:rPr lang="cs-CZ" b="0" dirty="0"/>
              <a:t> </a:t>
            </a:r>
            <a:r>
              <a:rPr lang="cs-CZ" b="0" dirty="0" err="1"/>
              <a:t>also</a:t>
            </a:r>
            <a:r>
              <a:rPr lang="cs-CZ" b="0" dirty="0"/>
              <a:t> </a:t>
            </a:r>
            <a:r>
              <a:rPr lang="cs-CZ" b="0" dirty="0" err="1"/>
              <a:t>specifically</a:t>
            </a:r>
            <a:r>
              <a:rPr lang="cs-CZ" b="0" dirty="0"/>
              <a:t> </a:t>
            </a:r>
            <a:r>
              <a:rPr lang="cs-CZ" b="0" dirty="0" err="1"/>
              <a:t>for</a:t>
            </a:r>
            <a:r>
              <a:rPr lang="cs-CZ" b="0" dirty="0"/>
              <a:t> </a:t>
            </a:r>
            <a:r>
              <a:rPr lang="cs-CZ" b="0" dirty="0" err="1"/>
              <a:t>home</a:t>
            </a:r>
            <a:r>
              <a:rPr lang="cs-CZ" b="0" dirty="0"/>
              <a:t> care </a:t>
            </a:r>
            <a:r>
              <a:rPr lang="cs-CZ" b="0" dirty="0" err="1"/>
              <a:t>innovations</a:t>
            </a:r>
            <a:r>
              <a:rPr lang="cs-CZ" b="0" dirty="0"/>
              <a:t>, </a:t>
            </a:r>
            <a:r>
              <a:rPr lang="cs-CZ" b="0" dirty="0" err="1"/>
              <a:t>with</a:t>
            </a:r>
            <a:r>
              <a:rPr lang="cs-CZ" b="0" dirty="0"/>
              <a:t> </a:t>
            </a:r>
            <a:r>
              <a:rPr lang="cs-CZ" b="0" dirty="0" err="1" smtClean="0"/>
              <a:t>applied</a:t>
            </a:r>
            <a:r>
              <a:rPr lang="cs-CZ" b="0" dirty="0" smtClean="0"/>
              <a:t> </a:t>
            </a:r>
            <a:r>
              <a:rPr lang="cs-CZ" b="0" dirty="0" err="1" smtClean="0"/>
              <a:t>technologies</a:t>
            </a:r>
            <a:r>
              <a:rPr lang="cs-CZ" b="0" dirty="0" smtClean="0"/>
              <a:t> </a:t>
            </a:r>
            <a:r>
              <a:rPr lang="cs-CZ" b="0" dirty="0" err="1" smtClean="0"/>
              <a:t>for</a:t>
            </a:r>
            <a:r>
              <a:rPr lang="cs-CZ" b="0" dirty="0" smtClean="0"/>
              <a:t> </a:t>
            </a:r>
            <a:r>
              <a:rPr lang="cs-CZ" b="0" dirty="0" err="1" smtClean="0"/>
              <a:t>health</a:t>
            </a:r>
            <a:r>
              <a:rPr lang="cs-CZ" b="0" dirty="0" smtClean="0"/>
              <a:t>  </a:t>
            </a:r>
            <a:r>
              <a:rPr lang="cs-CZ" b="0" dirty="0" err="1"/>
              <a:t>being</a:t>
            </a:r>
            <a:r>
              <a:rPr lang="cs-CZ" b="0" dirty="0"/>
              <a:t> </a:t>
            </a:r>
            <a:r>
              <a:rPr lang="cs-CZ" b="0" dirty="0" err="1"/>
              <a:t>replaced</a:t>
            </a:r>
            <a:r>
              <a:rPr lang="cs-CZ" b="0" dirty="0"/>
              <a:t> </a:t>
            </a:r>
            <a:r>
              <a:rPr lang="cs-CZ" b="0" dirty="0" err="1"/>
              <a:t>e.g</a:t>
            </a:r>
            <a:r>
              <a:rPr lang="cs-CZ" b="0" dirty="0"/>
              <a:t>. by </a:t>
            </a:r>
            <a:r>
              <a:rPr lang="cs-CZ" b="0" dirty="0" err="1" smtClean="0"/>
              <a:t>applied</a:t>
            </a:r>
            <a:r>
              <a:rPr lang="cs-CZ" b="0" dirty="0" smtClean="0"/>
              <a:t> </a:t>
            </a:r>
            <a:r>
              <a:rPr lang="cs-CZ" b="0" dirty="0" err="1" smtClean="0"/>
              <a:t>technologies</a:t>
            </a:r>
            <a:r>
              <a:rPr lang="cs-CZ" b="0" dirty="0" smtClean="0"/>
              <a:t> in </a:t>
            </a:r>
            <a:r>
              <a:rPr lang="cs-CZ" b="0" dirty="0" err="1" smtClean="0"/>
              <a:t>home</a:t>
            </a:r>
            <a:r>
              <a:rPr lang="cs-CZ" b="0" dirty="0" smtClean="0"/>
              <a:t> care </a:t>
            </a:r>
            <a:endParaRPr lang="cs-CZ" b="0" dirty="0"/>
          </a:p>
          <a:p>
            <a:pPr fontAlgn="auto">
              <a:spcAft>
                <a:spcPts val="0"/>
              </a:spcAft>
              <a:defRPr/>
            </a:pPr>
            <a:r>
              <a:rPr lang="cs-CZ" dirty="0">
                <a:solidFill>
                  <a:srgbClr val="1F497D"/>
                </a:solidFill>
              </a:rPr>
              <a:t>SOURCE OF FUNDING</a:t>
            </a:r>
          </a:p>
          <a:p>
            <a:pPr fontAlgn="auto">
              <a:spcAft>
                <a:spcPts val="0"/>
              </a:spcAft>
              <a:defRPr/>
            </a:pPr>
            <a:r>
              <a:rPr lang="cs-CZ" b="0" dirty="0">
                <a:solidFill>
                  <a:srgbClr val="1F497D"/>
                </a:solidFill>
              </a:rPr>
              <a:t>- </a:t>
            </a:r>
            <a:r>
              <a:rPr lang="cs-CZ" b="0" dirty="0" smtClean="0">
                <a:solidFill>
                  <a:srgbClr val="1F497D"/>
                </a:solidFill>
              </a:rPr>
              <a:t>OPIC </a:t>
            </a:r>
            <a:r>
              <a:rPr lang="cs-CZ" b="0" dirty="0">
                <a:solidFill>
                  <a:srgbClr val="1F497D"/>
                </a:solidFill>
              </a:rPr>
              <a:t>(</a:t>
            </a:r>
            <a:r>
              <a:rPr lang="cs-CZ" b="0" dirty="0" smtClean="0">
                <a:solidFill>
                  <a:srgbClr val="1F497D"/>
                </a:solidFill>
              </a:rPr>
              <a:t>2007-2013</a:t>
            </a:r>
            <a:r>
              <a:rPr lang="cs-CZ" b="0" dirty="0">
                <a:solidFill>
                  <a:srgbClr val="1F497D"/>
                </a:solidFill>
              </a:rPr>
              <a:t>)</a:t>
            </a:r>
            <a:endParaRPr lang="fr-FR" b="0" dirty="0">
              <a:solidFill>
                <a:srgbClr val="1F497D"/>
              </a:solidFill>
            </a:endParaRPr>
          </a:p>
          <a:p>
            <a:pPr lvl="2" fontAlgn="auto">
              <a:spcAft>
                <a:spcPts val="0"/>
              </a:spcAft>
              <a:defRPr/>
            </a:pPr>
            <a:endParaRPr lang="en-GB" dirty="0"/>
          </a:p>
          <a:p>
            <a:endParaRPr lang="en-GB" dirty="0"/>
          </a:p>
        </p:txBody>
      </p:sp>
    </p:spTree>
    <p:extLst>
      <p:ext uri="{BB962C8B-B14F-4D97-AF65-F5344CB8AC3E}">
        <p14:creationId xmlns:p14="http://schemas.microsoft.com/office/powerpoint/2010/main" val="1522176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6"/>
          <p:cNvSpPr>
            <a:spLocks noGrp="1"/>
          </p:cNvSpPr>
          <p:nvPr>
            <p:ph type="ctrTitle"/>
          </p:nvPr>
        </p:nvSpPr>
        <p:spPr bwMode="auto">
          <a:xfrm>
            <a:off x="685800" y="2996952"/>
            <a:ext cx="7846640" cy="15121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r>
              <a:rPr lang="cs-CZ" altLang="sl-SI" sz="2200" b="1" dirty="0" smtClean="0"/>
              <a:t>Silvia Stumpf, </a:t>
            </a:r>
            <a:br>
              <a:rPr lang="cs-CZ" altLang="sl-SI" sz="2200" b="1" dirty="0" smtClean="0"/>
            </a:br>
            <a:r>
              <a:rPr lang="cs-CZ" altLang="sl-SI" sz="2200" b="1" dirty="0" smtClean="0"/>
              <a:t>BAA, </a:t>
            </a:r>
            <a:r>
              <a:rPr lang="cs-CZ" altLang="sl-SI" sz="2200" b="1" dirty="0" err="1" smtClean="0"/>
              <a:t>Bulgaria</a:t>
            </a:r>
            <a:r>
              <a:rPr lang="cs-CZ" altLang="sl-SI" sz="2200" b="1" dirty="0" smtClean="0"/>
              <a:t/>
            </a:r>
            <a:br>
              <a:rPr lang="cs-CZ" altLang="sl-SI" sz="2200" b="1" dirty="0" smtClean="0"/>
            </a:br>
            <a:r>
              <a:rPr lang="cs-CZ" altLang="sl-SI" sz="2200" dirty="0" err="1" smtClean="0"/>
              <a:t>Interactive</a:t>
            </a:r>
            <a:r>
              <a:rPr lang="cs-CZ" altLang="sl-SI" sz="2200" dirty="0" smtClean="0"/>
              <a:t> </a:t>
            </a:r>
            <a:r>
              <a:rPr lang="cs-CZ" altLang="sl-SI" sz="2200" dirty="0" err="1" smtClean="0"/>
              <a:t>working</a:t>
            </a:r>
            <a:r>
              <a:rPr lang="cs-CZ" altLang="sl-SI" sz="2200" dirty="0" smtClean="0"/>
              <a:t> </a:t>
            </a:r>
            <a:r>
              <a:rPr lang="cs-CZ" altLang="sl-SI" sz="2200" dirty="0" err="1" smtClean="0"/>
              <a:t>group</a:t>
            </a:r>
            <a:r>
              <a:rPr lang="cs-CZ" altLang="sl-SI" sz="2200" dirty="0" smtClean="0"/>
              <a:t>: </a:t>
            </a:r>
            <a:r>
              <a:rPr lang="cs-CZ" altLang="sl-SI" sz="2000" dirty="0" err="1"/>
              <a:t>Transferable</a:t>
            </a:r>
            <a:r>
              <a:rPr lang="cs-CZ" altLang="sl-SI" sz="2000" dirty="0"/>
              <a:t> </a:t>
            </a:r>
            <a:r>
              <a:rPr lang="cs-CZ" altLang="sl-SI" sz="2000" dirty="0" err="1"/>
              <a:t>projects</a:t>
            </a:r>
            <a:r>
              <a:rPr lang="cs-CZ" altLang="sl-SI" sz="2000" dirty="0"/>
              <a:t>: </a:t>
            </a:r>
            <a:r>
              <a:rPr lang="cs-CZ" altLang="sl-SI" sz="2000" dirty="0" err="1"/>
              <a:t>Businesses</a:t>
            </a:r>
            <a:r>
              <a:rPr lang="cs-CZ" altLang="sl-SI" sz="2000" dirty="0"/>
              <a:t/>
            </a:r>
            <a:br>
              <a:rPr lang="cs-CZ" altLang="sl-SI" sz="2000" dirty="0"/>
            </a:br>
            <a:r>
              <a:rPr lang="cs-CZ" altLang="sl-SI" sz="2000" dirty="0"/>
              <a:t/>
            </a:r>
            <a:br>
              <a:rPr lang="cs-CZ" altLang="sl-SI" sz="2000" dirty="0"/>
            </a:br>
            <a:r>
              <a:rPr lang="cs-CZ" sz="2000" dirty="0"/>
              <a:t/>
            </a:r>
            <a:br>
              <a:rPr lang="cs-CZ" sz="2000" dirty="0"/>
            </a:br>
            <a:r>
              <a:rPr lang="cs-CZ" altLang="sl-SI" sz="2200" dirty="0" smtClean="0"/>
              <a:t/>
            </a:r>
            <a:br>
              <a:rPr lang="cs-CZ" altLang="sl-SI" sz="2200" dirty="0" smtClean="0"/>
            </a:br>
            <a:r>
              <a:rPr lang="cs-CZ" altLang="sl-SI" sz="2200" dirty="0"/>
              <a:t/>
            </a:r>
            <a:br>
              <a:rPr lang="cs-CZ" altLang="sl-SI" sz="2200" dirty="0"/>
            </a:br>
            <a:endParaRPr lang="fr-FR" altLang="sl-SI" sz="2200" dirty="0" smtClean="0"/>
          </a:p>
        </p:txBody>
      </p:sp>
      <p:sp>
        <p:nvSpPr>
          <p:cNvPr id="8" name="Sous-titre 7"/>
          <p:cNvSpPr>
            <a:spLocks noGrp="1"/>
          </p:cNvSpPr>
          <p:nvPr>
            <p:ph type="subTitle" idx="1"/>
          </p:nvPr>
        </p:nvSpPr>
        <p:spPr>
          <a:xfrm>
            <a:off x="468313" y="6165850"/>
            <a:ext cx="4103687" cy="431800"/>
          </a:xfrm>
        </p:spPr>
        <p:txBody>
          <a:bodyPr/>
          <a:lstStyle/>
          <a:p>
            <a:pPr fontAlgn="auto">
              <a:spcAft>
                <a:spcPts val="0"/>
              </a:spcAft>
              <a:buFont typeface="Arial" panose="020B0604020202020204" pitchFamily="34" charset="0"/>
              <a:buNone/>
              <a:defRPr/>
            </a:pPr>
            <a:r>
              <a:rPr lang="fr-FR" dirty="0" smtClean="0"/>
              <a:t>Questions </a:t>
            </a:r>
            <a:r>
              <a:rPr lang="fr-FR" dirty="0" err="1" smtClean="0"/>
              <a:t>welcome</a:t>
            </a: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HoCare_PPT_Templat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58D04002-1A63-4954-8F58-322AD3FBA6B3}"/>
    </a:ext>
  </a:extLst>
</a:theme>
</file>

<file path=ppt/theme/theme2.xml><?xml version="1.0" encoding="utf-8"?>
<a:theme xmlns:a="http://schemas.openxmlformats.org/drawingml/2006/main" name="CONTENT p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F84AA13F-568C-44F3-B479-C6A9A114AE49}"/>
    </a:ext>
  </a:extLst>
</a:theme>
</file>

<file path=ppt/theme/theme3.xml><?xml version="1.0" encoding="utf-8"?>
<a:theme xmlns:a="http://schemas.openxmlformats.org/drawingml/2006/main" name="IMAGE">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8A8BA56D-941A-4829-984E-DE6AE4C8B7C7}"/>
    </a:ext>
  </a:extLst>
</a:theme>
</file>

<file path=ppt/theme/theme4.xml><?xml version="1.0" encoding="utf-8"?>
<a:theme xmlns:a="http://schemas.openxmlformats.org/drawingml/2006/main" name="BLOCK page ">
  <a:themeElements>
    <a:clrScheme name="Interreg Europe">
      <a:dk1>
        <a:sysClr val="windowText" lastClr="000000"/>
      </a:dk1>
      <a:lt1>
        <a:sysClr val="window" lastClr="FFFFFF"/>
      </a:lt1>
      <a:dk2>
        <a:srgbClr val="1F497D"/>
      </a:dk2>
      <a:lt2>
        <a:srgbClr val="EEECE1"/>
      </a:lt2>
      <a:accent1>
        <a:srgbClr val="FDC609"/>
      </a:accent1>
      <a:accent2>
        <a:srgbClr val="98C222"/>
      </a:accent2>
      <a:accent3>
        <a:srgbClr val="159960"/>
      </a:accent3>
      <a:accent4>
        <a:srgbClr val="21B7CF"/>
      </a:accent4>
      <a:accent5>
        <a:srgbClr val="000099"/>
      </a:accent5>
      <a:accent6>
        <a:srgbClr val="FFCC00"/>
      </a:accent6>
      <a:hlink>
        <a:srgbClr val="363438"/>
      </a:hlink>
      <a:folHlink>
        <a:srgbClr val="000099"/>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NOVATION_project" id="{D566045A-B5EE-4175-80AB-788B31C08BC2}" vid="{3B69396B-88D0-48A1-A56D-80135871358D}"/>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HoCare_PPT_Template</Template>
  <TotalTime>254</TotalTime>
  <Words>706</Words>
  <Application>Microsoft Macintosh PowerPoint</Application>
  <PresentationFormat>On-screen Show (4:3)</PresentationFormat>
  <Paragraphs>46</Paragraphs>
  <Slides>8</Slides>
  <Notes>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8</vt:i4>
      </vt:variant>
    </vt:vector>
  </HeadingPairs>
  <TitlesOfParts>
    <vt:vector size="17" baseType="lpstr">
      <vt:lpstr>Arial</vt:lpstr>
      <vt:lpstr>Calibri</vt:lpstr>
      <vt:lpstr>Courier New</vt:lpstr>
      <vt:lpstr>Webdings</vt:lpstr>
      <vt:lpstr>Wingdings</vt:lpstr>
      <vt:lpstr>HoCare_PPT_Template</vt:lpstr>
      <vt:lpstr>CONTENT page</vt:lpstr>
      <vt:lpstr>IMAGE</vt:lpstr>
      <vt:lpstr>BLOCK page </vt:lpstr>
      <vt:lpstr>“Development of sustainable capacity of the center for applied technology related to health" </vt:lpstr>
      <vt:lpstr>“Development of sustainable capacity of the center for applied technology related to health" </vt:lpstr>
      <vt:lpstr>“Development of sustainable capacity of the center for applied technology related to health"</vt:lpstr>
      <vt:lpstr>“Development of sustainable capacity of the center for applied technology related to health"</vt:lpstr>
      <vt:lpstr>“Development of sustainable capacity of the center for applied technology related to health"</vt:lpstr>
      <vt:lpstr>“Development of sustainable capacity of the center for applied technology related to health"</vt:lpstr>
      <vt:lpstr>“Development of sustainable capacity of the center for applied technology related to health"</vt:lpstr>
      <vt:lpstr>Silvia Stumpf,  BAA, Bulgaria Interactive working group: Transferable projects: Businesses     </vt:lpstr>
    </vt:vector>
  </TitlesOfParts>
  <Manager/>
  <Company>Hewlett-Packard Company</Company>
  <LinksUpToDate>false</LinksUpToDate>
  <SharedDoc>false</SharedDoc>
  <HyperlinkBase/>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subject/>
  <dc:creator>Anas</dc:creator>
  <cp:keywords/>
  <dc:description/>
  <cp:lastModifiedBy>Silvia Stumpf</cp:lastModifiedBy>
  <cp:revision>29</cp:revision>
  <dcterms:created xsi:type="dcterms:W3CDTF">2016-05-25T15:05:31Z</dcterms:created>
  <dcterms:modified xsi:type="dcterms:W3CDTF">2017-01-20T08:36:17Z</dcterms:modified>
  <cp:category/>
</cp:coreProperties>
</file>