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7" r:id="rId2"/>
    <p:sldMasterId id="2147483690" r:id="rId3"/>
    <p:sldMasterId id="2147483695" r:id="rId4"/>
  </p:sldMasterIdLst>
  <p:notesMasterIdLst>
    <p:notesMasterId r:id="rId11"/>
  </p:notesMasterIdLst>
  <p:sldIdLst>
    <p:sldId id="257" r:id="rId5"/>
    <p:sldId id="261" r:id="rId6"/>
    <p:sldId id="262" r:id="rId7"/>
    <p:sldId id="264" r:id="rId8"/>
    <p:sldId id="263" r:id="rId9"/>
    <p:sldId id="259" r:id="rId10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fan.michal" initials="MStefan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9961"/>
    <a:srgbClr val="1CB8CF"/>
    <a:srgbClr val="FFCC00"/>
    <a:srgbClr val="21B7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75" autoAdjust="0"/>
  </p:normalViewPr>
  <p:slideViewPr>
    <p:cSldViewPr>
      <p:cViewPr>
        <p:scale>
          <a:sx n="94" d="100"/>
          <a:sy n="94" d="100"/>
        </p:scale>
        <p:origin x="-1133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645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A30AE94-40B8-4E01-B919-661924436AB9}" type="datetimeFigureOut">
              <a:rPr lang="fr-FR"/>
              <a:pPr>
                <a:defRPr/>
              </a:pPr>
              <a:t>26/01/2017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B9CDB65-1163-4442-B593-D225E3DB069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674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ogo onl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518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3"/>
          <p:cNvSpPr txBox="1">
            <a:spLocks noChangeArrowheads="1"/>
          </p:cNvSpPr>
          <p:nvPr userDrawn="1"/>
        </p:nvSpPr>
        <p:spPr bwMode="auto">
          <a:xfrm>
            <a:off x="539750" y="1341438"/>
            <a:ext cx="81359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GB" altLang="sl-SI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67544" y="432000"/>
            <a:ext cx="8229600" cy="634082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11" name="Espace réservé du tableau 10"/>
          <p:cNvSpPr>
            <a:spLocks noGrp="1"/>
          </p:cNvSpPr>
          <p:nvPr>
            <p:ph type="tbl" sz="quarter" idx="10"/>
          </p:nvPr>
        </p:nvSpPr>
        <p:spPr>
          <a:xfrm>
            <a:off x="467544" y="1196975"/>
            <a:ext cx="8208144" cy="3816350"/>
          </a:xfr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467544" y="5157788"/>
            <a:ext cx="8208144" cy="1223540"/>
          </a:xfrm>
        </p:spPr>
        <p:txBody>
          <a:bodyPr>
            <a:norm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4068784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54856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Light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0799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Yellow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7310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Blue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1929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Dark Green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893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page Image squar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31946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u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1" cy="6813376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4653136"/>
            <a:ext cx="8229600" cy="1143000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6498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340769"/>
            <a:ext cx="9144001" cy="5472608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64939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5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6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95DADE2D-0361-4C86-8AEB-E07AA7A795C2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07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+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933578" y="472514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6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933578" y="5157216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18" name="Espace réservé du texte 2"/>
          <p:cNvSpPr>
            <a:spLocks noGrp="1"/>
          </p:cNvSpPr>
          <p:nvPr>
            <p:ph type="body" sz="quarter" idx="12"/>
          </p:nvPr>
        </p:nvSpPr>
        <p:spPr>
          <a:xfrm>
            <a:off x="933578" y="558926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20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/>
          </p:nvPr>
        </p:nvSpPr>
        <p:spPr>
          <a:xfrm>
            <a:off x="971600" y="6309320"/>
            <a:ext cx="7415683" cy="38742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sl-SI" smtClean="0"/>
              <a:t>Uredite sloge besedila matrice</a:t>
            </a:r>
          </a:p>
        </p:txBody>
      </p:sp>
    </p:spTree>
    <p:extLst>
      <p:ext uri="{BB962C8B-B14F-4D97-AF65-F5344CB8AC3E}">
        <p14:creationId xmlns:p14="http://schemas.microsoft.com/office/powerpoint/2010/main" val="4263232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OCK p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CB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8A8B13B2-CAE6-46A2-88C6-9053658AD3CF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2046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Light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7EE73033-7CFE-49FE-B662-EFE379161221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9610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OCK page Dark gr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1557338"/>
            <a:ext cx="9144000" cy="5256212"/>
          </a:xfrm>
          <a:prstGeom prst="rect">
            <a:avLst/>
          </a:prstGeom>
          <a:solidFill>
            <a:srgbClr val="15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 </a:t>
            </a:r>
            <a:endParaRPr lang="en-GB" dirty="0"/>
          </a:p>
        </p:txBody>
      </p:sp>
      <p:sp>
        <p:nvSpPr>
          <p:cNvPr id="6" name="Titre 1"/>
          <p:cNvSpPr txBox="1">
            <a:spLocks/>
          </p:cNvSpPr>
          <p:nvPr userDrawn="1"/>
        </p:nvSpPr>
        <p:spPr>
          <a:xfrm>
            <a:off x="457200" y="431800"/>
            <a:ext cx="8229600" cy="6477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/>
                </a:solidFill>
              </a:rPr>
              <a:t>Click to edit title style</a:t>
            </a:r>
            <a:endParaRPr lang="fr-FR" sz="4000" dirty="0">
              <a:solidFill>
                <a:schemeClr val="tx2"/>
              </a:solidFill>
            </a:endParaRPr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CF9BFB62-4EF0-4A23-ADF5-FB81AC1E73B6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fr-FR" dirty="0"/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 marL="2057400" indent="-228600">
              <a:buFont typeface="Courier New" panose="02070309020205020404" pitchFamily="49" charset="0"/>
              <a:buChar char="o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7361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63" y="482600"/>
            <a:ext cx="3721100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1"/>
          <p:cNvSpPr>
            <a:spLocks noGrp="1"/>
          </p:cNvSpPr>
          <p:nvPr>
            <p:ph type="ctrTitle"/>
          </p:nvPr>
        </p:nvSpPr>
        <p:spPr>
          <a:xfrm>
            <a:off x="685800" y="3344385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10" name="Sous-titre 2"/>
          <p:cNvSpPr>
            <a:spLocks noGrp="1"/>
          </p:cNvSpPr>
          <p:nvPr>
            <p:ph type="subTitle" idx="1"/>
          </p:nvPr>
        </p:nvSpPr>
        <p:spPr>
          <a:xfrm>
            <a:off x="467544" y="6165304"/>
            <a:ext cx="4104456" cy="4320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1000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76250"/>
            <a:ext cx="413226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4735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smtClean="0"/>
              <a:t>Uredite slog podnaslova matrice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7194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page 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8207375" cy="518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187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134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>
            <a:lvl1pPr>
              <a:defRPr baseline="0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4103687" cy="5040000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716016" y="1368000"/>
            <a:ext cx="4104000" cy="50400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7074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ANSI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Uredite slog naslova matrice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703783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1027" name="Imag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1093788"/>
            <a:ext cx="6154738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29" r:id="rId3"/>
    <p:sldLayoutId id="2147483730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36842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sl-SI" smtClean="0"/>
              <a:t>Edit text styles</a:t>
            </a:r>
          </a:p>
          <a:p>
            <a:pPr lvl="1"/>
            <a:r>
              <a:rPr lang="fr-FR" altLang="sl-SI" smtClean="0"/>
              <a:t>Second level</a:t>
            </a:r>
          </a:p>
          <a:p>
            <a:pPr lvl="2"/>
            <a:r>
              <a:rPr lang="fr-FR" altLang="sl-SI" smtClean="0"/>
              <a:t>Third level</a:t>
            </a:r>
          </a:p>
          <a:p>
            <a:pPr lvl="3"/>
            <a:r>
              <a:rPr lang="fr-FR" altLang="sl-SI" smtClean="0"/>
              <a:t>Fourth level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205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68313" y="431800"/>
            <a:ext cx="82296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smtClean="0"/>
              <a:t>Click to edit Master title style</a:t>
            </a:r>
            <a:endParaRPr lang="en-GB" altLang="sl-SI" smtClean="0"/>
          </a:p>
        </p:txBody>
      </p:sp>
      <p:sp>
        <p:nvSpPr>
          <p:cNvPr id="8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A097184B-6EEF-435B-9B91-7D3DC8E949A2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pic>
        <p:nvPicPr>
          <p:cNvPr id="2" name="Slika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839" y="116632"/>
            <a:ext cx="1451211" cy="7909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31" r:id="rId6"/>
    <p:sldLayoutId id="2147483725" r:id="rId7"/>
    <p:sldLayoutId id="2147483732" r:id="rId8"/>
    <p:sldLayoutId id="2147483733" r:id="rId9"/>
    <p:sldLayoutId id="2147483734" r:id="rId10"/>
    <p:sldLayoutId id="2147483735" r:id="rId11"/>
    <p:sldLayoutId id="2147483726" r:id="rId1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fontAlgn="base">
        <a:spcBef>
          <a:spcPct val="2000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fontAlgn="base">
        <a:spcBef>
          <a:spcPct val="20000"/>
        </a:spcBef>
        <a:spcAft>
          <a:spcPct val="0"/>
        </a:spcAft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828800" algn="l" rtl="0" fontAlgn="base">
        <a:spcBef>
          <a:spcPct val="20000"/>
        </a:spcBef>
        <a:spcAft>
          <a:spcPct val="0"/>
        </a:spcAft>
        <a:buFont typeface="Courier New" pitchFamily="49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smtClean="0"/>
              <a:t>Click to edit title style</a:t>
            </a:r>
            <a:endParaRPr lang="en-GB" altLang="sl-SI" smtClean="0"/>
          </a:p>
        </p:txBody>
      </p:sp>
      <p:sp>
        <p:nvSpPr>
          <p:cNvPr id="7" name="Espace réservé du texte 2"/>
          <p:cNvSpPr txBox="1">
            <a:spLocks/>
          </p:cNvSpPr>
          <p:nvPr/>
        </p:nvSpPr>
        <p:spPr>
          <a:xfrm>
            <a:off x="7235825" y="6529388"/>
            <a:ext cx="1800225" cy="284162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fld id="{EBF944D6-18FB-46FC-9832-61A714CE9B75}" type="slidenum">
              <a:rPr lang="en-GB" smtClean="0"/>
              <a:pPr fontAlgn="auto">
                <a:spcAft>
                  <a:spcPts val="0"/>
                </a:spcAft>
                <a:defRPr/>
              </a:pPr>
              <a:t>‹#›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4099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174625"/>
            <a:ext cx="154622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3Qx7DhQSQEo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u texte 7"/>
          <p:cNvSpPr>
            <a:spLocks noGrp="1"/>
          </p:cNvSpPr>
          <p:nvPr>
            <p:ph type="body" sz="quarter" idx="10"/>
          </p:nvPr>
        </p:nvSpPr>
        <p:spPr bwMode="auto">
          <a:xfrm>
            <a:off x="900062" y="4941168"/>
            <a:ext cx="7272338" cy="217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cs-CZ" altLang="sl-SI" dirty="0" err="1" smtClean="0"/>
              <a:t>Good</a:t>
            </a:r>
            <a:r>
              <a:rPr lang="cs-CZ" altLang="sl-SI" dirty="0" smtClean="0"/>
              <a:t> </a:t>
            </a:r>
            <a:r>
              <a:rPr lang="cs-CZ" altLang="sl-SI" dirty="0" err="1" smtClean="0"/>
              <a:t>practice</a:t>
            </a:r>
            <a:r>
              <a:rPr lang="cs-CZ" altLang="sl-SI" dirty="0"/>
              <a:t>:</a:t>
            </a:r>
            <a:r>
              <a:rPr lang="cs-CZ" altLang="sl-SI" dirty="0" smtClean="0"/>
              <a:t> PROJECT </a:t>
            </a:r>
            <a:endParaRPr lang="en-GB" altLang="sl-SI" dirty="0" smtClean="0"/>
          </a:p>
        </p:txBody>
      </p:sp>
      <p:sp>
        <p:nvSpPr>
          <p:cNvPr id="16387" name="Espace réservé du texte 8"/>
          <p:cNvSpPr>
            <a:spLocks noGrp="1"/>
          </p:cNvSpPr>
          <p:nvPr>
            <p:ph type="body" sz="quarter" idx="11"/>
          </p:nvPr>
        </p:nvSpPr>
        <p:spPr bwMode="auto">
          <a:xfrm>
            <a:off x="971600" y="4221088"/>
            <a:ext cx="7272338" cy="215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cs-CZ" altLang="sl-SI" sz="1800" dirty="0" smtClean="0"/>
              <a:t>Innovation transfer in </a:t>
            </a:r>
            <a:r>
              <a:rPr lang="cs-CZ" altLang="sl-SI" sz="1800" dirty="0" err="1" smtClean="0"/>
              <a:t>the</a:t>
            </a:r>
            <a:r>
              <a:rPr lang="cs-CZ" altLang="sl-SI" sz="1800" dirty="0" smtClean="0"/>
              <a:t> </a:t>
            </a:r>
            <a:r>
              <a:rPr lang="cs-CZ" altLang="sl-SI" sz="1800" dirty="0" err="1" smtClean="0"/>
              <a:t>medical</a:t>
            </a:r>
            <a:r>
              <a:rPr lang="cs-CZ" altLang="sl-SI" sz="1800" dirty="0" smtClean="0"/>
              <a:t> </a:t>
            </a:r>
            <a:r>
              <a:rPr lang="cs-CZ" altLang="sl-SI" sz="1800" dirty="0" err="1" smtClean="0"/>
              <a:t>sector</a:t>
            </a:r>
            <a:r>
              <a:rPr lang="cs-CZ" altLang="sl-SI" sz="1800" dirty="0" smtClean="0"/>
              <a:t> </a:t>
            </a:r>
            <a:r>
              <a:rPr lang="cs-CZ" altLang="sl-SI" sz="1800" dirty="0" err="1" smtClean="0"/>
              <a:t>from</a:t>
            </a:r>
            <a:r>
              <a:rPr lang="cs-CZ" altLang="sl-SI" sz="1800" dirty="0" smtClean="0"/>
              <a:t> </a:t>
            </a:r>
            <a:r>
              <a:rPr lang="cs-CZ" altLang="sl-SI" sz="1800" dirty="0" err="1" smtClean="0"/>
              <a:t>clinics</a:t>
            </a:r>
            <a:r>
              <a:rPr lang="cs-CZ" altLang="sl-SI" sz="1800" dirty="0" smtClean="0"/>
              <a:t> to </a:t>
            </a:r>
            <a:r>
              <a:rPr lang="cs-CZ" altLang="sl-SI" sz="1800" dirty="0" err="1" smtClean="0"/>
              <a:t>companies</a:t>
            </a:r>
            <a:endParaRPr lang="en-GB" altLang="sl-SI" sz="1800" dirty="0" smtClean="0"/>
          </a:p>
        </p:txBody>
      </p:sp>
      <p:sp>
        <p:nvSpPr>
          <p:cNvPr id="16388" name="Espace réservé du texte 9"/>
          <p:cNvSpPr>
            <a:spLocks noGrp="1"/>
          </p:cNvSpPr>
          <p:nvPr>
            <p:ph type="body" sz="quarter" idx="12"/>
          </p:nvPr>
        </p:nvSpPr>
        <p:spPr bwMode="auto">
          <a:xfrm>
            <a:off x="899592" y="5301332"/>
            <a:ext cx="7272338" cy="215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sl-SI" b="1" dirty="0" smtClean="0"/>
              <a:t>Country: Czech Republic</a:t>
            </a:r>
            <a:r>
              <a:rPr lang="en-US" altLang="sl-SI" b="1" dirty="0" smtClean="0"/>
              <a:t> &amp; Central Europe</a:t>
            </a:r>
            <a:endParaRPr lang="cs-CZ" altLang="sl-SI" b="1" dirty="0" smtClean="0"/>
          </a:p>
          <a:p>
            <a:r>
              <a:rPr lang="cs-CZ" altLang="sl-SI" dirty="0" err="1" smtClean="0"/>
              <a:t>Generation</a:t>
            </a:r>
            <a:r>
              <a:rPr lang="cs-CZ" altLang="sl-SI" dirty="0" smtClean="0"/>
              <a:t> of </a:t>
            </a:r>
            <a:r>
              <a:rPr lang="cs-CZ" altLang="sl-SI" dirty="0" err="1" smtClean="0"/>
              <a:t>innovation</a:t>
            </a:r>
            <a:r>
              <a:rPr lang="cs-CZ" altLang="sl-SI" dirty="0" smtClean="0"/>
              <a:t> by </a:t>
            </a:r>
            <a:r>
              <a:rPr lang="cs-CZ" altLang="sl-SI" dirty="0" err="1" smtClean="0"/>
              <a:t>addressing</a:t>
            </a:r>
            <a:r>
              <a:rPr lang="cs-CZ" altLang="sl-SI" dirty="0" smtClean="0"/>
              <a:t> </a:t>
            </a:r>
            <a:r>
              <a:rPr lang="cs-CZ" altLang="sl-SI" dirty="0" err="1" smtClean="0"/>
              <a:t>unmet</a:t>
            </a:r>
            <a:r>
              <a:rPr lang="cs-CZ" altLang="sl-SI" dirty="0" smtClean="0"/>
              <a:t> </a:t>
            </a:r>
            <a:r>
              <a:rPr lang="cs-CZ" altLang="sl-SI" dirty="0" err="1" smtClean="0"/>
              <a:t>needs</a:t>
            </a:r>
            <a:r>
              <a:rPr lang="cs-CZ" altLang="sl-SI" dirty="0" smtClean="0"/>
              <a:t> </a:t>
            </a:r>
            <a:r>
              <a:rPr lang="cs-CZ" altLang="sl-SI" dirty="0" err="1" smtClean="0"/>
              <a:t>identified</a:t>
            </a:r>
            <a:r>
              <a:rPr lang="cs-CZ" altLang="sl-SI" dirty="0" smtClean="0"/>
              <a:t> by </a:t>
            </a:r>
            <a:r>
              <a:rPr lang="cs-CZ" altLang="sl-SI" dirty="0" err="1" smtClean="0"/>
              <a:t>formal</a:t>
            </a:r>
            <a:r>
              <a:rPr lang="cs-CZ" altLang="sl-SI" dirty="0" smtClean="0"/>
              <a:t> and </a:t>
            </a:r>
            <a:r>
              <a:rPr lang="cs-CZ" altLang="sl-SI" dirty="0" err="1" smtClean="0"/>
              <a:t>informal</a:t>
            </a:r>
            <a:r>
              <a:rPr lang="cs-CZ" altLang="sl-SI" dirty="0" smtClean="0"/>
              <a:t> </a:t>
            </a:r>
            <a:r>
              <a:rPr lang="cs-CZ" altLang="sl-SI" dirty="0" err="1" smtClean="0"/>
              <a:t>providers</a:t>
            </a:r>
            <a:r>
              <a:rPr lang="cs-CZ" altLang="sl-SI" dirty="0" smtClean="0"/>
              <a:t> of </a:t>
            </a:r>
            <a:r>
              <a:rPr lang="cs-CZ" altLang="sl-SI" dirty="0" err="1" smtClean="0"/>
              <a:t>healthcare</a:t>
            </a:r>
            <a:endParaRPr lang="cs-CZ" altLang="sl-SI" dirty="0" smtClean="0"/>
          </a:p>
          <a:p>
            <a:endParaRPr lang="en-GB" altLang="sl-SI" dirty="0"/>
          </a:p>
          <a:p>
            <a:pPr>
              <a:buFont typeface="Arial" charset="0"/>
              <a:buNone/>
            </a:pPr>
            <a:endParaRPr lang="en-GB" altLang="sl-SI" dirty="0" smtClean="0">
              <a:solidFill>
                <a:schemeClr val="tx2"/>
              </a:solidFill>
            </a:endParaRPr>
          </a:p>
        </p:txBody>
      </p:sp>
      <p:sp>
        <p:nvSpPr>
          <p:cNvPr id="16389" name="Titre 1"/>
          <p:cNvSpPr>
            <a:spLocks noGrp="1"/>
          </p:cNvSpPr>
          <p:nvPr>
            <p:ph type="ctrTitle"/>
          </p:nvPr>
        </p:nvSpPr>
        <p:spPr bwMode="auto">
          <a:xfrm>
            <a:off x="685800" y="3500438"/>
            <a:ext cx="7772400" cy="795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cs-CZ" altLang="sl-SI" dirty="0" smtClean="0"/>
              <a:t>InTraMed-C2C</a:t>
            </a:r>
            <a:endParaRPr lang="fr-FR" altLang="sl-SI" dirty="0" smtClean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971550" y="6308725"/>
            <a:ext cx="7415213" cy="3873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r-FR" dirty="0" smtClean="0"/>
              <a:t>2</a:t>
            </a:r>
            <a:r>
              <a:rPr lang="cs-CZ" dirty="0" smtClean="0"/>
              <a:t>7</a:t>
            </a:r>
            <a:r>
              <a:rPr lang="fr-FR" dirty="0" smtClean="0"/>
              <a:t> </a:t>
            </a:r>
            <a:r>
              <a:rPr lang="cs-CZ" dirty="0" err="1" smtClean="0"/>
              <a:t>January</a:t>
            </a:r>
            <a:r>
              <a:rPr lang="fr-FR" dirty="0" smtClean="0"/>
              <a:t>, 201</a:t>
            </a:r>
            <a:r>
              <a:rPr lang="cs-CZ" dirty="0" smtClean="0"/>
              <a:t>7</a:t>
            </a:r>
            <a:r>
              <a:rPr lang="fr-FR" dirty="0" smtClean="0"/>
              <a:t> </a:t>
            </a:r>
            <a:r>
              <a:rPr lang="en-GB" dirty="0" smtClean="0">
                <a:sym typeface="Webdings" panose="05030102010509060703" pitchFamily="18" charset="2"/>
              </a:rPr>
              <a:t></a:t>
            </a:r>
            <a:r>
              <a:rPr lang="cs-CZ" dirty="0" smtClean="0">
                <a:sym typeface="Webdings" panose="05030102010509060703" pitchFamily="18" charset="2"/>
              </a:rPr>
              <a:t>1st International </a:t>
            </a:r>
            <a:r>
              <a:rPr lang="cs-CZ" dirty="0" err="1" smtClean="0">
                <a:sym typeface="Webdings" panose="05030102010509060703" pitchFamily="18" charset="2"/>
              </a:rPr>
              <a:t>thematic</a:t>
            </a:r>
            <a:r>
              <a:rPr lang="cs-CZ" dirty="0" smtClean="0">
                <a:sym typeface="Webdings" panose="05030102010509060703" pitchFamily="18" charset="2"/>
              </a:rPr>
              <a:t> workshop - Madeira</a:t>
            </a:r>
            <a:endParaRPr lang="fr-FR" dirty="0"/>
          </a:p>
        </p:txBody>
      </p:sp>
      <p:pic>
        <p:nvPicPr>
          <p:cNvPr id="16391" name="Slika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33375"/>
            <a:ext cx="4432300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cs-CZ" altLang="sl-SI" dirty="0"/>
              <a:t>InTraMed-C2C</a:t>
            </a:r>
            <a:endParaRPr lang="en-GB" altLang="sl-SI" dirty="0" smtClean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457200" y="1368425"/>
            <a:ext cx="8207375" cy="51831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PROBLEM</a:t>
            </a:r>
          </a:p>
          <a:p>
            <a:pPr lvl="0"/>
            <a:r>
              <a:rPr lang="cs-CZ" sz="2300" b="0" dirty="0"/>
              <a:t>- </a:t>
            </a:r>
            <a:r>
              <a:rPr lang="en-US" sz="2300" b="0" dirty="0"/>
              <a:t>Knowledge for </a:t>
            </a:r>
            <a:r>
              <a:rPr lang="en-US" sz="2300" b="0" dirty="0" smtClean="0"/>
              <a:t>innovation needs </a:t>
            </a:r>
            <a:r>
              <a:rPr lang="en-US" sz="2300" b="0" dirty="0"/>
              <a:t>is available in clinics. </a:t>
            </a:r>
            <a:r>
              <a:rPr lang="cs-CZ" sz="2300" b="0" dirty="0"/>
              <a:t>But </a:t>
            </a:r>
            <a:r>
              <a:rPr lang="cs-CZ" sz="2300" b="0" dirty="0" err="1"/>
              <a:t>how</a:t>
            </a:r>
            <a:r>
              <a:rPr lang="en-US" sz="2300" b="0" dirty="0"/>
              <a:t> to encourage and extract the knowledge out of people´s mind</a:t>
            </a:r>
            <a:r>
              <a:rPr lang="cs-CZ" sz="2300" b="0" dirty="0"/>
              <a:t> and</a:t>
            </a:r>
            <a:r>
              <a:rPr lang="en-US" sz="2300" b="0" dirty="0"/>
              <a:t> transfer </a:t>
            </a:r>
            <a:r>
              <a:rPr lang="cs-CZ" sz="2300" b="0" dirty="0"/>
              <a:t>these</a:t>
            </a:r>
            <a:r>
              <a:rPr lang="en-US" sz="2300" b="0" dirty="0"/>
              <a:t> ideas to marketable products</a:t>
            </a:r>
            <a:r>
              <a:rPr lang="cs-CZ" sz="2300" b="0" dirty="0"/>
              <a:t>?</a:t>
            </a:r>
            <a:endParaRPr lang="en-GB" sz="2300" b="0" dirty="0"/>
          </a:p>
          <a:p>
            <a:pPr lvl="0"/>
            <a:r>
              <a:rPr lang="cs-CZ" sz="2300" b="0" dirty="0"/>
              <a:t>- </a:t>
            </a:r>
            <a:r>
              <a:rPr lang="en-US" sz="2300" b="0" dirty="0"/>
              <a:t>The clinical sector is largely dominated by global players on the supply side. </a:t>
            </a:r>
            <a:endParaRPr lang="en-GB" sz="2300" b="0" dirty="0"/>
          </a:p>
          <a:p>
            <a:pPr lvl="0"/>
            <a:r>
              <a:rPr lang="cs-CZ" sz="2300" b="0" dirty="0" smtClean="0"/>
              <a:t>- </a:t>
            </a:r>
            <a:r>
              <a:rPr lang="en-US" sz="2300" b="0" dirty="0" smtClean="0"/>
              <a:t>SMEs </a:t>
            </a:r>
            <a:r>
              <a:rPr lang="en-US" sz="2300" b="0" dirty="0"/>
              <a:t>are highly interested to get access and to be involved in the innovation transfer process and they have certain advantages and flexibility</a:t>
            </a:r>
            <a:r>
              <a:rPr lang="cs-CZ" sz="2300" b="0" dirty="0"/>
              <a:t>.</a:t>
            </a:r>
            <a:r>
              <a:rPr lang="en-US" sz="2300" b="0" dirty="0"/>
              <a:t> </a:t>
            </a:r>
            <a:endParaRPr lang="sk-SK" sz="2300" b="0" dirty="0" smtClean="0"/>
          </a:p>
          <a:p>
            <a:pPr lvl="0"/>
            <a:endParaRPr lang="sk-SK" sz="2300" b="0" dirty="0"/>
          </a:p>
          <a:p>
            <a:pPr lvl="0"/>
            <a:endParaRPr lang="en-GB" sz="2300" b="0" dirty="0"/>
          </a:p>
          <a:p>
            <a:pPr fontAlgn="auto">
              <a:spcAft>
                <a:spcPts val="0"/>
              </a:spcAft>
              <a:defRPr/>
            </a:pPr>
            <a:endParaRPr lang="cs-CZ" dirty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cs-CZ" dirty="0">
              <a:solidFill>
                <a:srgbClr val="1F497D"/>
              </a:solidFill>
            </a:endParaRPr>
          </a:p>
          <a:p>
            <a:pPr lvl="2" fontAlgn="auto">
              <a:spcAft>
                <a:spcPts val="0"/>
              </a:spcAft>
              <a:defRPr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cs-CZ" altLang="sl-SI" dirty="0"/>
              <a:t>InTraMed-C2C</a:t>
            </a:r>
            <a:endParaRPr lang="en-GB" altLang="sl-SI" dirty="0" smtClean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457200" y="1368425"/>
            <a:ext cx="8207375" cy="5183188"/>
          </a:xfrm>
        </p:spPr>
        <p:txBody>
          <a:bodyPr rtlCol="0">
            <a:normAutofit/>
          </a:bodyPr>
          <a:lstStyle/>
          <a:p>
            <a:pPr lvl="2" fontAlgn="auto">
              <a:spcAft>
                <a:spcPts val="0"/>
              </a:spcAft>
              <a:defRPr/>
            </a:pP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45920"/>
            <a:ext cx="8588340" cy="401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34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cs-CZ" altLang="sl-SI" dirty="0"/>
              <a:t>InTraMed-C2C</a:t>
            </a:r>
            <a:endParaRPr lang="en-GB" altLang="sl-SI" dirty="0" smtClean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457200" y="1368425"/>
            <a:ext cx="8207375" cy="5183188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>
                <a:solidFill>
                  <a:srgbClr val="1F497D"/>
                </a:solidFill>
              </a:rPr>
              <a:t>SOLUTION</a:t>
            </a:r>
          </a:p>
          <a:p>
            <a:r>
              <a:rPr lang="cs-CZ" sz="2300" b="0" dirty="0"/>
              <a:t>- </a:t>
            </a:r>
            <a:r>
              <a:rPr lang="en-US" sz="2300" b="0" dirty="0"/>
              <a:t>Analysis of key players in each regions</a:t>
            </a:r>
            <a:endParaRPr lang="en-GB" sz="2300" b="0" dirty="0"/>
          </a:p>
          <a:p>
            <a:r>
              <a:rPr lang="cs-CZ" sz="2300" b="0" dirty="0"/>
              <a:t>- </a:t>
            </a:r>
            <a:r>
              <a:rPr lang="en-US" sz="2300" b="0" dirty="0"/>
              <a:t>Evaluation of clinics concerning their potential and motivation for inventions and innovations</a:t>
            </a:r>
            <a:endParaRPr lang="en-GB" sz="2300" b="0" dirty="0"/>
          </a:p>
          <a:p>
            <a:r>
              <a:rPr lang="cs-CZ" sz="2300" b="0" dirty="0"/>
              <a:t>- </a:t>
            </a:r>
            <a:r>
              <a:rPr lang="en-US" sz="2300" b="0" dirty="0"/>
              <a:t>Regional innovation workshops with clinics (A</a:t>
            </a:r>
            <a:r>
              <a:rPr lang="cs-CZ" sz="2300" b="0" dirty="0"/>
              <a:t>) </a:t>
            </a:r>
            <a:r>
              <a:rPr lang="en-US" sz="2300" b="0" dirty="0"/>
              <a:t>healthcare providers: medical doctors, R</a:t>
            </a:r>
            <a:r>
              <a:rPr lang="cs-CZ" sz="2300" b="0" dirty="0"/>
              <a:t>&amp;</a:t>
            </a:r>
            <a:r>
              <a:rPr lang="sk-SK" sz="2300" b="0" dirty="0"/>
              <a:t>D </a:t>
            </a:r>
            <a:r>
              <a:rPr lang="sk-SK" sz="2300" b="0" dirty="0" err="1"/>
              <a:t>personell</a:t>
            </a:r>
            <a:r>
              <a:rPr lang="sk-SK" sz="2300" b="0" dirty="0"/>
              <a:t>, </a:t>
            </a:r>
            <a:r>
              <a:rPr lang="sk-SK" sz="2300" b="0" dirty="0" err="1"/>
              <a:t>technicians</a:t>
            </a:r>
            <a:r>
              <a:rPr lang="sk-SK" sz="2300" b="0" dirty="0"/>
              <a:t> and </a:t>
            </a:r>
            <a:r>
              <a:rPr lang="sk-SK" sz="2300" b="0" dirty="0" err="1"/>
              <a:t>nurses</a:t>
            </a:r>
            <a:r>
              <a:rPr lang="sk-SK" sz="2300" b="0" dirty="0"/>
              <a:t>, B) </a:t>
            </a:r>
            <a:r>
              <a:rPr lang="sk-SK" sz="2300" b="0" dirty="0" err="1"/>
              <a:t>SMEs</a:t>
            </a:r>
            <a:r>
              <a:rPr lang="sk-SK" sz="2300" b="0" dirty="0"/>
              <a:t>: </a:t>
            </a:r>
            <a:r>
              <a:rPr lang="sk-SK" sz="2300" b="0" dirty="0" err="1"/>
              <a:t>managers</a:t>
            </a:r>
            <a:r>
              <a:rPr lang="sk-SK" sz="2300" b="0" dirty="0"/>
              <a:t>, marketing and </a:t>
            </a:r>
            <a:r>
              <a:rPr lang="sk-SK" sz="2300" b="0" dirty="0" err="1"/>
              <a:t>product</a:t>
            </a:r>
            <a:r>
              <a:rPr lang="sk-SK" sz="2300" b="0" dirty="0"/>
              <a:t> </a:t>
            </a:r>
            <a:r>
              <a:rPr lang="sk-SK" sz="2300" b="0" dirty="0" err="1"/>
              <a:t>development</a:t>
            </a:r>
            <a:r>
              <a:rPr lang="sk-SK" sz="2300" b="0" dirty="0"/>
              <a:t> </a:t>
            </a:r>
            <a:r>
              <a:rPr lang="sk-SK" sz="2300" b="0" dirty="0" err="1"/>
              <a:t>managers</a:t>
            </a:r>
            <a:r>
              <a:rPr lang="sk-SK" sz="2300" b="0" dirty="0"/>
              <a:t>, C) R</a:t>
            </a:r>
            <a:r>
              <a:rPr lang="en-US" sz="2300" b="0" dirty="0"/>
              <a:t>&amp;</a:t>
            </a:r>
            <a:r>
              <a:rPr lang="sk-SK" sz="2300" b="0" dirty="0"/>
              <a:t>D: </a:t>
            </a:r>
            <a:r>
              <a:rPr lang="cs-CZ" sz="2300" b="0" dirty="0" err="1"/>
              <a:t>managers</a:t>
            </a:r>
            <a:r>
              <a:rPr lang="cs-CZ" sz="2300" b="0" dirty="0"/>
              <a:t>, </a:t>
            </a:r>
            <a:r>
              <a:rPr lang="cs-CZ" sz="2300" b="0" dirty="0" err="1"/>
              <a:t>engineers</a:t>
            </a:r>
            <a:r>
              <a:rPr lang="cs-CZ" sz="2300" b="0" dirty="0"/>
              <a:t>, </a:t>
            </a:r>
            <a:r>
              <a:rPr lang="cs-CZ" sz="2300" b="0" dirty="0" err="1"/>
              <a:t>technicians</a:t>
            </a:r>
            <a:r>
              <a:rPr lang="cs-CZ" sz="2300" b="0" dirty="0"/>
              <a:t>, D) </a:t>
            </a:r>
            <a:r>
              <a:rPr lang="cs-CZ" sz="2300" b="0" dirty="0" err="1"/>
              <a:t>other</a:t>
            </a:r>
            <a:r>
              <a:rPr lang="cs-CZ" sz="2300" b="0" dirty="0"/>
              <a:t>: </a:t>
            </a:r>
            <a:r>
              <a:rPr lang="cs-CZ" sz="2300" b="0" dirty="0" err="1"/>
              <a:t>healthcare</a:t>
            </a:r>
            <a:r>
              <a:rPr lang="cs-CZ" sz="2300" b="0" dirty="0"/>
              <a:t> </a:t>
            </a:r>
            <a:r>
              <a:rPr lang="cs-CZ" sz="2300" b="0" dirty="0" err="1"/>
              <a:t>insurrance</a:t>
            </a:r>
            <a:r>
              <a:rPr lang="cs-CZ" sz="2300" b="0" dirty="0"/>
              <a:t> </a:t>
            </a:r>
            <a:r>
              <a:rPr lang="cs-CZ" sz="2300" b="0" dirty="0" err="1"/>
              <a:t>companies</a:t>
            </a:r>
            <a:r>
              <a:rPr lang="cs-CZ" sz="2300" b="0" dirty="0"/>
              <a:t>, </a:t>
            </a:r>
            <a:r>
              <a:rPr lang="cs-CZ" sz="2300" b="0" dirty="0" err="1"/>
              <a:t>healthcare</a:t>
            </a:r>
            <a:r>
              <a:rPr lang="cs-CZ" sz="2300" b="0" dirty="0"/>
              <a:t> </a:t>
            </a:r>
            <a:r>
              <a:rPr lang="cs-CZ" sz="2300" b="0" dirty="0" err="1"/>
              <a:t>decision</a:t>
            </a:r>
            <a:r>
              <a:rPr lang="cs-CZ" sz="2300" b="0" dirty="0"/>
              <a:t> </a:t>
            </a:r>
            <a:r>
              <a:rPr lang="cs-CZ" sz="2300" b="0" dirty="0" err="1"/>
              <a:t>makers</a:t>
            </a:r>
            <a:r>
              <a:rPr lang="cs-CZ" sz="2300" b="0" dirty="0"/>
              <a:t> and </a:t>
            </a:r>
            <a:r>
              <a:rPr lang="cs-CZ" sz="2300" b="0" dirty="0" err="1"/>
              <a:t>political</a:t>
            </a:r>
            <a:r>
              <a:rPr lang="cs-CZ" sz="2300" b="0" dirty="0"/>
              <a:t> </a:t>
            </a:r>
            <a:r>
              <a:rPr lang="cs-CZ" sz="2300" b="0" dirty="0" err="1"/>
              <a:t>groups</a:t>
            </a:r>
            <a:endParaRPr lang="en-GB" sz="2300" b="0" dirty="0"/>
          </a:p>
          <a:p>
            <a:r>
              <a:rPr lang="cs-CZ" sz="2300" b="0" dirty="0"/>
              <a:t>- </a:t>
            </a:r>
            <a:r>
              <a:rPr lang="en-US" sz="2300" b="0" dirty="0"/>
              <a:t>Pilot generation of new products, processes and services by cooperation of clinics and SMEs</a:t>
            </a:r>
            <a:endParaRPr lang="en-GB" sz="2300" b="0" dirty="0"/>
          </a:p>
          <a:p>
            <a:r>
              <a:rPr lang="cs-CZ" sz="2300" b="0" dirty="0"/>
              <a:t>- </a:t>
            </a:r>
            <a:r>
              <a:rPr lang="cs-CZ" sz="2300" b="0" dirty="0" err="1"/>
              <a:t>Transnational</a:t>
            </a:r>
            <a:r>
              <a:rPr lang="cs-CZ" sz="2300" b="0" dirty="0"/>
              <a:t> </a:t>
            </a:r>
            <a:r>
              <a:rPr lang="cs-CZ" sz="2300" b="0" dirty="0" err="1"/>
              <a:t>matching</a:t>
            </a:r>
            <a:r>
              <a:rPr lang="cs-CZ" sz="2300" b="0" dirty="0"/>
              <a:t> </a:t>
            </a:r>
            <a:r>
              <a:rPr lang="cs-CZ" sz="2300" b="0" dirty="0" err="1"/>
              <a:t>plan</a:t>
            </a:r>
            <a:r>
              <a:rPr lang="cs-CZ" sz="2300" b="0" dirty="0"/>
              <a:t> of </a:t>
            </a:r>
            <a:r>
              <a:rPr lang="cs-CZ" sz="2300" b="0" dirty="0" err="1"/>
              <a:t>clinical</a:t>
            </a:r>
            <a:r>
              <a:rPr lang="cs-CZ" sz="2300" b="0" dirty="0"/>
              <a:t> </a:t>
            </a:r>
            <a:r>
              <a:rPr lang="cs-CZ" sz="2300" b="0" dirty="0" err="1"/>
              <a:t>innovations</a:t>
            </a:r>
            <a:r>
              <a:rPr lang="cs-CZ" sz="2300" b="0" dirty="0"/>
              <a:t> </a:t>
            </a:r>
            <a:r>
              <a:rPr lang="cs-CZ" sz="2300" b="0" dirty="0" err="1"/>
              <a:t>with</a:t>
            </a:r>
            <a:r>
              <a:rPr lang="cs-CZ" sz="2300" b="0" dirty="0"/>
              <a:t> </a:t>
            </a:r>
            <a:r>
              <a:rPr lang="cs-CZ" sz="2300" b="0" dirty="0" err="1"/>
              <a:t>SMEs</a:t>
            </a:r>
            <a:endParaRPr lang="en-GB" sz="2300" b="0" dirty="0"/>
          </a:p>
          <a:p>
            <a:r>
              <a:rPr lang="cs-CZ" sz="2300" b="0" dirty="0"/>
              <a:t>- </a:t>
            </a:r>
            <a:r>
              <a:rPr lang="cs-CZ" sz="2300" b="0" dirty="0" err="1"/>
              <a:t>Deployment</a:t>
            </a:r>
            <a:r>
              <a:rPr lang="cs-CZ" sz="2300" b="0" dirty="0"/>
              <a:t> </a:t>
            </a:r>
            <a:r>
              <a:rPr lang="cs-CZ" sz="2300" b="0" dirty="0" err="1"/>
              <a:t>strategy</a:t>
            </a:r>
            <a:r>
              <a:rPr lang="cs-CZ" sz="2300" b="0" dirty="0"/>
              <a:t> of </a:t>
            </a:r>
            <a:r>
              <a:rPr lang="cs-CZ" sz="2300" b="0" dirty="0" err="1"/>
              <a:t>the</a:t>
            </a:r>
            <a:r>
              <a:rPr lang="cs-CZ" sz="2300" b="0" dirty="0"/>
              <a:t> Innovation transfer </a:t>
            </a:r>
            <a:r>
              <a:rPr lang="cs-CZ" sz="2300" b="0" dirty="0" err="1"/>
              <a:t>from</a:t>
            </a:r>
            <a:r>
              <a:rPr lang="cs-CZ" sz="2300" b="0" dirty="0"/>
              <a:t> </a:t>
            </a:r>
            <a:r>
              <a:rPr lang="cs-CZ" sz="2300" b="0" dirty="0" err="1"/>
              <a:t>clinics</a:t>
            </a:r>
            <a:r>
              <a:rPr lang="cs-CZ" sz="2300" b="0" dirty="0"/>
              <a:t> to </a:t>
            </a:r>
            <a:r>
              <a:rPr lang="cs-CZ" sz="2300" b="0" dirty="0" err="1"/>
              <a:t>companies</a:t>
            </a:r>
            <a:r>
              <a:rPr lang="cs-CZ" sz="2300" b="0" dirty="0"/>
              <a:t> for </a:t>
            </a:r>
            <a:r>
              <a:rPr lang="cs-CZ" sz="2300" b="0" dirty="0" err="1"/>
              <a:t>the</a:t>
            </a:r>
            <a:r>
              <a:rPr lang="cs-CZ" sz="2300" b="0" dirty="0"/>
              <a:t> </a:t>
            </a:r>
            <a:r>
              <a:rPr lang="cs-CZ" sz="2300" b="0" dirty="0" err="1"/>
              <a:t>Central</a:t>
            </a:r>
            <a:r>
              <a:rPr lang="cs-CZ" sz="2300" b="0" dirty="0"/>
              <a:t> </a:t>
            </a:r>
            <a:r>
              <a:rPr lang="cs-CZ" sz="2300" b="0" dirty="0" err="1"/>
              <a:t>Europe</a:t>
            </a:r>
            <a:r>
              <a:rPr lang="cs-CZ" sz="2300" b="0" dirty="0"/>
              <a:t> </a:t>
            </a:r>
            <a:r>
              <a:rPr lang="cs-CZ" sz="2300" b="0" dirty="0" err="1"/>
              <a:t>programme</a:t>
            </a:r>
            <a:r>
              <a:rPr lang="cs-CZ" sz="2300" b="0" dirty="0"/>
              <a:t> area </a:t>
            </a:r>
            <a:endParaRPr lang="en-GB" sz="2300" b="0" dirty="0"/>
          </a:p>
          <a:p>
            <a:pPr fontAlgn="auto">
              <a:spcAft>
                <a:spcPts val="0"/>
              </a:spcAft>
              <a:defRPr/>
            </a:pPr>
            <a:endParaRPr lang="cs-CZ" dirty="0">
              <a:solidFill>
                <a:srgbClr val="1F497D"/>
              </a:solidFill>
            </a:endParaRPr>
          </a:p>
          <a:p>
            <a:pPr lvl="2" fontAlgn="auto">
              <a:spcAft>
                <a:spcPts val="0"/>
              </a:spcAft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606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3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r>
              <a:rPr lang="cs-CZ" altLang="sl-SI" dirty="0"/>
              <a:t>InTraMed-C2C</a:t>
            </a:r>
            <a:endParaRPr lang="en-GB" altLang="sl-SI" dirty="0" smtClean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>
          <a:xfrm>
            <a:off x="457200" y="1368425"/>
            <a:ext cx="8207375" cy="5183188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>
                <a:solidFill>
                  <a:srgbClr val="1F497D"/>
                </a:solidFill>
              </a:rPr>
              <a:t>IMPACT</a:t>
            </a:r>
          </a:p>
          <a:p>
            <a:pPr marL="342900" indent="-342900">
              <a:buFontTx/>
              <a:buChar char="-"/>
              <a:defRPr/>
            </a:pPr>
            <a:r>
              <a:rPr lang="cs-CZ" sz="2300" b="0" dirty="0"/>
              <a:t>10 pilot </a:t>
            </a:r>
            <a:r>
              <a:rPr lang="cs-CZ" sz="2300" b="0" dirty="0" err="1"/>
              <a:t>actions</a:t>
            </a:r>
            <a:r>
              <a:rPr lang="cs-CZ" sz="2300" b="0" dirty="0"/>
              <a:t>  </a:t>
            </a:r>
            <a:r>
              <a:rPr lang="cs-CZ" sz="2300" b="0" dirty="0" err="1"/>
              <a:t>with</a:t>
            </a:r>
            <a:r>
              <a:rPr lang="cs-CZ" sz="2300" b="0" dirty="0"/>
              <a:t> more </a:t>
            </a:r>
            <a:r>
              <a:rPr lang="cs-CZ" sz="2300" b="0" dirty="0" err="1"/>
              <a:t>than</a:t>
            </a:r>
            <a:r>
              <a:rPr lang="cs-CZ" sz="2300" b="0" dirty="0"/>
              <a:t> 200 000 EUR of </a:t>
            </a:r>
            <a:r>
              <a:rPr lang="cs-CZ" sz="2300" b="0" dirty="0" err="1"/>
              <a:t>invested</a:t>
            </a:r>
            <a:r>
              <a:rPr lang="cs-CZ" sz="2300" b="0" dirty="0"/>
              <a:t> </a:t>
            </a:r>
            <a:r>
              <a:rPr lang="cs-CZ" sz="2300" b="0" dirty="0" err="1"/>
              <a:t>private</a:t>
            </a:r>
            <a:r>
              <a:rPr lang="cs-CZ" sz="2300" b="0" dirty="0"/>
              <a:t> / public </a:t>
            </a:r>
            <a:r>
              <a:rPr lang="cs-CZ" sz="2300" b="0" dirty="0" err="1"/>
              <a:t>funds</a:t>
            </a:r>
            <a:endParaRPr lang="cs-CZ" sz="2300" b="0" dirty="0"/>
          </a:p>
          <a:p>
            <a:pPr marL="342900" indent="-342900">
              <a:buFontTx/>
              <a:buChar char="-"/>
              <a:defRPr/>
            </a:pPr>
            <a:r>
              <a:rPr lang="cs-CZ" sz="2300" b="0" dirty="0"/>
              <a:t>38 public </a:t>
            </a:r>
            <a:r>
              <a:rPr lang="cs-CZ" sz="2300" b="0" dirty="0" err="1"/>
              <a:t>authorities</a:t>
            </a:r>
            <a:r>
              <a:rPr lang="cs-CZ" sz="2300" b="0" dirty="0"/>
              <a:t> and 42 </a:t>
            </a:r>
            <a:r>
              <a:rPr lang="cs-CZ" sz="2300" b="0" dirty="0" err="1"/>
              <a:t>companies</a:t>
            </a:r>
            <a:r>
              <a:rPr lang="cs-CZ" sz="2300" b="0" dirty="0"/>
              <a:t> </a:t>
            </a:r>
            <a:r>
              <a:rPr lang="cs-CZ" sz="2300" b="0" dirty="0" err="1"/>
              <a:t>engaged</a:t>
            </a:r>
            <a:endParaRPr lang="cs-CZ" sz="2300" b="0" dirty="0"/>
          </a:p>
          <a:p>
            <a:pPr marL="342900" indent="-342900">
              <a:buFontTx/>
              <a:buChar char="-"/>
              <a:defRPr/>
            </a:pPr>
            <a:r>
              <a:rPr lang="cs-CZ" sz="2300" b="0" dirty="0"/>
              <a:t>230 </a:t>
            </a:r>
            <a:r>
              <a:rPr lang="cs-CZ" sz="2300" b="0" dirty="0" err="1"/>
              <a:t>persons</a:t>
            </a:r>
            <a:r>
              <a:rPr lang="cs-CZ" sz="2300" b="0" dirty="0"/>
              <a:t> </a:t>
            </a:r>
            <a:r>
              <a:rPr lang="cs-CZ" sz="2300" b="0" dirty="0" err="1"/>
              <a:t>trained</a:t>
            </a:r>
            <a:endParaRPr lang="cs-CZ" sz="2300" b="0" dirty="0"/>
          </a:p>
          <a:p>
            <a:pPr marL="342900" indent="-342900">
              <a:buFontTx/>
              <a:buChar char="-"/>
              <a:defRPr/>
            </a:pPr>
            <a:r>
              <a:rPr lang="cs-CZ" sz="2300" b="0" dirty="0" err="1"/>
              <a:t>Structures</a:t>
            </a:r>
            <a:r>
              <a:rPr lang="cs-CZ" sz="2300" b="0" dirty="0"/>
              <a:t> in partner </a:t>
            </a:r>
            <a:r>
              <a:rPr lang="cs-CZ" sz="2300" b="0" dirty="0" err="1"/>
              <a:t>regions</a:t>
            </a:r>
            <a:r>
              <a:rPr lang="cs-CZ" sz="2300" b="0" dirty="0"/>
              <a:t> </a:t>
            </a:r>
            <a:r>
              <a:rPr lang="cs-CZ" sz="2300" b="0" dirty="0" err="1"/>
              <a:t>established</a:t>
            </a:r>
            <a:r>
              <a:rPr lang="cs-CZ" sz="2300" b="0" dirty="0"/>
              <a:t> </a:t>
            </a:r>
          </a:p>
          <a:p>
            <a:pPr fontAlgn="auto">
              <a:spcAft>
                <a:spcPts val="0"/>
              </a:spcAft>
              <a:defRPr/>
            </a:pPr>
            <a:endParaRPr lang="cs-CZ" dirty="0">
              <a:solidFill>
                <a:srgbClr val="1F497D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cs-CZ" dirty="0" smtClean="0">
                <a:solidFill>
                  <a:srgbClr val="1F497D"/>
                </a:solidFill>
              </a:rPr>
              <a:t>TRANSFERABILITY</a:t>
            </a:r>
          </a:p>
          <a:p>
            <a:pPr marL="342900" indent="-342900">
              <a:buFontTx/>
              <a:buChar char="-"/>
              <a:defRPr/>
            </a:pPr>
            <a:r>
              <a:rPr lang="cs-CZ" sz="2300" b="0" dirty="0"/>
              <a:t>OP: </a:t>
            </a:r>
            <a:r>
              <a:rPr lang="cs-CZ" sz="2300" b="0" dirty="0" err="1"/>
              <a:t>possible</a:t>
            </a:r>
            <a:r>
              <a:rPr lang="cs-CZ" sz="2300" b="0" dirty="0"/>
              <a:t> to </a:t>
            </a:r>
            <a:r>
              <a:rPr lang="cs-CZ" sz="2300" b="0" dirty="0" err="1"/>
              <a:t>get</a:t>
            </a:r>
            <a:r>
              <a:rPr lang="cs-CZ" sz="2300" b="0" dirty="0"/>
              <a:t> </a:t>
            </a:r>
            <a:r>
              <a:rPr lang="cs-CZ" sz="2300" b="0" dirty="0" err="1"/>
              <a:t>financed</a:t>
            </a:r>
            <a:r>
              <a:rPr lang="cs-CZ" sz="2300" b="0" dirty="0"/>
              <a:t> via </a:t>
            </a:r>
            <a:r>
              <a:rPr lang="cs-CZ" sz="2300" b="0" dirty="0" err="1"/>
              <a:t>selected</a:t>
            </a:r>
            <a:r>
              <a:rPr lang="cs-CZ" sz="2300" b="0" dirty="0"/>
              <a:t> OP </a:t>
            </a:r>
            <a:r>
              <a:rPr lang="cs-CZ" sz="2300" b="0" dirty="0" err="1"/>
              <a:t>programmes</a:t>
            </a:r>
            <a:endParaRPr lang="cs-CZ" sz="2300" b="0" dirty="0"/>
          </a:p>
          <a:p>
            <a:pPr marL="342900" indent="-342900">
              <a:buFontTx/>
              <a:buChar char="-"/>
            </a:pPr>
            <a:r>
              <a:rPr lang="cs-CZ" b="0" dirty="0" err="1" smtClean="0"/>
              <a:t>Other</a:t>
            </a:r>
            <a:r>
              <a:rPr lang="cs-CZ" b="0" dirty="0" smtClean="0"/>
              <a:t> </a:t>
            </a:r>
            <a:r>
              <a:rPr lang="cs-CZ" b="0" dirty="0" err="1" smtClean="0"/>
              <a:t>countries</a:t>
            </a:r>
            <a:r>
              <a:rPr lang="cs-CZ" b="0" dirty="0" smtClean="0"/>
              <a:t>: </a:t>
            </a:r>
            <a:r>
              <a:rPr lang="cs-CZ" b="0" dirty="0" err="1" smtClean="0"/>
              <a:t>easy</a:t>
            </a:r>
            <a:r>
              <a:rPr lang="cs-CZ" b="0" dirty="0" smtClean="0"/>
              <a:t> transfer to </a:t>
            </a:r>
            <a:r>
              <a:rPr lang="cs-CZ" b="0" dirty="0" err="1" smtClean="0"/>
              <a:t>other</a:t>
            </a:r>
            <a:r>
              <a:rPr lang="cs-CZ" b="0" dirty="0" smtClean="0"/>
              <a:t> </a:t>
            </a:r>
            <a:r>
              <a:rPr lang="cs-CZ" b="0" dirty="0" err="1" smtClean="0"/>
              <a:t>countries</a:t>
            </a:r>
            <a:r>
              <a:rPr lang="cs-CZ" b="0" dirty="0" smtClean="0"/>
              <a:t> </a:t>
            </a:r>
            <a:r>
              <a:rPr lang="cs-CZ" b="0" dirty="0" err="1" smtClean="0"/>
              <a:t>based</a:t>
            </a:r>
            <a:r>
              <a:rPr lang="cs-CZ" b="0" dirty="0" smtClean="0"/>
              <a:t> on </a:t>
            </a:r>
            <a:r>
              <a:rPr lang="cs-CZ" b="0" dirty="0" err="1" smtClean="0"/>
              <a:t>further</a:t>
            </a:r>
            <a:r>
              <a:rPr lang="cs-CZ" b="0" dirty="0" smtClean="0"/>
              <a:t> </a:t>
            </a:r>
            <a:r>
              <a:rPr lang="cs-CZ" b="0" dirty="0" err="1" smtClean="0"/>
              <a:t>analysis</a:t>
            </a:r>
            <a:r>
              <a:rPr lang="cs-CZ" b="0" dirty="0" smtClean="0"/>
              <a:t> in </a:t>
            </a:r>
            <a:r>
              <a:rPr lang="cs-CZ" b="0" dirty="0" err="1" smtClean="0"/>
              <a:t>the</a:t>
            </a:r>
            <a:r>
              <a:rPr lang="cs-CZ" b="0" dirty="0" smtClean="0"/>
              <a:t> </a:t>
            </a:r>
            <a:r>
              <a:rPr lang="cs-CZ" b="0" dirty="0" err="1" smtClean="0"/>
              <a:t>beginning</a:t>
            </a:r>
            <a:r>
              <a:rPr lang="cs-CZ" b="0" dirty="0" smtClean="0"/>
              <a:t> of </a:t>
            </a:r>
            <a:r>
              <a:rPr lang="cs-CZ" b="0" dirty="0" err="1" smtClean="0"/>
              <a:t>the</a:t>
            </a:r>
            <a:r>
              <a:rPr lang="cs-CZ" b="0" dirty="0" smtClean="0"/>
              <a:t> </a:t>
            </a:r>
            <a:r>
              <a:rPr lang="cs-CZ" b="0" dirty="0" err="1" smtClean="0"/>
              <a:t>solution</a:t>
            </a:r>
            <a:r>
              <a:rPr lang="cs-CZ" b="0" dirty="0" smtClean="0"/>
              <a:t> </a:t>
            </a:r>
            <a:r>
              <a:rPr lang="cs-CZ" b="0" dirty="0" err="1" smtClean="0"/>
              <a:t>process</a:t>
            </a:r>
            <a:endParaRPr lang="cs-CZ" b="0" dirty="0" smtClean="0"/>
          </a:p>
          <a:p>
            <a:pPr marL="342900" indent="-342900">
              <a:buFontTx/>
              <a:buChar char="-"/>
            </a:pPr>
            <a:r>
              <a:rPr lang="cs-CZ" b="0" dirty="0" err="1" smtClean="0"/>
              <a:t>Home</a:t>
            </a:r>
            <a:r>
              <a:rPr lang="cs-CZ" b="0" dirty="0" smtClean="0"/>
              <a:t> care: </a:t>
            </a:r>
            <a:r>
              <a:rPr lang="cs-CZ" b="0" dirty="0" err="1" smtClean="0"/>
              <a:t>could</a:t>
            </a:r>
            <a:r>
              <a:rPr lang="cs-CZ" b="0" dirty="0" smtClean="0"/>
              <a:t> </a:t>
            </a:r>
            <a:r>
              <a:rPr lang="cs-CZ" b="0" dirty="0" err="1" smtClean="0"/>
              <a:t>be</a:t>
            </a:r>
            <a:r>
              <a:rPr lang="cs-CZ" b="0" dirty="0" smtClean="0"/>
              <a:t> </a:t>
            </a:r>
            <a:r>
              <a:rPr lang="cs-CZ" b="0" dirty="0" err="1" smtClean="0"/>
              <a:t>applied</a:t>
            </a:r>
            <a:r>
              <a:rPr lang="cs-CZ" b="0" dirty="0" smtClean="0"/>
              <a:t> </a:t>
            </a:r>
            <a:r>
              <a:rPr lang="cs-CZ" b="0" dirty="0" err="1" smtClean="0"/>
              <a:t>also</a:t>
            </a:r>
            <a:r>
              <a:rPr lang="cs-CZ" b="0" dirty="0" smtClean="0"/>
              <a:t> </a:t>
            </a:r>
            <a:r>
              <a:rPr lang="cs-CZ" b="0" dirty="0" err="1" smtClean="0"/>
              <a:t>specifically</a:t>
            </a:r>
            <a:r>
              <a:rPr lang="cs-CZ" b="0" dirty="0" smtClean="0"/>
              <a:t> for </a:t>
            </a:r>
            <a:r>
              <a:rPr lang="cs-CZ" b="0" dirty="0" err="1" smtClean="0"/>
              <a:t>home</a:t>
            </a:r>
            <a:r>
              <a:rPr lang="cs-CZ" b="0" dirty="0" smtClean="0"/>
              <a:t> care </a:t>
            </a:r>
            <a:r>
              <a:rPr lang="cs-CZ" b="0" dirty="0" err="1" smtClean="0"/>
              <a:t>innovations</a:t>
            </a:r>
            <a:r>
              <a:rPr lang="cs-CZ" b="0" dirty="0" smtClean="0"/>
              <a:t>, </a:t>
            </a:r>
            <a:r>
              <a:rPr lang="cs-CZ" b="0" dirty="0" err="1" smtClean="0"/>
              <a:t>with</a:t>
            </a:r>
            <a:r>
              <a:rPr lang="cs-CZ" b="0" dirty="0" smtClean="0"/>
              <a:t> </a:t>
            </a:r>
            <a:r>
              <a:rPr lang="cs-CZ" b="0" dirty="0" err="1" smtClean="0"/>
              <a:t>formal</a:t>
            </a:r>
            <a:r>
              <a:rPr lang="cs-CZ" b="0" dirty="0" smtClean="0"/>
              <a:t> </a:t>
            </a:r>
            <a:r>
              <a:rPr lang="cs-CZ" b="0" dirty="0" err="1" smtClean="0"/>
              <a:t>clinics</a:t>
            </a:r>
            <a:r>
              <a:rPr lang="cs-CZ" b="0" dirty="0" smtClean="0"/>
              <a:t> </a:t>
            </a:r>
            <a:r>
              <a:rPr lang="cs-CZ" b="0" dirty="0" err="1" smtClean="0"/>
              <a:t>being</a:t>
            </a:r>
            <a:r>
              <a:rPr lang="cs-CZ" b="0" dirty="0" smtClean="0"/>
              <a:t> </a:t>
            </a:r>
            <a:r>
              <a:rPr lang="cs-CZ" b="0" dirty="0" err="1" smtClean="0"/>
              <a:t>replaced</a:t>
            </a:r>
            <a:r>
              <a:rPr lang="cs-CZ" b="0" dirty="0" smtClean="0"/>
              <a:t> </a:t>
            </a:r>
            <a:r>
              <a:rPr lang="cs-CZ" b="0" dirty="0" err="1" smtClean="0"/>
              <a:t>e.g</a:t>
            </a:r>
            <a:r>
              <a:rPr lang="cs-CZ" b="0" dirty="0" smtClean="0"/>
              <a:t>. by </a:t>
            </a:r>
            <a:r>
              <a:rPr lang="cs-CZ" b="0" dirty="0" err="1" smtClean="0"/>
              <a:t>informal</a:t>
            </a:r>
            <a:r>
              <a:rPr lang="cs-CZ" b="0" dirty="0" smtClean="0"/>
              <a:t> </a:t>
            </a:r>
            <a:r>
              <a:rPr lang="cs-CZ" b="0" dirty="0" err="1" smtClean="0"/>
              <a:t>home</a:t>
            </a:r>
            <a:r>
              <a:rPr lang="cs-CZ" b="0" dirty="0" smtClean="0"/>
              <a:t> care </a:t>
            </a:r>
            <a:r>
              <a:rPr lang="cs-CZ" b="0" dirty="0" err="1" smtClean="0"/>
              <a:t>providers</a:t>
            </a:r>
            <a:endParaRPr lang="cs-CZ" b="0" dirty="0" smtClean="0"/>
          </a:p>
          <a:p>
            <a:pPr marL="342900" indent="-342900">
              <a:buFontTx/>
              <a:buChar char="-"/>
            </a:pPr>
            <a:endParaRPr lang="cs-CZ" b="0" dirty="0" smtClean="0"/>
          </a:p>
          <a:p>
            <a:pPr fontAlgn="auto">
              <a:spcAft>
                <a:spcPts val="0"/>
              </a:spcAft>
              <a:defRPr/>
            </a:pPr>
            <a:r>
              <a:rPr lang="cs-CZ" dirty="0" smtClean="0">
                <a:solidFill>
                  <a:srgbClr val="1F497D"/>
                </a:solidFill>
              </a:rPr>
              <a:t>SOURCE OF FUNDING</a:t>
            </a:r>
          </a:p>
          <a:p>
            <a:pPr fontAlgn="auto">
              <a:spcAft>
                <a:spcPts val="0"/>
              </a:spcAft>
              <a:defRPr/>
            </a:pPr>
            <a:r>
              <a:rPr lang="cs-CZ" b="0" dirty="0" smtClean="0">
                <a:solidFill>
                  <a:srgbClr val="1F497D"/>
                </a:solidFill>
              </a:rPr>
              <a:t>- </a:t>
            </a:r>
            <a:r>
              <a:rPr lang="cs-CZ" b="0" dirty="0" err="1" smtClean="0">
                <a:solidFill>
                  <a:srgbClr val="1F497D"/>
                </a:solidFill>
              </a:rPr>
              <a:t>Central</a:t>
            </a:r>
            <a:r>
              <a:rPr lang="cs-CZ" b="0" dirty="0" smtClean="0">
                <a:solidFill>
                  <a:srgbClr val="1F497D"/>
                </a:solidFill>
              </a:rPr>
              <a:t> OP (2010-2013)</a:t>
            </a:r>
            <a:endParaRPr lang="fr-FR" b="0" dirty="0">
              <a:solidFill>
                <a:srgbClr val="1F497D"/>
              </a:solidFill>
            </a:endParaRPr>
          </a:p>
          <a:p>
            <a:pPr lvl="2" fontAlgn="auto">
              <a:spcAft>
                <a:spcPts val="0"/>
              </a:spcAft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426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re 6"/>
          <p:cNvSpPr>
            <a:spLocks noGrp="1"/>
          </p:cNvSpPr>
          <p:nvPr>
            <p:ph type="ctrTitle"/>
          </p:nvPr>
        </p:nvSpPr>
        <p:spPr bwMode="auto">
          <a:xfrm>
            <a:off x="685800" y="3344863"/>
            <a:ext cx="7772400" cy="793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cs-CZ" altLang="sl-SI" dirty="0"/>
              <a:t>M</a:t>
            </a:r>
            <a:r>
              <a:rPr lang="cs-CZ" altLang="sl-SI" dirty="0" smtClean="0"/>
              <a:t>ore </a:t>
            </a:r>
            <a:r>
              <a:rPr lang="cs-CZ" altLang="sl-SI" dirty="0" err="1" smtClean="0"/>
              <a:t>information</a:t>
            </a:r>
            <a:r>
              <a:rPr lang="cs-CZ" altLang="sl-SI" dirty="0" smtClean="0"/>
              <a:t> …</a:t>
            </a:r>
            <a:br>
              <a:rPr lang="cs-CZ" altLang="sl-SI" dirty="0" smtClean="0"/>
            </a:br>
            <a:r>
              <a:rPr lang="cs-CZ" altLang="sl-SI" sz="2200" dirty="0" smtClean="0"/>
              <a:t>Jan Kubalík</a:t>
            </a:r>
            <a:br>
              <a:rPr lang="cs-CZ" altLang="sl-SI" sz="2200" dirty="0" smtClean="0"/>
            </a:br>
            <a:r>
              <a:rPr lang="cs-CZ" altLang="sl-SI" sz="2200" dirty="0" smtClean="0"/>
              <a:t>DEX Innovation Centre</a:t>
            </a:r>
            <a:br>
              <a:rPr lang="cs-CZ" altLang="sl-SI" sz="2200" dirty="0" smtClean="0"/>
            </a:br>
            <a:r>
              <a:rPr lang="cs-CZ" altLang="sl-SI" sz="2200" dirty="0" err="1" smtClean="0"/>
              <a:t>Interactive</a:t>
            </a:r>
            <a:r>
              <a:rPr lang="cs-CZ" altLang="sl-SI" sz="2200" dirty="0" smtClean="0"/>
              <a:t> </a:t>
            </a:r>
            <a:r>
              <a:rPr lang="cs-CZ" altLang="sl-SI" sz="2200" dirty="0" err="1" smtClean="0"/>
              <a:t>working</a:t>
            </a:r>
            <a:r>
              <a:rPr lang="cs-CZ" altLang="sl-SI" sz="2200" dirty="0" smtClean="0"/>
              <a:t> </a:t>
            </a:r>
            <a:r>
              <a:rPr lang="cs-CZ" altLang="sl-SI" sz="2200" dirty="0" err="1" smtClean="0"/>
              <a:t>group</a:t>
            </a:r>
            <a:r>
              <a:rPr lang="cs-CZ" altLang="sl-SI" sz="2200" dirty="0" smtClean="0"/>
              <a:t>: </a:t>
            </a:r>
            <a:r>
              <a:rPr lang="cs-CZ" altLang="sl-SI" sz="2200" dirty="0" err="1" smtClean="0"/>
              <a:t>Transferable</a:t>
            </a:r>
            <a:r>
              <a:rPr lang="cs-CZ" altLang="sl-SI" sz="2200" dirty="0" smtClean="0"/>
              <a:t> </a:t>
            </a:r>
            <a:r>
              <a:rPr lang="cs-CZ" altLang="sl-SI" sz="2200" dirty="0" err="1" smtClean="0"/>
              <a:t>projects</a:t>
            </a:r>
            <a:r>
              <a:rPr lang="cs-CZ" altLang="sl-SI" sz="2200" dirty="0" smtClean="0"/>
              <a:t>: </a:t>
            </a:r>
            <a:r>
              <a:rPr lang="cs-CZ" altLang="sl-SI" sz="2200" dirty="0" err="1" smtClean="0"/>
              <a:t>Businesses</a:t>
            </a:r>
            <a:r>
              <a:rPr lang="cs-CZ" altLang="sl-SI" sz="2200" dirty="0" smtClean="0"/>
              <a:t/>
            </a:r>
            <a:br>
              <a:rPr lang="cs-CZ" altLang="sl-SI" sz="2200" dirty="0" smtClean="0"/>
            </a:br>
            <a:r>
              <a:rPr lang="cs-CZ" altLang="sl-SI" sz="2200" dirty="0"/>
              <a:t/>
            </a:r>
            <a:br>
              <a:rPr lang="cs-CZ" altLang="sl-SI" sz="2200" dirty="0"/>
            </a:br>
            <a:r>
              <a:rPr lang="cs-CZ" altLang="sl-SI" sz="2200" dirty="0">
                <a:hlinkClick r:id="rId2"/>
              </a:rPr>
              <a:t>https://</a:t>
            </a:r>
            <a:r>
              <a:rPr lang="cs-CZ" altLang="sl-SI" sz="2200" dirty="0" smtClean="0">
                <a:hlinkClick r:id="rId2"/>
              </a:rPr>
              <a:t>www.youtube.com/watch?v=3Qx7DhQSQEo</a:t>
            </a:r>
            <a:r>
              <a:rPr lang="cs-CZ" altLang="sl-SI" sz="2200" dirty="0" smtClean="0"/>
              <a:t>  </a:t>
            </a:r>
            <a:r>
              <a:rPr lang="fr-FR" altLang="sl-SI" sz="2200" dirty="0" smtClean="0"/>
              <a:t> </a:t>
            </a:r>
          </a:p>
        </p:txBody>
      </p:sp>
      <p:sp>
        <p:nvSpPr>
          <p:cNvPr id="8" name="Sous-titre 7"/>
          <p:cNvSpPr>
            <a:spLocks noGrp="1"/>
          </p:cNvSpPr>
          <p:nvPr>
            <p:ph type="subTitle" idx="1"/>
          </p:nvPr>
        </p:nvSpPr>
        <p:spPr>
          <a:xfrm>
            <a:off x="468313" y="6165850"/>
            <a:ext cx="4103687" cy="4318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r-FR" dirty="0" smtClean="0"/>
              <a:t>Questions </a:t>
            </a:r>
            <a:r>
              <a:rPr lang="fr-FR" dirty="0" err="1" smtClean="0"/>
              <a:t>welcome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Care_PPT_Templat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NOVATION_project" id="{D566045A-B5EE-4175-80AB-788B31C08BC2}" vid="{58D04002-1A63-4954-8F58-322AD3FBA6B3}"/>
    </a:ext>
  </a:extLst>
</a:theme>
</file>

<file path=ppt/theme/theme2.xml><?xml version="1.0" encoding="utf-8"?>
<a:theme xmlns:a="http://schemas.openxmlformats.org/drawingml/2006/main" name="CONTENT p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NOVATION_project" id="{D566045A-B5EE-4175-80AB-788B31C08BC2}" vid="{F84AA13F-568C-44F3-B479-C6A9A114AE49}"/>
    </a:ext>
  </a:extLst>
</a:theme>
</file>

<file path=ppt/theme/theme3.xml><?xml version="1.0" encoding="utf-8"?>
<a:theme xmlns:a="http://schemas.openxmlformats.org/drawingml/2006/main" name="IM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NOVATION_project" id="{D566045A-B5EE-4175-80AB-788B31C08BC2}" vid="{8A8BA56D-941A-4829-984E-DE6AE4C8B7C7}"/>
    </a:ext>
  </a:extLst>
</a:theme>
</file>

<file path=ppt/theme/theme4.xml><?xml version="1.0" encoding="utf-8"?>
<a:theme xmlns:a="http://schemas.openxmlformats.org/drawingml/2006/main" name="BLOCK page 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NOVATION_project" id="{D566045A-B5EE-4175-80AB-788B31C08BC2}" vid="{3B69396B-88D0-48A1-A56D-80135871358D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HoCare_PPT_Template</Template>
  <TotalTime>235</TotalTime>
  <Words>351</Words>
  <Application>Microsoft Office PowerPoint</Application>
  <PresentationFormat>Předvádění na obrazovce (4:3)</PresentationFormat>
  <Paragraphs>39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4</vt:i4>
      </vt:variant>
      <vt:variant>
        <vt:lpstr>Nadpisy snímků</vt:lpstr>
      </vt:variant>
      <vt:variant>
        <vt:i4>6</vt:i4>
      </vt:variant>
    </vt:vector>
  </HeadingPairs>
  <TitlesOfParts>
    <vt:vector size="10" baseType="lpstr">
      <vt:lpstr>HoCare_PPT_Template</vt:lpstr>
      <vt:lpstr>CONTENT page</vt:lpstr>
      <vt:lpstr>IMAGE</vt:lpstr>
      <vt:lpstr>BLOCK page </vt:lpstr>
      <vt:lpstr>InTraMed-C2C</vt:lpstr>
      <vt:lpstr>InTraMed-C2C</vt:lpstr>
      <vt:lpstr>InTraMed-C2C</vt:lpstr>
      <vt:lpstr>InTraMed-C2C</vt:lpstr>
      <vt:lpstr>InTraMed-C2C</vt:lpstr>
      <vt:lpstr>More information … Jan Kubalík DEX Innovation Centre Interactive working group: Transferable projects: Businesses  https://www.youtube.com/watch?v=3Qx7DhQSQEo   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Anas</dc:creator>
  <cp:lastModifiedBy>stefan.michal</cp:lastModifiedBy>
  <cp:revision>17</cp:revision>
  <dcterms:created xsi:type="dcterms:W3CDTF">2016-05-25T15:05:31Z</dcterms:created>
  <dcterms:modified xsi:type="dcterms:W3CDTF">2017-01-26T08:04:25Z</dcterms:modified>
</cp:coreProperties>
</file>