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7" r:id="rId2"/>
    <p:sldMasterId id="2147483690" r:id="rId3"/>
    <p:sldMasterId id="2147483695" r:id="rId4"/>
  </p:sldMasterIdLst>
  <p:notesMasterIdLst>
    <p:notesMasterId r:id="rId9"/>
  </p:notesMasterIdLst>
  <p:sldIdLst>
    <p:sldId id="257" r:id="rId5"/>
    <p:sldId id="261" r:id="rId6"/>
    <p:sldId id="262" r:id="rId7"/>
    <p:sldId id="259" r:id="rId8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tefan.michal" initials="MStefan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9961"/>
    <a:srgbClr val="1CB8CF"/>
    <a:srgbClr val="FFCC00"/>
    <a:srgbClr val="21B7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75DCB02-9BB8-47FD-8907-85C794F793BA}" styleName="Style à thème 1 - Accentuation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Style à thème 1 - Accentuation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Style à thème 1 - Accentuation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Style à thème 1 - Accentuation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75" autoAdjust="0"/>
  </p:normalViewPr>
  <p:slideViewPr>
    <p:cSldViewPr>
      <p:cViewPr varScale="1">
        <p:scale>
          <a:sx n="91" d="100"/>
          <a:sy n="91" d="100"/>
        </p:scale>
        <p:origin x="1404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645" y="-8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4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4A30AE94-40B8-4E01-B919-661924436AB9}" type="datetimeFigureOut">
              <a:rPr lang="fr-FR"/>
              <a:pPr>
                <a:defRPr/>
              </a:pPr>
              <a:t>17/01/2017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noProof="0" smtClean="0"/>
              <a:t>Modifiez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  <a:endParaRPr lang="fr-FR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EB9CDB65-1163-4442-B593-D225E3DB0690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36742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ogo only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15185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ab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3"/>
          <p:cNvSpPr txBox="1">
            <a:spLocks noChangeArrowheads="1"/>
          </p:cNvSpPr>
          <p:nvPr userDrawn="1"/>
        </p:nvSpPr>
        <p:spPr bwMode="auto">
          <a:xfrm>
            <a:off x="539750" y="1341438"/>
            <a:ext cx="81359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GB" altLang="sl-SI"/>
          </a:p>
        </p:txBody>
      </p:sp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467544" y="432000"/>
            <a:ext cx="8229600" cy="634082"/>
          </a:xfrm>
        </p:spPr>
        <p:txBody>
          <a:bodyPr>
            <a:noAutofit/>
          </a:bodyPr>
          <a:lstStyle>
            <a:lvl1pPr algn="l">
              <a:defRPr sz="4000"/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11" name="Espace réservé du tableau 10"/>
          <p:cNvSpPr>
            <a:spLocks noGrp="1"/>
          </p:cNvSpPr>
          <p:nvPr>
            <p:ph type="tbl" sz="quarter" idx="10"/>
          </p:nvPr>
        </p:nvSpPr>
        <p:spPr>
          <a:xfrm>
            <a:off x="467544" y="1196975"/>
            <a:ext cx="8208144" cy="3816350"/>
          </a:xfrm>
        </p:spPr>
        <p:txBody>
          <a:bodyPr rtlCol="0">
            <a:normAutofit/>
          </a:bodyPr>
          <a:lstStyle/>
          <a:p>
            <a:pPr lvl="0"/>
            <a:endParaRPr lang="en-GB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1"/>
          </p:nvPr>
        </p:nvSpPr>
        <p:spPr>
          <a:xfrm>
            <a:off x="467544" y="5157788"/>
            <a:ext cx="8208144" cy="1223540"/>
          </a:xfrm>
        </p:spPr>
        <p:txBody>
          <a:bodyPr>
            <a:normAutofit/>
          </a:bodyPr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sl-SI" smtClean="0"/>
              <a:t>Uredite sloge besedila matrice</a:t>
            </a:r>
          </a:p>
        </p:txBody>
      </p:sp>
    </p:spTree>
    <p:extLst>
      <p:ext uri="{BB962C8B-B14F-4D97-AF65-F5344CB8AC3E}">
        <p14:creationId xmlns:p14="http://schemas.microsoft.com/office/powerpoint/2010/main" val="40687842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+ leg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6548566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Light Green orig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1093788"/>
            <a:ext cx="6154738" cy="564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07992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Yellow orig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1093788"/>
            <a:ext cx="6154738" cy="564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73101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Blue orig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1093788"/>
            <a:ext cx="6154738" cy="564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19296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Dark Green orig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1093788"/>
            <a:ext cx="6154738" cy="564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8931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CONTENTpage Image square + leg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1319465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ull width title up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9144001" cy="6813376"/>
          </a:xfrm>
          <a:prstGeom prst="rect">
            <a:avLst/>
          </a:prstGeom>
        </p:spPr>
        <p:txBody>
          <a:bodyPr/>
          <a:lstStyle/>
          <a:p>
            <a:pPr lvl="0"/>
            <a:endParaRPr lang="en-GB" noProof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4653136"/>
            <a:ext cx="8229600" cy="1143000"/>
          </a:xfrm>
        </p:spPr>
        <p:txBody>
          <a:bodyPr/>
          <a:lstStyle/>
          <a:p>
            <a:r>
              <a:rPr lang="sl-SI" smtClean="0"/>
              <a:t>Uredite slog naslova matrice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64983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ull width titl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0"/>
          </p:nvPr>
        </p:nvSpPr>
        <p:spPr>
          <a:xfrm>
            <a:off x="0" y="1340769"/>
            <a:ext cx="9144001" cy="5472608"/>
          </a:xfrm>
          <a:prstGeom prst="rect">
            <a:avLst/>
          </a:prstGeom>
        </p:spPr>
        <p:txBody>
          <a:bodyPr/>
          <a:lstStyle/>
          <a:p>
            <a:pPr lvl="0"/>
            <a:endParaRPr lang="en-GB" noProof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sl-SI" smtClean="0"/>
              <a:t>Uredite slog naslova matrice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64939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OCK page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 userDrawn="1"/>
        </p:nvSpPr>
        <p:spPr>
          <a:xfrm>
            <a:off x="0" y="1557338"/>
            <a:ext cx="9144000" cy="5256212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 </a:t>
            </a:r>
            <a:endParaRPr lang="en-GB" dirty="0"/>
          </a:p>
        </p:txBody>
      </p:sp>
      <p:sp>
        <p:nvSpPr>
          <p:cNvPr id="5" name="Titre 1"/>
          <p:cNvSpPr txBox="1">
            <a:spLocks/>
          </p:cNvSpPr>
          <p:nvPr userDrawn="1"/>
        </p:nvSpPr>
        <p:spPr>
          <a:xfrm>
            <a:off x="457200" y="431800"/>
            <a:ext cx="8229600" cy="64770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/>
                </a:solidFill>
              </a:rPr>
              <a:t>Click to edit title style</a:t>
            </a:r>
            <a:endParaRPr lang="fr-FR" sz="4000" dirty="0">
              <a:solidFill>
                <a:schemeClr val="tx2"/>
              </a:solidFill>
            </a:endParaRPr>
          </a:p>
        </p:txBody>
      </p:sp>
      <p:sp>
        <p:nvSpPr>
          <p:cNvPr id="6" name="Espace réservé du texte 2"/>
          <p:cNvSpPr txBox="1">
            <a:spLocks/>
          </p:cNvSpPr>
          <p:nvPr userDrawn="1"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95DADE2D-0361-4C86-8AEB-E07AA7A795C2}" type="slidenum">
              <a:rPr lang="en-GB" smtClean="0"/>
              <a:pPr fontAlgn="auto">
                <a:spcAft>
                  <a:spcPts val="0"/>
                </a:spcAft>
                <a:defRPr/>
              </a:pPr>
              <a:t>‹#›</a:t>
            </a:fld>
            <a:endParaRPr lang="en-GB" dirty="0"/>
          </a:p>
        </p:txBody>
      </p:sp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755575" y="1844824"/>
            <a:ext cx="7776865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800" b="0" cap="none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fr-FR" dirty="0"/>
          </a:p>
        </p:txBody>
      </p:sp>
      <p:sp>
        <p:nvSpPr>
          <p:cNvPr id="9" name="Espace réservé du contenu 2"/>
          <p:cNvSpPr>
            <a:spLocks noGrp="1"/>
          </p:cNvSpPr>
          <p:nvPr>
            <p:ph idx="1"/>
          </p:nvPr>
        </p:nvSpPr>
        <p:spPr>
          <a:xfrm>
            <a:off x="755576" y="2852935"/>
            <a:ext cx="7776864" cy="3024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2057400" indent="-228600">
              <a:buFont typeface="Courier New" panose="02070309020205020404" pitchFamily="49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54071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itle page + n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>
          <a:xfrm>
            <a:off x="933578" y="4725144"/>
            <a:ext cx="7272337" cy="216000"/>
          </a:xfrm>
          <a:prstGeom prst="rect">
            <a:avLst/>
          </a:prstGeom>
        </p:spPr>
        <p:txBody>
          <a:bodyPr tIns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1">
                <a:solidFill>
                  <a:schemeClr val="tx1"/>
                </a:solidFill>
              </a:defRPr>
            </a:lvl1pPr>
            <a:lvl2pPr marL="4572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16" name="Espace réservé du texte 2"/>
          <p:cNvSpPr>
            <a:spLocks noGrp="1"/>
          </p:cNvSpPr>
          <p:nvPr>
            <p:ph type="body" sz="quarter" idx="11"/>
          </p:nvPr>
        </p:nvSpPr>
        <p:spPr>
          <a:xfrm>
            <a:off x="933578" y="5157216"/>
            <a:ext cx="7272337" cy="216000"/>
          </a:xfrm>
          <a:prstGeom prst="rect">
            <a:avLst/>
          </a:prstGeom>
        </p:spPr>
        <p:txBody>
          <a:bodyPr tIns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18" name="Espace réservé du texte 2"/>
          <p:cNvSpPr>
            <a:spLocks noGrp="1"/>
          </p:cNvSpPr>
          <p:nvPr>
            <p:ph type="body" sz="quarter" idx="12"/>
          </p:nvPr>
        </p:nvSpPr>
        <p:spPr>
          <a:xfrm>
            <a:off x="933578" y="5589264"/>
            <a:ext cx="7272337" cy="216000"/>
          </a:xfrm>
          <a:prstGeom prst="rect">
            <a:avLst/>
          </a:prstGeom>
        </p:spPr>
        <p:txBody>
          <a:bodyPr tIns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20" name="Titre 1"/>
          <p:cNvSpPr>
            <a:spLocks noGrp="1"/>
          </p:cNvSpPr>
          <p:nvPr>
            <p:ph type="ctrTitle"/>
          </p:nvPr>
        </p:nvSpPr>
        <p:spPr>
          <a:xfrm>
            <a:off x="685800" y="3501008"/>
            <a:ext cx="7772400" cy="79451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4"/>
          </p:nvPr>
        </p:nvSpPr>
        <p:spPr>
          <a:xfrm>
            <a:off x="971600" y="6309320"/>
            <a:ext cx="7415683" cy="387424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1800" b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sl-SI" smtClean="0"/>
              <a:t>Uredite sloge besedila matrice</a:t>
            </a:r>
          </a:p>
        </p:txBody>
      </p:sp>
    </p:spTree>
    <p:extLst>
      <p:ext uri="{BB962C8B-B14F-4D97-AF65-F5344CB8AC3E}">
        <p14:creationId xmlns:p14="http://schemas.microsoft.com/office/powerpoint/2010/main" val="42632325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OCK pag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/>
          <p:nvPr userDrawn="1"/>
        </p:nvSpPr>
        <p:spPr>
          <a:xfrm>
            <a:off x="0" y="1557338"/>
            <a:ext cx="9144000" cy="5256212"/>
          </a:xfrm>
          <a:prstGeom prst="rect">
            <a:avLst/>
          </a:prstGeom>
          <a:solidFill>
            <a:srgbClr val="1CB8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 </a:t>
            </a:r>
            <a:endParaRPr lang="en-GB" dirty="0"/>
          </a:p>
        </p:txBody>
      </p:sp>
      <p:sp>
        <p:nvSpPr>
          <p:cNvPr id="6" name="Titre 1"/>
          <p:cNvSpPr txBox="1">
            <a:spLocks/>
          </p:cNvSpPr>
          <p:nvPr userDrawn="1"/>
        </p:nvSpPr>
        <p:spPr>
          <a:xfrm>
            <a:off x="457200" y="431800"/>
            <a:ext cx="8229600" cy="64770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/>
                </a:solidFill>
              </a:rPr>
              <a:t>Click to edit title style</a:t>
            </a:r>
            <a:endParaRPr lang="fr-FR" sz="4000" dirty="0">
              <a:solidFill>
                <a:schemeClr val="tx2"/>
              </a:solidFill>
            </a:endParaRPr>
          </a:p>
        </p:txBody>
      </p:sp>
      <p:sp>
        <p:nvSpPr>
          <p:cNvPr id="7" name="Espace réservé du texte 2"/>
          <p:cNvSpPr txBox="1">
            <a:spLocks/>
          </p:cNvSpPr>
          <p:nvPr userDrawn="1"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8A8B13B2-CAE6-46A2-88C6-9053658AD3CF}" type="slidenum">
              <a:rPr lang="en-GB" smtClean="0"/>
              <a:pPr fontAlgn="auto">
                <a:spcAft>
                  <a:spcPts val="0"/>
                </a:spcAft>
                <a:defRPr/>
              </a:pPr>
              <a:t>‹#›</a:t>
            </a:fld>
            <a:endParaRPr lang="en-GB" dirty="0"/>
          </a:p>
        </p:txBody>
      </p:sp>
      <p:sp>
        <p:nvSpPr>
          <p:cNvPr id="3" name="Titre 1"/>
          <p:cNvSpPr>
            <a:spLocks noGrp="1"/>
          </p:cNvSpPr>
          <p:nvPr>
            <p:ph type="title"/>
          </p:nvPr>
        </p:nvSpPr>
        <p:spPr>
          <a:xfrm>
            <a:off x="755575" y="1844824"/>
            <a:ext cx="7776865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800" b="0" cap="none" baseline="0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fr-FR" dirty="0"/>
          </a:p>
        </p:txBody>
      </p:sp>
      <p:sp>
        <p:nvSpPr>
          <p:cNvPr id="4" name="Espace réservé du contenu 2"/>
          <p:cNvSpPr>
            <a:spLocks noGrp="1"/>
          </p:cNvSpPr>
          <p:nvPr>
            <p:ph idx="1"/>
          </p:nvPr>
        </p:nvSpPr>
        <p:spPr>
          <a:xfrm>
            <a:off x="755576" y="2852935"/>
            <a:ext cx="7776864" cy="3024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 marL="2057400" indent="-228600">
              <a:buFont typeface="Courier New" panose="02070309020205020404" pitchFamily="49" charset="0"/>
              <a:buChar char="o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420468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OCK page Light gr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/>
          <p:nvPr userDrawn="1"/>
        </p:nvSpPr>
        <p:spPr>
          <a:xfrm>
            <a:off x="0" y="1557338"/>
            <a:ext cx="9144000" cy="52562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 </a:t>
            </a:r>
            <a:endParaRPr lang="en-GB" dirty="0"/>
          </a:p>
        </p:txBody>
      </p:sp>
      <p:sp>
        <p:nvSpPr>
          <p:cNvPr id="6" name="Titre 1"/>
          <p:cNvSpPr txBox="1">
            <a:spLocks/>
          </p:cNvSpPr>
          <p:nvPr userDrawn="1"/>
        </p:nvSpPr>
        <p:spPr>
          <a:xfrm>
            <a:off x="457200" y="431800"/>
            <a:ext cx="8229600" cy="64770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/>
                </a:solidFill>
              </a:rPr>
              <a:t>Click to edit title style</a:t>
            </a:r>
            <a:endParaRPr lang="fr-FR" sz="4000" dirty="0">
              <a:solidFill>
                <a:schemeClr val="tx2"/>
              </a:solidFill>
            </a:endParaRPr>
          </a:p>
        </p:txBody>
      </p:sp>
      <p:sp>
        <p:nvSpPr>
          <p:cNvPr id="7" name="Espace réservé du texte 2"/>
          <p:cNvSpPr txBox="1">
            <a:spLocks/>
          </p:cNvSpPr>
          <p:nvPr userDrawn="1"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7EE73033-7CFE-49FE-B662-EFE379161221}" type="slidenum">
              <a:rPr lang="en-GB" smtClean="0"/>
              <a:pPr fontAlgn="auto">
                <a:spcAft>
                  <a:spcPts val="0"/>
                </a:spcAft>
                <a:defRPr/>
              </a:pPr>
              <a:t>‹#›</a:t>
            </a:fld>
            <a:endParaRPr lang="en-GB" dirty="0"/>
          </a:p>
        </p:txBody>
      </p:sp>
      <p:sp>
        <p:nvSpPr>
          <p:cNvPr id="3" name="Titre 1"/>
          <p:cNvSpPr>
            <a:spLocks noGrp="1"/>
          </p:cNvSpPr>
          <p:nvPr>
            <p:ph type="title"/>
          </p:nvPr>
        </p:nvSpPr>
        <p:spPr>
          <a:xfrm>
            <a:off x="755575" y="1844824"/>
            <a:ext cx="7776865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800" b="0" cap="none" baseline="0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fr-FR" dirty="0"/>
          </a:p>
        </p:txBody>
      </p:sp>
      <p:sp>
        <p:nvSpPr>
          <p:cNvPr id="4" name="Espace réservé du contenu 2"/>
          <p:cNvSpPr>
            <a:spLocks noGrp="1"/>
          </p:cNvSpPr>
          <p:nvPr>
            <p:ph idx="1"/>
          </p:nvPr>
        </p:nvSpPr>
        <p:spPr>
          <a:xfrm>
            <a:off x="755576" y="2852935"/>
            <a:ext cx="7776864" cy="3024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 marL="2057400" indent="-228600">
              <a:buFont typeface="Courier New" panose="02070309020205020404" pitchFamily="49" charset="0"/>
              <a:buChar char="o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69610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OCK page Dark gr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/>
          <p:nvPr userDrawn="1"/>
        </p:nvSpPr>
        <p:spPr>
          <a:xfrm>
            <a:off x="0" y="1557338"/>
            <a:ext cx="9144000" cy="5256212"/>
          </a:xfrm>
          <a:prstGeom prst="rect">
            <a:avLst/>
          </a:prstGeom>
          <a:solidFill>
            <a:srgbClr val="1599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 </a:t>
            </a:r>
            <a:endParaRPr lang="en-GB" dirty="0"/>
          </a:p>
        </p:txBody>
      </p:sp>
      <p:sp>
        <p:nvSpPr>
          <p:cNvPr id="6" name="Titre 1"/>
          <p:cNvSpPr txBox="1">
            <a:spLocks/>
          </p:cNvSpPr>
          <p:nvPr userDrawn="1"/>
        </p:nvSpPr>
        <p:spPr>
          <a:xfrm>
            <a:off x="457200" y="431800"/>
            <a:ext cx="8229600" cy="64770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/>
                </a:solidFill>
              </a:rPr>
              <a:t>Click to edit title style</a:t>
            </a:r>
            <a:endParaRPr lang="fr-FR" sz="4000" dirty="0">
              <a:solidFill>
                <a:schemeClr val="tx2"/>
              </a:solidFill>
            </a:endParaRPr>
          </a:p>
        </p:txBody>
      </p:sp>
      <p:sp>
        <p:nvSpPr>
          <p:cNvPr id="7" name="Espace réservé du texte 2"/>
          <p:cNvSpPr txBox="1">
            <a:spLocks/>
          </p:cNvSpPr>
          <p:nvPr userDrawn="1"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CF9BFB62-4EF0-4A23-ADF5-FB81AC1E73B6}" type="slidenum">
              <a:rPr lang="en-GB" smtClean="0"/>
              <a:pPr fontAlgn="auto">
                <a:spcAft>
                  <a:spcPts val="0"/>
                </a:spcAft>
                <a:defRPr/>
              </a:pPr>
              <a:t>‹#›</a:t>
            </a:fld>
            <a:endParaRPr lang="en-GB" dirty="0"/>
          </a:p>
        </p:txBody>
      </p:sp>
      <p:sp>
        <p:nvSpPr>
          <p:cNvPr id="3" name="Titre 1"/>
          <p:cNvSpPr>
            <a:spLocks noGrp="1"/>
          </p:cNvSpPr>
          <p:nvPr>
            <p:ph type="title"/>
          </p:nvPr>
        </p:nvSpPr>
        <p:spPr>
          <a:xfrm>
            <a:off x="755575" y="1844824"/>
            <a:ext cx="7776865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800" b="0" cap="none" baseline="0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fr-FR" dirty="0"/>
          </a:p>
        </p:txBody>
      </p:sp>
      <p:sp>
        <p:nvSpPr>
          <p:cNvPr id="4" name="Espace réservé du contenu 2"/>
          <p:cNvSpPr>
            <a:spLocks noGrp="1"/>
          </p:cNvSpPr>
          <p:nvPr>
            <p:ph idx="1"/>
          </p:nvPr>
        </p:nvSpPr>
        <p:spPr>
          <a:xfrm>
            <a:off x="755576" y="2852935"/>
            <a:ext cx="7776864" cy="3024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 marL="2057400" indent="-228600">
              <a:buFont typeface="Courier New" panose="02070309020205020404" pitchFamily="49" charset="0"/>
              <a:buChar char="o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27361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hank you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3163" y="482600"/>
            <a:ext cx="3721100" cy="265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re 1"/>
          <p:cNvSpPr>
            <a:spLocks noGrp="1"/>
          </p:cNvSpPr>
          <p:nvPr>
            <p:ph type="ctrTitle"/>
          </p:nvPr>
        </p:nvSpPr>
        <p:spPr>
          <a:xfrm>
            <a:off x="685800" y="3344385"/>
            <a:ext cx="7772400" cy="79451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10" name="Sous-titre 2"/>
          <p:cNvSpPr>
            <a:spLocks noGrp="1"/>
          </p:cNvSpPr>
          <p:nvPr>
            <p:ph type="subTitle" idx="1"/>
          </p:nvPr>
        </p:nvSpPr>
        <p:spPr>
          <a:xfrm>
            <a:off x="467544" y="6165304"/>
            <a:ext cx="4104456" cy="43204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l-SI" smtClean="0"/>
              <a:t>Uredite slog podnaslova matrice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10000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476250"/>
            <a:ext cx="4132263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3501008"/>
            <a:ext cx="7772400" cy="79451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47359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NTENT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l-SI" smtClean="0"/>
              <a:t>Uredite slog podnaslova matrice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7194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ext page o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562074"/>
          </a:xfrm>
        </p:spPr>
        <p:txBody>
          <a:bodyPr/>
          <a:lstStyle/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/>
          </p:nvPr>
        </p:nvSpPr>
        <p:spPr>
          <a:xfrm>
            <a:off x="457200" y="1368000"/>
            <a:ext cx="8207375" cy="518318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91879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51349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ext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562074"/>
          </a:xfrm>
        </p:spPr>
        <p:txBody>
          <a:bodyPr/>
          <a:lstStyle>
            <a:lvl1pPr>
              <a:defRPr baseline="0"/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0"/>
          </p:nvPr>
        </p:nvSpPr>
        <p:spPr>
          <a:xfrm>
            <a:off x="457200" y="1368000"/>
            <a:ext cx="4103687" cy="5040000"/>
          </a:xfrm>
        </p:spPr>
        <p:txBody>
          <a:bodyPr/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1"/>
          </p:nvPr>
        </p:nvSpPr>
        <p:spPr>
          <a:xfrm>
            <a:off x="4716016" y="1368000"/>
            <a:ext cx="4104000" cy="50400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70744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RANSI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7037833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image" Target="../media/image4.jpe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8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/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27" name="Imag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1093788"/>
            <a:ext cx="6154738" cy="564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29" r:id="rId3"/>
    <p:sldLayoutId id="2147483730" r:id="rId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buFont typeface="Arial" charset="0"/>
        <a:defRPr sz="24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368425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sl-SI" smtClean="0"/>
              <a:t>Edit text styles</a:t>
            </a:r>
          </a:p>
          <a:p>
            <a:pPr lvl="1"/>
            <a:r>
              <a:rPr lang="fr-FR" altLang="sl-SI" smtClean="0"/>
              <a:t>Second level</a:t>
            </a:r>
          </a:p>
          <a:p>
            <a:pPr lvl="2"/>
            <a:r>
              <a:rPr lang="fr-FR" altLang="sl-SI" smtClean="0"/>
              <a:t>Third level</a:t>
            </a:r>
          </a:p>
          <a:p>
            <a:pPr lvl="3"/>
            <a:r>
              <a:rPr lang="fr-FR" altLang="sl-SI" smtClean="0"/>
              <a:t>Fourth level</a:t>
            </a:r>
          </a:p>
        </p:txBody>
      </p:sp>
      <p:graphicFrame>
        <p:nvGraphicFramePr>
          <p:cNvPr id="9" name="Tableau 8"/>
          <p:cNvGraphicFramePr>
            <a:graphicFrameLocks noGrp="1"/>
          </p:cNvGraphicFramePr>
          <p:nvPr/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2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68313" y="431800"/>
            <a:ext cx="82296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sl-SI" smtClean="0"/>
              <a:t>Click to edit Master title style</a:t>
            </a:r>
            <a:endParaRPr lang="en-GB" altLang="sl-SI" smtClean="0"/>
          </a:p>
        </p:txBody>
      </p:sp>
      <p:sp>
        <p:nvSpPr>
          <p:cNvPr id="8" name="Espace réservé du texte 2"/>
          <p:cNvSpPr txBox="1">
            <a:spLocks/>
          </p:cNvSpPr>
          <p:nvPr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A097184B-6EEF-435B-9B91-7D3DC8E949A2}" type="slidenum">
              <a:rPr lang="en-GB" smtClean="0"/>
              <a:pPr fontAlgn="auto">
                <a:spcAft>
                  <a:spcPts val="0"/>
                </a:spcAft>
                <a:defRPr/>
              </a:pPr>
              <a:t>‹#›</a:t>
            </a:fld>
            <a:endParaRPr lang="en-GB" dirty="0"/>
          </a:p>
        </p:txBody>
      </p:sp>
      <p:pic>
        <p:nvPicPr>
          <p:cNvPr id="2" name="Slika 1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839" y="116632"/>
            <a:ext cx="1451211" cy="7909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31" r:id="rId6"/>
    <p:sldLayoutId id="2147483725" r:id="rId7"/>
    <p:sldLayoutId id="2147483732" r:id="rId8"/>
    <p:sldLayoutId id="2147483733" r:id="rId9"/>
    <p:sldLayoutId id="2147483734" r:id="rId10"/>
    <p:sldLayoutId id="2147483735" r:id="rId11"/>
    <p:sldLayoutId id="2147483726" r:id="rId12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defRPr sz="24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fontAlgn="base">
        <a:spcBef>
          <a:spcPct val="20000"/>
        </a:spcBef>
        <a:spcAft>
          <a:spcPct val="0"/>
        </a:spcAft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fontAlgn="base">
        <a:spcBef>
          <a:spcPct val="20000"/>
        </a:spcBef>
        <a:spcAft>
          <a:spcPct val="0"/>
        </a:spcAft>
        <a:defRPr sz="2000" kern="1200">
          <a:solidFill>
            <a:srgbClr val="595959"/>
          </a:solidFill>
          <a:latin typeface="+mn-lt"/>
          <a:ea typeface="+mn-ea"/>
          <a:cs typeface="+mn-cs"/>
        </a:defRPr>
      </a:lvl4pPr>
      <a:lvl5pPr marL="1828800" algn="l" rtl="0" fontAlgn="base">
        <a:spcBef>
          <a:spcPct val="20000"/>
        </a:spcBef>
        <a:spcAft>
          <a:spcPct val="0"/>
        </a:spcAft>
        <a:buFont typeface="Courier New" pitchFamily="49" charset="0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sl-SI" smtClean="0"/>
              <a:t>Click to edit title style</a:t>
            </a:r>
            <a:endParaRPr lang="en-GB" altLang="sl-SI" smtClean="0"/>
          </a:p>
        </p:txBody>
      </p:sp>
      <p:sp>
        <p:nvSpPr>
          <p:cNvPr id="7" name="Espace réservé du texte 2"/>
          <p:cNvSpPr txBox="1">
            <a:spLocks/>
          </p:cNvSpPr>
          <p:nvPr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EBF944D6-18FB-46FC-9832-61A714CE9B75}" type="slidenum">
              <a:rPr lang="en-GB" smtClean="0"/>
              <a:pPr fontAlgn="auto">
                <a:spcAft>
                  <a:spcPts val="0"/>
                </a:spcAft>
                <a:defRPr/>
              </a:pPr>
              <a:t>‹#›</a:t>
            </a:fld>
            <a:endParaRPr lang="en-GB" dirty="0"/>
          </a:p>
        </p:txBody>
      </p:sp>
      <p:graphicFrame>
        <p:nvGraphicFramePr>
          <p:cNvPr id="8" name="Tableau 7"/>
          <p:cNvGraphicFramePr>
            <a:graphicFrameLocks noGrp="1"/>
          </p:cNvGraphicFramePr>
          <p:nvPr/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au 7"/>
          <p:cNvGraphicFramePr>
            <a:graphicFrameLocks noGrp="1"/>
          </p:cNvGraphicFramePr>
          <p:nvPr/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099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8388" y="174625"/>
            <a:ext cx="1546225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healthday.si/echalliance-launch-1/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Espace réservé du texte 7"/>
          <p:cNvSpPr>
            <a:spLocks noGrp="1"/>
          </p:cNvSpPr>
          <p:nvPr>
            <p:ph type="body" sz="quarter" idx="10"/>
          </p:nvPr>
        </p:nvSpPr>
        <p:spPr bwMode="auto">
          <a:xfrm>
            <a:off x="900062" y="4941168"/>
            <a:ext cx="7272338" cy="2174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endParaRPr lang="en-GB" altLang="sl-SI" dirty="0" smtClean="0"/>
          </a:p>
        </p:txBody>
      </p:sp>
      <p:sp>
        <p:nvSpPr>
          <p:cNvPr id="16387" name="Espace réservé du texte 8"/>
          <p:cNvSpPr>
            <a:spLocks noGrp="1"/>
          </p:cNvSpPr>
          <p:nvPr>
            <p:ph type="body" sz="quarter" idx="11"/>
          </p:nvPr>
        </p:nvSpPr>
        <p:spPr bwMode="auto">
          <a:xfrm>
            <a:off x="251521" y="4022689"/>
            <a:ext cx="8892479" cy="28490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altLang="sl-SI" sz="1800" dirty="0" smtClean="0"/>
          </a:p>
        </p:txBody>
      </p:sp>
      <p:sp>
        <p:nvSpPr>
          <p:cNvPr id="16388" name="Espace réservé du texte 9"/>
          <p:cNvSpPr>
            <a:spLocks noGrp="1"/>
          </p:cNvSpPr>
          <p:nvPr>
            <p:ph type="body" sz="quarter" idx="12"/>
          </p:nvPr>
        </p:nvSpPr>
        <p:spPr bwMode="auto">
          <a:xfrm>
            <a:off x="251521" y="5301332"/>
            <a:ext cx="8640959" cy="28790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/>
              <a:t>There should be a better mechanism for </a:t>
            </a:r>
            <a:r>
              <a:rPr lang="en-US" dirty="0" err="1"/>
              <a:t>co-ordinating</a:t>
            </a:r>
            <a:r>
              <a:rPr lang="en-US" dirty="0"/>
              <a:t> activities in telecare and telehealth within and between government directorates, research </a:t>
            </a:r>
            <a:r>
              <a:rPr lang="en-US" dirty="0" err="1"/>
              <a:t>organisations</a:t>
            </a:r>
            <a:r>
              <a:rPr lang="en-US" dirty="0"/>
              <a:t>, the (health)care services and SME’s.  </a:t>
            </a:r>
            <a:endParaRPr lang="sl-SI" dirty="0"/>
          </a:p>
          <a:p>
            <a:pPr>
              <a:buFont typeface="Arial" charset="0"/>
              <a:buNone/>
            </a:pPr>
            <a:endParaRPr lang="en-GB" altLang="sl-SI" dirty="0" smtClean="0">
              <a:solidFill>
                <a:schemeClr val="tx2"/>
              </a:solidFill>
            </a:endParaRPr>
          </a:p>
        </p:txBody>
      </p:sp>
      <p:sp>
        <p:nvSpPr>
          <p:cNvPr id="16389" name="Titre 1"/>
          <p:cNvSpPr>
            <a:spLocks noGrp="1"/>
          </p:cNvSpPr>
          <p:nvPr>
            <p:ph type="ctrTitle"/>
          </p:nvPr>
        </p:nvSpPr>
        <p:spPr bwMode="auto">
          <a:xfrm>
            <a:off x="649561" y="3303204"/>
            <a:ext cx="7772400" cy="7757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sl-SI" b="1" dirty="0" err="1" smtClean="0"/>
              <a:t>Overall</a:t>
            </a:r>
            <a:r>
              <a:rPr lang="en-US" b="1" dirty="0" smtClean="0"/>
              <a:t> </a:t>
            </a:r>
            <a:r>
              <a:rPr lang="sl-SI" b="1" dirty="0" smtClean="0"/>
              <a:t>s</a:t>
            </a:r>
            <a:r>
              <a:rPr lang="en-US" b="1" dirty="0" err="1" smtClean="0"/>
              <a:t>ituation</a:t>
            </a:r>
            <a:r>
              <a:rPr lang="sl-SI" b="1" dirty="0" smtClean="0"/>
              <a:t> in </a:t>
            </a:r>
            <a:r>
              <a:rPr lang="sl-SI" b="1" dirty="0" err="1" smtClean="0"/>
              <a:t>Slovenia</a:t>
            </a:r>
            <a:endParaRPr lang="fr-FR" altLang="sl-SI" dirty="0" smtClean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4"/>
          </p:nvPr>
        </p:nvSpPr>
        <p:spPr>
          <a:xfrm>
            <a:off x="971550" y="6308725"/>
            <a:ext cx="7415213" cy="38735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fr-FR" dirty="0" smtClean="0"/>
              <a:t>2</a:t>
            </a:r>
            <a:r>
              <a:rPr lang="cs-CZ" dirty="0" smtClean="0"/>
              <a:t>7</a:t>
            </a:r>
            <a:r>
              <a:rPr lang="fr-FR" dirty="0" smtClean="0"/>
              <a:t> </a:t>
            </a:r>
            <a:r>
              <a:rPr lang="cs-CZ" dirty="0" err="1" smtClean="0"/>
              <a:t>January</a:t>
            </a:r>
            <a:r>
              <a:rPr lang="fr-FR" dirty="0" smtClean="0"/>
              <a:t>, 201</a:t>
            </a:r>
            <a:r>
              <a:rPr lang="cs-CZ" dirty="0" smtClean="0"/>
              <a:t>7</a:t>
            </a:r>
            <a:r>
              <a:rPr lang="fr-FR" dirty="0" smtClean="0"/>
              <a:t> </a:t>
            </a:r>
            <a:r>
              <a:rPr lang="en-GB" dirty="0" smtClean="0">
                <a:sym typeface="Webdings" panose="05030102010509060703" pitchFamily="18" charset="2"/>
              </a:rPr>
              <a:t></a:t>
            </a:r>
            <a:r>
              <a:rPr lang="cs-CZ" dirty="0" smtClean="0">
                <a:sym typeface="Webdings" panose="05030102010509060703" pitchFamily="18" charset="2"/>
              </a:rPr>
              <a:t>1st International </a:t>
            </a:r>
            <a:r>
              <a:rPr lang="cs-CZ" dirty="0" err="1" smtClean="0">
                <a:sym typeface="Webdings" panose="05030102010509060703" pitchFamily="18" charset="2"/>
              </a:rPr>
              <a:t>thematic</a:t>
            </a:r>
            <a:r>
              <a:rPr lang="cs-CZ" dirty="0" smtClean="0">
                <a:sym typeface="Webdings" panose="05030102010509060703" pitchFamily="18" charset="2"/>
              </a:rPr>
              <a:t> workshop - Madeira</a:t>
            </a:r>
            <a:endParaRPr lang="fr-FR" dirty="0"/>
          </a:p>
        </p:txBody>
      </p:sp>
      <p:pic>
        <p:nvPicPr>
          <p:cNvPr id="16391" name="Slika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188640"/>
            <a:ext cx="4432300" cy="316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re 3"/>
          <p:cNvSpPr>
            <a:spLocks noGrp="1"/>
          </p:cNvSpPr>
          <p:nvPr>
            <p:ph type="title"/>
          </p:nvPr>
        </p:nvSpPr>
        <p:spPr>
          <a:xfrm>
            <a:off x="457200" y="431800"/>
            <a:ext cx="8229600" cy="561975"/>
          </a:xfrm>
        </p:spPr>
        <p:txBody>
          <a:bodyPr/>
          <a:lstStyle/>
          <a:p>
            <a:r>
              <a:rPr lang="cs-CZ" altLang="sl-SI" dirty="0" smtClean="0"/>
              <a:t>Policy </a:t>
            </a:r>
            <a:r>
              <a:rPr lang="cs-CZ" altLang="sl-SI" dirty="0" smtClean="0"/>
              <a:t>instrument</a:t>
            </a:r>
            <a:endParaRPr lang="en-GB" altLang="sl-SI" dirty="0" smtClean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0"/>
          </p:nvPr>
        </p:nvSpPr>
        <p:spPr>
          <a:xfrm>
            <a:off x="457200" y="1340768"/>
            <a:ext cx="8207375" cy="5183188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cs-CZ" sz="1600" dirty="0" smtClean="0"/>
              <a:t>SELECTED POLICY INSTRUMENT</a:t>
            </a:r>
          </a:p>
          <a:p>
            <a:pPr marL="342900" indent="-342900" fontAlgn="auto">
              <a:spcAft>
                <a:spcPts val="0"/>
              </a:spcAft>
              <a:buFontTx/>
              <a:buChar char="-"/>
              <a:defRPr/>
            </a:pPr>
            <a:r>
              <a:rPr lang="en-US" sz="1600" dirty="0"/>
              <a:t>Operational </a:t>
            </a:r>
            <a:r>
              <a:rPr lang="en-US" sz="1600" dirty="0" err="1"/>
              <a:t>Programme</a:t>
            </a:r>
            <a:r>
              <a:rPr lang="en-US" sz="1600" dirty="0"/>
              <a:t> for the Implementation of the EU Cohesion Policy in the Period </a:t>
            </a:r>
            <a:r>
              <a:rPr lang="en-US" sz="1600" dirty="0" smtClean="0"/>
              <a:t>2014-2020</a:t>
            </a:r>
            <a:endParaRPr lang="sl-SI" sz="1600" dirty="0" smtClean="0"/>
          </a:p>
          <a:p>
            <a:pPr marL="342900" indent="-342900" fontAlgn="auto">
              <a:spcAft>
                <a:spcPts val="0"/>
              </a:spcAft>
              <a:buFontTx/>
              <a:buChar char="-"/>
              <a:defRPr/>
            </a:pPr>
            <a:r>
              <a:rPr lang="sl-SI" sz="1600" dirty="0" smtClean="0"/>
              <a:t>OP is </a:t>
            </a:r>
            <a:r>
              <a:rPr lang="sl-SI" sz="1600" dirty="0" err="1" smtClean="0"/>
              <a:t>managed</a:t>
            </a:r>
            <a:r>
              <a:rPr lang="sl-SI" sz="1600" dirty="0" smtClean="0"/>
              <a:t> </a:t>
            </a:r>
            <a:r>
              <a:rPr lang="sl-SI" sz="1600" dirty="0" err="1" smtClean="0"/>
              <a:t>by</a:t>
            </a:r>
            <a:r>
              <a:rPr lang="sl-SI" sz="1600" dirty="0" smtClean="0"/>
              <a:t>: </a:t>
            </a:r>
          </a:p>
          <a:p>
            <a:pPr marL="1085850" lvl="1" indent="-342900" fontAlgn="auto">
              <a:spcAft>
                <a:spcPts val="0"/>
              </a:spcAft>
              <a:buFontTx/>
              <a:buChar char="-"/>
              <a:defRPr/>
            </a:pPr>
            <a:r>
              <a:rPr lang="en-US" sz="1600" dirty="0" smtClean="0"/>
              <a:t>Government </a:t>
            </a:r>
            <a:r>
              <a:rPr lang="en-US" sz="1600" dirty="0"/>
              <a:t>Office for Development and European Cohesion </a:t>
            </a:r>
            <a:r>
              <a:rPr lang="en-US" sz="1600" dirty="0" smtClean="0"/>
              <a:t>Policy</a:t>
            </a:r>
            <a:r>
              <a:rPr lang="sl-SI" sz="1600" dirty="0" smtClean="0"/>
              <a:t> (</a:t>
            </a:r>
            <a:r>
              <a:rPr lang="en-US" sz="1600" dirty="0"/>
              <a:t>Managing authority </a:t>
            </a:r>
            <a:r>
              <a:rPr lang="sl-SI" sz="1600" dirty="0" err="1" smtClean="0"/>
              <a:t>for</a:t>
            </a:r>
            <a:r>
              <a:rPr lang="sl-SI" sz="1600" dirty="0" smtClean="0"/>
              <a:t> </a:t>
            </a:r>
            <a:r>
              <a:rPr lang="sl-SI" sz="1600" dirty="0" err="1" smtClean="0"/>
              <a:t>the</a:t>
            </a:r>
            <a:r>
              <a:rPr lang="sl-SI" sz="1600" dirty="0" smtClean="0"/>
              <a:t> OP)</a:t>
            </a:r>
            <a:r>
              <a:rPr lang="en-US" sz="1600" dirty="0" smtClean="0"/>
              <a:t>. </a:t>
            </a:r>
            <a:endParaRPr lang="sl-SI" sz="1600" dirty="0"/>
          </a:p>
          <a:p>
            <a:pPr marL="1085850" lvl="1" indent="-342900" fontAlgn="auto">
              <a:spcAft>
                <a:spcPts val="0"/>
              </a:spcAft>
              <a:buFontTx/>
              <a:buChar char="-"/>
              <a:defRPr/>
            </a:pPr>
            <a:r>
              <a:rPr lang="en-US" sz="1600" dirty="0" smtClean="0"/>
              <a:t>Ministry </a:t>
            </a:r>
            <a:r>
              <a:rPr lang="en-US" sz="1600" dirty="0"/>
              <a:t>of </a:t>
            </a:r>
            <a:r>
              <a:rPr lang="en-US" sz="1600" dirty="0" err="1"/>
              <a:t>Labour</a:t>
            </a:r>
            <a:r>
              <a:rPr lang="en-US" sz="1600" dirty="0"/>
              <a:t>, Family, Social Affairs and Equal </a:t>
            </a:r>
            <a:r>
              <a:rPr lang="en-US" sz="1600" dirty="0" smtClean="0"/>
              <a:t>Opportunities</a:t>
            </a:r>
            <a:r>
              <a:rPr lang="sl-SI" sz="1600" dirty="0" smtClean="0"/>
              <a:t> (</a:t>
            </a:r>
            <a:r>
              <a:rPr lang="en-US" sz="1600" dirty="0"/>
              <a:t>Intermediate body for the relevant thematic priority </a:t>
            </a:r>
            <a:r>
              <a:rPr lang="en-US" sz="1600" dirty="0" smtClean="0"/>
              <a:t>axis</a:t>
            </a:r>
            <a:r>
              <a:rPr lang="sl-SI" sz="1600" dirty="0" smtClean="0"/>
              <a:t>)</a:t>
            </a:r>
            <a:r>
              <a:rPr lang="en-US" sz="1600" dirty="0" smtClean="0"/>
              <a:t>. </a:t>
            </a:r>
            <a:endParaRPr lang="sl-SI" sz="1600" dirty="0"/>
          </a:p>
          <a:p>
            <a:pPr marL="342900" indent="-342900" fontAlgn="auto">
              <a:spcAft>
                <a:spcPts val="0"/>
              </a:spcAft>
              <a:buFontTx/>
              <a:buChar char="-"/>
              <a:defRPr/>
            </a:pPr>
            <a:endParaRPr lang="cs-CZ" sz="1600" dirty="0" smtClean="0">
              <a:solidFill>
                <a:srgbClr val="1F497D"/>
              </a:solidFill>
            </a:endParaRPr>
          </a:p>
          <a:p>
            <a:pPr fontAlgn="auto">
              <a:spcAft>
                <a:spcPts val="0"/>
              </a:spcAft>
              <a:defRPr/>
            </a:pPr>
            <a:r>
              <a:rPr lang="cs-CZ" sz="1600" dirty="0" smtClean="0">
                <a:solidFill>
                  <a:srgbClr val="1F497D"/>
                </a:solidFill>
              </a:rPr>
              <a:t>STRATEGIC FOCUS OF POLICY INSTRUMENT</a:t>
            </a:r>
          </a:p>
          <a:p>
            <a:r>
              <a:rPr lang="en-US" sz="1600" dirty="0"/>
              <a:t>The relevant thematic priority axis covering also home care is </a:t>
            </a:r>
            <a:r>
              <a:rPr lang="en-US" sz="1600" dirty="0" smtClean="0"/>
              <a:t>“</a:t>
            </a:r>
            <a:r>
              <a:rPr lang="sl-SI" sz="1600" dirty="0" smtClean="0"/>
              <a:t>PA</a:t>
            </a:r>
            <a:r>
              <a:rPr lang="en-US" sz="1600" dirty="0" smtClean="0"/>
              <a:t> </a:t>
            </a:r>
            <a:r>
              <a:rPr lang="en-US" sz="1600" dirty="0"/>
              <a:t>9: Social inclusion and poverty reduction”. This </a:t>
            </a:r>
            <a:r>
              <a:rPr lang="sl-SI" sz="1600" dirty="0" smtClean="0"/>
              <a:t>PA </a:t>
            </a:r>
            <a:r>
              <a:rPr lang="en-US" sz="1600" dirty="0" smtClean="0"/>
              <a:t>is </a:t>
            </a:r>
            <a:r>
              <a:rPr lang="en-US" sz="1600" dirty="0"/>
              <a:t>related to one of the general objectives of </a:t>
            </a:r>
            <a:r>
              <a:rPr lang="sl-SI" sz="1600" dirty="0" smtClean="0"/>
              <a:t>OP</a:t>
            </a:r>
            <a:r>
              <a:rPr lang="en-US" sz="1600" dirty="0" smtClean="0"/>
              <a:t>, </a:t>
            </a:r>
            <a:r>
              <a:rPr lang="en-US" sz="1600" dirty="0"/>
              <a:t>i.e. “</a:t>
            </a:r>
            <a:r>
              <a:rPr lang="en-GB" sz="1600" dirty="0"/>
              <a:t>reducing the number of socially excluded persons and persons at the risk of poverty while increasing the access and quality of community-based services and promoting social entrepreneurship”.</a:t>
            </a:r>
            <a:endParaRPr lang="sl-SI" sz="1600" dirty="0"/>
          </a:p>
          <a:p>
            <a:pPr marL="342900" indent="-342900" fontAlgn="auto">
              <a:spcAft>
                <a:spcPts val="0"/>
              </a:spcAft>
              <a:buFontTx/>
              <a:buChar char="-"/>
              <a:defRPr/>
            </a:pPr>
            <a:endParaRPr lang="cs-CZ" sz="1600" dirty="0">
              <a:solidFill>
                <a:srgbClr val="1F497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re 3"/>
          <p:cNvSpPr>
            <a:spLocks noGrp="1"/>
          </p:cNvSpPr>
          <p:nvPr>
            <p:ph type="title"/>
          </p:nvPr>
        </p:nvSpPr>
        <p:spPr>
          <a:xfrm>
            <a:off x="457200" y="431800"/>
            <a:ext cx="8229600" cy="561975"/>
          </a:xfrm>
        </p:spPr>
        <p:txBody>
          <a:bodyPr/>
          <a:lstStyle/>
          <a:p>
            <a:r>
              <a:rPr lang="cs-CZ" altLang="sl-SI" dirty="0" smtClean="0"/>
              <a:t>Quadruple </a:t>
            </a:r>
            <a:r>
              <a:rPr lang="cs-CZ" altLang="sl-SI" dirty="0" smtClean="0"/>
              <a:t>helix model</a:t>
            </a:r>
            <a:endParaRPr lang="en-GB" altLang="sl-SI" dirty="0" smtClean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0"/>
          </p:nvPr>
        </p:nvSpPr>
        <p:spPr>
          <a:xfrm>
            <a:off x="457200" y="1368425"/>
            <a:ext cx="8207375" cy="5183188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cs-CZ" sz="1600" dirty="0" smtClean="0">
                <a:solidFill>
                  <a:srgbClr val="1F497D"/>
                </a:solidFill>
              </a:rPr>
              <a:t>LEVEL </a:t>
            </a:r>
            <a:r>
              <a:rPr lang="cs-CZ" sz="1600" dirty="0" smtClean="0">
                <a:solidFill>
                  <a:srgbClr val="1F497D"/>
                </a:solidFill>
              </a:rPr>
              <a:t>OF UTILISATION OF QUADRUPLE HELIX MODEL</a:t>
            </a:r>
          </a:p>
          <a:p>
            <a:r>
              <a:rPr lang="en-US" sz="1600" dirty="0"/>
              <a:t>Quadruple helix model is not well utilized in Slovenia in the field of home care. While there have been some initial attempts by the policy-makers to mobilize and coordinate different stakeholders, these have not been fully utilized.   </a:t>
            </a:r>
            <a:endParaRPr lang="sl-SI" sz="1600" dirty="0"/>
          </a:p>
          <a:p>
            <a:r>
              <a:rPr lang="en-US" sz="1600" dirty="0"/>
              <a:t> </a:t>
            </a:r>
            <a:endParaRPr lang="sl-SI" sz="1600" dirty="0"/>
          </a:p>
          <a:p>
            <a:r>
              <a:rPr lang="en-GB" sz="1600" dirty="0"/>
              <a:t>The Ministry of Labour, Family, Social Affairs and Equal Opportunities established in 2016 a working group for e-care, the task of which is also a launch of a national ecosystem in the field of e-care. Apart from involvement and co-organisation of the </a:t>
            </a:r>
            <a:r>
              <a:rPr lang="en-GB" sz="1600" dirty="0">
                <a:hlinkClick r:id="rId2"/>
              </a:rPr>
              <a:t>launch of a Slovenian </a:t>
            </a:r>
            <a:r>
              <a:rPr lang="en-GB" sz="1600" dirty="0" err="1">
                <a:hlinkClick r:id="rId2"/>
              </a:rPr>
              <a:t>ECHAlliance</a:t>
            </a:r>
            <a:r>
              <a:rPr lang="en-GB" sz="1600" dirty="0">
                <a:hlinkClick r:id="rId2"/>
              </a:rPr>
              <a:t> ecosystem</a:t>
            </a:r>
            <a:r>
              <a:rPr lang="en-GB" sz="1600" dirty="0"/>
              <a:t> </a:t>
            </a:r>
            <a:r>
              <a:rPr lang="en-GB" sz="1600" dirty="0" smtClean="0"/>
              <a:t>no </a:t>
            </a:r>
            <a:r>
              <a:rPr lang="en-GB" sz="1600" dirty="0"/>
              <a:t>activities have been conducted since the establishment of the mentioned working group. </a:t>
            </a:r>
            <a:endParaRPr lang="sl-SI" sz="1600" dirty="0" smtClean="0"/>
          </a:p>
          <a:p>
            <a:endParaRPr lang="sl-SI" sz="1600" dirty="0"/>
          </a:p>
          <a:p>
            <a:r>
              <a:rPr lang="en-GB" sz="1600" dirty="0"/>
              <a:t>A </a:t>
            </a:r>
            <a:r>
              <a:rPr lang="en-GB" sz="1600" dirty="0" smtClean="0"/>
              <a:t>network called </a:t>
            </a:r>
            <a:r>
              <a:rPr lang="en-GB" sz="1600" dirty="0" smtClean="0">
                <a:hlinkClick r:id="rId2"/>
              </a:rPr>
              <a:t>Healthday.si</a:t>
            </a:r>
            <a:r>
              <a:rPr lang="en-GB" sz="1600" dirty="0" smtClean="0"/>
              <a:t> is </a:t>
            </a:r>
            <a:r>
              <a:rPr lang="en-GB" sz="1600" dirty="0"/>
              <a:t>a community of health-tech companies and organisations from their supportive environment, based in Slovenia. Since they were formed in 2014 they have organised 7 </a:t>
            </a:r>
            <a:r>
              <a:rPr lang="sl-SI" sz="1600" dirty="0" smtClean="0"/>
              <a:t>large </a:t>
            </a:r>
            <a:r>
              <a:rPr lang="en-GB" sz="1600" dirty="0" smtClean="0"/>
              <a:t>events</a:t>
            </a:r>
            <a:r>
              <a:rPr lang="sl-SI" sz="1600" dirty="0" smtClean="0"/>
              <a:t>, </a:t>
            </a:r>
            <a:r>
              <a:rPr lang="sl-SI" sz="1600" dirty="0" err="1" smtClean="0"/>
              <a:t>covering</a:t>
            </a:r>
            <a:r>
              <a:rPr lang="sl-SI" sz="1600" dirty="0" smtClean="0"/>
              <a:t> </a:t>
            </a:r>
            <a:r>
              <a:rPr lang="sl-SI" sz="1600" dirty="0" err="1" smtClean="0"/>
              <a:t>also</a:t>
            </a:r>
            <a:r>
              <a:rPr lang="sl-SI" sz="1600" dirty="0" smtClean="0"/>
              <a:t> </a:t>
            </a:r>
            <a:r>
              <a:rPr lang="sl-SI" sz="1600" dirty="0" err="1" smtClean="0"/>
              <a:t>the</a:t>
            </a:r>
            <a:r>
              <a:rPr lang="sl-SI" sz="1600" dirty="0" smtClean="0"/>
              <a:t> </a:t>
            </a:r>
            <a:r>
              <a:rPr lang="sl-SI" sz="1600" dirty="0" err="1" smtClean="0"/>
              <a:t>topic</a:t>
            </a:r>
            <a:r>
              <a:rPr lang="sl-SI" sz="1600" dirty="0" smtClean="0"/>
              <a:t> </a:t>
            </a:r>
            <a:r>
              <a:rPr lang="sl-SI" sz="1600" dirty="0" err="1" smtClean="0"/>
              <a:t>of</a:t>
            </a:r>
            <a:r>
              <a:rPr lang="sl-SI" sz="1600" dirty="0" smtClean="0"/>
              <a:t> home </a:t>
            </a:r>
            <a:r>
              <a:rPr lang="sl-SI" sz="1600" dirty="0" err="1" smtClean="0"/>
              <a:t>care</a:t>
            </a:r>
            <a:r>
              <a:rPr lang="sl-SI" sz="1600" dirty="0" smtClean="0"/>
              <a:t>. </a:t>
            </a:r>
            <a:endParaRPr lang="sl-SI" sz="1600" dirty="0" smtClean="0"/>
          </a:p>
          <a:p>
            <a:endParaRPr lang="sl-SI" sz="1600" dirty="0"/>
          </a:p>
          <a:p>
            <a:r>
              <a:rPr lang="en-GB" sz="1600" dirty="0"/>
              <a:t>The Strategic partnership for development and innovation mechanism (</a:t>
            </a:r>
            <a:r>
              <a:rPr lang="en-GB" sz="1600" dirty="0" err="1"/>
              <a:t>slo</a:t>
            </a:r>
            <a:r>
              <a:rPr lang="en-GB" sz="1600" dirty="0"/>
              <a:t>. SRIP) is a comprehensive practice of the quadruple-helix approach in a form of a government mechanism</a:t>
            </a:r>
            <a:endParaRPr lang="sl-SI" sz="1600" dirty="0"/>
          </a:p>
        </p:txBody>
      </p:sp>
    </p:spTree>
    <p:extLst>
      <p:ext uri="{BB962C8B-B14F-4D97-AF65-F5344CB8AC3E}">
        <p14:creationId xmlns:p14="http://schemas.microsoft.com/office/powerpoint/2010/main" val="881254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re 6"/>
          <p:cNvSpPr>
            <a:spLocks noGrp="1"/>
          </p:cNvSpPr>
          <p:nvPr>
            <p:ph type="ctrTitle"/>
          </p:nvPr>
        </p:nvSpPr>
        <p:spPr bwMode="auto">
          <a:xfrm>
            <a:off x="685800" y="3344863"/>
            <a:ext cx="7772400" cy="7937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cs-CZ" altLang="sl-SI" dirty="0"/>
              <a:t>M</a:t>
            </a:r>
            <a:r>
              <a:rPr lang="cs-CZ" altLang="sl-SI" dirty="0" smtClean="0"/>
              <a:t>ore information …</a:t>
            </a:r>
            <a:r>
              <a:rPr lang="cs-CZ" altLang="sl-SI" dirty="0"/>
              <a:t/>
            </a:r>
            <a:br>
              <a:rPr lang="cs-CZ" altLang="sl-SI" dirty="0"/>
            </a:br>
            <a:r>
              <a:rPr lang="cs-CZ" altLang="sl-SI" sz="2200" dirty="0" smtClean="0"/>
              <a:t>dr. Vesna Dolničar, University of Ljubljana, Faculty of Social Sciences, Centre for Social Informatics</a:t>
            </a:r>
            <a:br>
              <a:rPr lang="cs-CZ" altLang="sl-SI" sz="2200" dirty="0" smtClean="0"/>
            </a:br>
            <a:r>
              <a:rPr lang="cs-CZ" altLang="sl-SI" sz="2200" dirty="0" smtClean="0"/>
              <a:t/>
            </a:r>
            <a:br>
              <a:rPr lang="cs-CZ" altLang="sl-SI" sz="2200" dirty="0" smtClean="0"/>
            </a:br>
            <a:r>
              <a:rPr lang="cs-CZ" altLang="sl-SI" sz="2200" dirty="0" smtClean="0"/>
              <a:t>mag. Sandra Kogej, </a:t>
            </a:r>
            <a:r>
              <a:rPr lang="en-GB" sz="2200" dirty="0"/>
              <a:t>Government Office for Development and European Cohesion </a:t>
            </a:r>
            <a:r>
              <a:rPr lang="en-GB" sz="2200" dirty="0" smtClean="0"/>
              <a:t>Policy</a:t>
            </a:r>
            <a:r>
              <a:rPr lang="sl-SI" sz="2200" dirty="0" smtClean="0"/>
              <a:t/>
            </a:r>
            <a:br>
              <a:rPr lang="sl-SI" sz="2200" dirty="0" smtClean="0"/>
            </a:br>
            <a:r>
              <a:rPr lang="sl-SI" sz="2200" dirty="0"/>
              <a:t/>
            </a:r>
            <a:br>
              <a:rPr lang="sl-SI" sz="2200" dirty="0"/>
            </a:br>
            <a:r>
              <a:rPr lang="cs-CZ" altLang="sl-SI" sz="2200" dirty="0" smtClean="0"/>
              <a:t>mag. Igor Košir, CONOS</a:t>
            </a:r>
            <a:endParaRPr lang="fr-FR" altLang="sl-SI" sz="2200" dirty="0" smtClean="0"/>
          </a:p>
        </p:txBody>
      </p:sp>
      <p:sp>
        <p:nvSpPr>
          <p:cNvPr id="8" name="Sous-titre 7"/>
          <p:cNvSpPr>
            <a:spLocks noGrp="1"/>
          </p:cNvSpPr>
          <p:nvPr>
            <p:ph type="subTitle" idx="1"/>
          </p:nvPr>
        </p:nvSpPr>
        <p:spPr>
          <a:xfrm>
            <a:off x="468313" y="6165850"/>
            <a:ext cx="4103687" cy="431800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fr-FR" dirty="0" smtClean="0"/>
              <a:t>Questions </a:t>
            </a:r>
            <a:r>
              <a:rPr lang="fr-FR" dirty="0" err="1" smtClean="0"/>
              <a:t>welcome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oCare_PPT_Template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NOVATION_project" id="{D566045A-B5EE-4175-80AB-788B31C08BC2}" vid="{58D04002-1A63-4954-8F58-322AD3FBA6B3}"/>
    </a:ext>
  </a:extLst>
</a:theme>
</file>

<file path=ppt/theme/theme2.xml><?xml version="1.0" encoding="utf-8"?>
<a:theme xmlns:a="http://schemas.openxmlformats.org/drawingml/2006/main" name="CONTENT page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NOVATION_project" id="{D566045A-B5EE-4175-80AB-788B31C08BC2}" vid="{F84AA13F-568C-44F3-B479-C6A9A114AE49}"/>
    </a:ext>
  </a:extLst>
</a:theme>
</file>

<file path=ppt/theme/theme3.xml><?xml version="1.0" encoding="utf-8"?>
<a:theme xmlns:a="http://schemas.openxmlformats.org/drawingml/2006/main" name="IMAGE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NOVATION_project" id="{D566045A-B5EE-4175-80AB-788B31C08BC2}" vid="{8A8BA56D-941A-4829-984E-DE6AE4C8B7C7}"/>
    </a:ext>
  </a:extLst>
</a:theme>
</file>

<file path=ppt/theme/theme4.xml><?xml version="1.0" encoding="utf-8"?>
<a:theme xmlns:a="http://schemas.openxmlformats.org/drawingml/2006/main" name="BLOCK page 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NOVATION_project" id="{D566045A-B5EE-4175-80AB-788B31C08BC2}" vid="{3B69396B-88D0-48A1-A56D-80135871358D}"/>
    </a:ext>
  </a:extLst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HoCare_PPT_Template</Template>
  <TotalTime>175</TotalTime>
  <Words>233</Words>
  <Application>Microsoft Office PowerPoint</Application>
  <PresentationFormat>On-screen Show (4:3)</PresentationFormat>
  <Paragraphs>23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4</vt:i4>
      </vt:variant>
    </vt:vector>
  </HeadingPairs>
  <TitlesOfParts>
    <vt:vector size="13" baseType="lpstr">
      <vt:lpstr>Arial</vt:lpstr>
      <vt:lpstr>Calibri</vt:lpstr>
      <vt:lpstr>Courier New</vt:lpstr>
      <vt:lpstr>Webdings</vt:lpstr>
      <vt:lpstr>Wingdings</vt:lpstr>
      <vt:lpstr>HoCare_PPT_Template</vt:lpstr>
      <vt:lpstr>CONTENT page</vt:lpstr>
      <vt:lpstr>IMAGE</vt:lpstr>
      <vt:lpstr>BLOCK page </vt:lpstr>
      <vt:lpstr>Overall situation in Slovenia</vt:lpstr>
      <vt:lpstr>Policy instrument</vt:lpstr>
      <vt:lpstr>Quadruple helix model</vt:lpstr>
      <vt:lpstr>More information … dr. Vesna Dolničar, University of Ljubljana, Faculty of Social Sciences, Centre for Social Informatics  mag. Sandra Kogej, Government Office for Development and European Cohesion Policy  mag. Igor Košir, CONOS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PowerPointova predstavitev</dc:title>
  <dc:creator>Anas</dc:creator>
  <cp:lastModifiedBy>Dolničar, Vesna</cp:lastModifiedBy>
  <cp:revision>24</cp:revision>
  <dcterms:created xsi:type="dcterms:W3CDTF">2016-05-25T15:05:31Z</dcterms:created>
  <dcterms:modified xsi:type="dcterms:W3CDTF">2017-01-17T20:45:14Z</dcterms:modified>
</cp:coreProperties>
</file>