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</p:sldMasterIdLst>
  <p:notesMasterIdLst>
    <p:notesMasterId r:id="rId19"/>
  </p:notesMasterIdLst>
  <p:sldIdLst>
    <p:sldId id="265" r:id="rId5"/>
    <p:sldId id="261" r:id="rId6"/>
    <p:sldId id="263" r:id="rId7"/>
    <p:sldId id="264" r:id="rId8"/>
    <p:sldId id="266" r:id="rId9"/>
    <p:sldId id="267" r:id="rId10"/>
    <p:sldId id="268" r:id="rId11"/>
    <p:sldId id="269" r:id="rId12"/>
    <p:sldId id="274" r:id="rId13"/>
    <p:sldId id="270" r:id="rId14"/>
    <p:sldId id="271" r:id="rId15"/>
    <p:sldId id="272" r:id="rId16"/>
    <p:sldId id="273" r:id="rId17"/>
    <p:sldId id="259" r:id="rId18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9961"/>
    <a:srgbClr val="1CB8CF"/>
    <a:srgbClr val="FFCC00"/>
    <a:srgbClr val="21B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85484" autoAdjust="0"/>
  </p:normalViewPr>
  <p:slideViewPr>
    <p:cSldViewPr>
      <p:cViewPr varScale="1">
        <p:scale>
          <a:sx n="98" d="100"/>
          <a:sy n="98" d="100"/>
        </p:scale>
        <p:origin x="145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EF2C9D-E29B-4A35-A857-732D1BC25143}" type="doc">
      <dgm:prSet loTypeId="urn:microsoft.com/office/officeart/2005/8/layout/hList7#1" loCatId="list" qsTypeId="urn:microsoft.com/office/officeart/2005/8/quickstyle/simple1#1" qsCatId="simple" csTypeId="urn:microsoft.com/office/officeart/2005/8/colors/colorful3" csCatId="colorful" phldr="1"/>
      <dgm:spPr/>
    </dgm:pt>
    <dgm:pt modelId="{7E53AABE-1FB6-4E95-8572-9F36363A5682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Home  Nursing Services </a:t>
          </a:r>
        </a:p>
        <a:p>
          <a:r>
            <a:rPr lang="en-US" dirty="0">
              <a:solidFill>
                <a:schemeClr val="bg1"/>
              </a:solidFill>
            </a:rPr>
            <a:t>(General Nursing)</a:t>
          </a:r>
          <a:endParaRPr lang="en-GB" dirty="0">
            <a:solidFill>
              <a:schemeClr val="bg1"/>
            </a:solidFill>
          </a:endParaRPr>
        </a:p>
      </dgm:t>
    </dgm:pt>
    <dgm:pt modelId="{CC3EA1B8-5D89-4E58-B109-BB11281471FE}" type="parTrans" cxnId="{F0F7A7DB-4C8C-4533-99B1-89BB1DBF70CC}">
      <dgm:prSet/>
      <dgm:spPr/>
      <dgm:t>
        <a:bodyPr/>
        <a:lstStyle/>
        <a:p>
          <a:endParaRPr lang="en-GB"/>
        </a:p>
      </dgm:t>
    </dgm:pt>
    <dgm:pt modelId="{240B1475-F637-4FE5-8E82-6A2E699A7555}" type="sibTrans" cxnId="{F0F7A7DB-4C8C-4533-99B1-89BB1DBF70CC}">
      <dgm:prSet/>
      <dgm:spPr/>
      <dgm:t>
        <a:bodyPr/>
        <a:lstStyle/>
        <a:p>
          <a:endParaRPr lang="en-GB"/>
        </a:p>
      </dgm:t>
    </dgm:pt>
    <dgm:pt modelId="{8EEB0153-F8AD-4072-AAE9-C0493EAE8B8C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Liaison Nursing Services</a:t>
          </a:r>
          <a:endParaRPr lang="en-GB" dirty="0">
            <a:solidFill>
              <a:schemeClr val="bg1"/>
            </a:solidFill>
          </a:endParaRPr>
        </a:p>
      </dgm:t>
    </dgm:pt>
    <dgm:pt modelId="{38736F47-5270-43E5-86BE-2897F22C167C}" type="parTrans" cxnId="{03CB0ECE-1DAE-4E67-AFE4-4AB3F6C77EC2}">
      <dgm:prSet/>
      <dgm:spPr/>
      <dgm:t>
        <a:bodyPr/>
        <a:lstStyle/>
        <a:p>
          <a:endParaRPr lang="en-GB"/>
        </a:p>
      </dgm:t>
    </dgm:pt>
    <dgm:pt modelId="{2C8EC6A7-B155-45E7-A60B-146C913DD15D}" type="sibTrans" cxnId="{03CB0ECE-1DAE-4E67-AFE4-4AB3F6C77EC2}">
      <dgm:prSet/>
      <dgm:spPr/>
      <dgm:t>
        <a:bodyPr/>
        <a:lstStyle/>
        <a:p>
          <a:endParaRPr lang="en-GB"/>
        </a:p>
      </dgm:t>
    </dgm:pt>
    <dgm:pt modelId="{4915B9FF-5875-4AE5-9A1B-DB31240DC726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Home Nursing Services (mechanical ventilation)</a:t>
          </a:r>
          <a:endParaRPr lang="en-GB" dirty="0">
            <a:solidFill>
              <a:schemeClr val="bg1"/>
            </a:solidFill>
          </a:endParaRPr>
        </a:p>
      </dgm:t>
    </dgm:pt>
    <dgm:pt modelId="{15764187-592F-4BEF-B9A0-99CC6845C231}" type="parTrans" cxnId="{C283E479-EF43-43BE-AF74-097148B8042D}">
      <dgm:prSet/>
      <dgm:spPr/>
      <dgm:t>
        <a:bodyPr/>
        <a:lstStyle/>
        <a:p>
          <a:endParaRPr lang="en-GB"/>
        </a:p>
      </dgm:t>
    </dgm:pt>
    <dgm:pt modelId="{DEAC6E2F-681B-446C-A835-A645CCAC4F68}" type="sibTrans" cxnId="{C283E479-EF43-43BE-AF74-097148B8042D}">
      <dgm:prSet/>
      <dgm:spPr/>
      <dgm:t>
        <a:bodyPr/>
        <a:lstStyle/>
        <a:p>
          <a:endParaRPr lang="en-GB"/>
        </a:p>
      </dgm:t>
    </dgm:pt>
    <dgm:pt modelId="{5D5FA986-B721-450A-834E-250FF5CD9ED9}" type="pres">
      <dgm:prSet presAssocID="{02EF2C9D-E29B-4A35-A857-732D1BC25143}" presName="Name0" presStyleCnt="0">
        <dgm:presLayoutVars>
          <dgm:dir/>
          <dgm:resizeHandles val="exact"/>
        </dgm:presLayoutVars>
      </dgm:prSet>
      <dgm:spPr/>
    </dgm:pt>
    <dgm:pt modelId="{050F5E39-AC79-4426-A6A5-1D20C6280E33}" type="pres">
      <dgm:prSet presAssocID="{02EF2C9D-E29B-4A35-A857-732D1BC25143}" presName="fgShape" presStyleLbl="fgShp" presStyleIdx="0" presStyleCnt="1"/>
      <dgm:spPr/>
    </dgm:pt>
    <dgm:pt modelId="{6E1A4382-C128-439C-AC99-34DC3DEBA3BA}" type="pres">
      <dgm:prSet presAssocID="{02EF2C9D-E29B-4A35-A857-732D1BC25143}" presName="linComp" presStyleCnt="0"/>
      <dgm:spPr/>
    </dgm:pt>
    <dgm:pt modelId="{74DD9CDF-B933-4CD1-8DA1-A5C797F31FEF}" type="pres">
      <dgm:prSet presAssocID="{7E53AABE-1FB6-4E95-8572-9F36363A5682}" presName="compNode" presStyleCnt="0"/>
      <dgm:spPr/>
    </dgm:pt>
    <dgm:pt modelId="{4532CE55-2F23-4B76-B607-B919576BB4B8}" type="pres">
      <dgm:prSet presAssocID="{7E53AABE-1FB6-4E95-8572-9F36363A5682}" presName="bkgdShape" presStyleLbl="node1" presStyleIdx="0" presStyleCnt="3"/>
      <dgm:spPr/>
    </dgm:pt>
    <dgm:pt modelId="{7B3D1F43-45CB-4257-9477-5D81713F202A}" type="pres">
      <dgm:prSet presAssocID="{7E53AABE-1FB6-4E95-8572-9F36363A5682}" presName="nodeTx" presStyleLbl="node1" presStyleIdx="0" presStyleCnt="3">
        <dgm:presLayoutVars>
          <dgm:bulletEnabled val="1"/>
        </dgm:presLayoutVars>
      </dgm:prSet>
      <dgm:spPr/>
    </dgm:pt>
    <dgm:pt modelId="{D53F4712-F16F-45BF-8368-4CA41916DC86}" type="pres">
      <dgm:prSet presAssocID="{7E53AABE-1FB6-4E95-8572-9F36363A5682}" presName="invisiNode" presStyleLbl="node1" presStyleIdx="0" presStyleCnt="3"/>
      <dgm:spPr/>
    </dgm:pt>
    <dgm:pt modelId="{C63962B1-0239-46FF-A33B-FA75E0E14FBE}" type="pres">
      <dgm:prSet presAssocID="{7E53AABE-1FB6-4E95-8572-9F36363A5682}" presName="imagNode" presStyleLbl="fgImgPlace1" presStyleIdx="0" presStyleCnt="3" custLinFactNeighborX="4387" custLinFactNeighborY="2991"/>
      <dgm:spPr/>
    </dgm:pt>
    <dgm:pt modelId="{B4B9E969-4FB4-437B-B8DD-02999BEF1BE2}" type="pres">
      <dgm:prSet presAssocID="{240B1475-F637-4FE5-8E82-6A2E699A7555}" presName="sibTrans" presStyleLbl="sibTrans2D1" presStyleIdx="0" presStyleCnt="0"/>
      <dgm:spPr/>
    </dgm:pt>
    <dgm:pt modelId="{522AB33D-C35E-43D3-95F9-9A3CF8A1CEF0}" type="pres">
      <dgm:prSet presAssocID="{8EEB0153-F8AD-4072-AAE9-C0493EAE8B8C}" presName="compNode" presStyleCnt="0"/>
      <dgm:spPr/>
    </dgm:pt>
    <dgm:pt modelId="{F5CBE4B1-BA8F-4C83-AFA1-E2D6A0A09562}" type="pres">
      <dgm:prSet presAssocID="{8EEB0153-F8AD-4072-AAE9-C0493EAE8B8C}" presName="bkgdShape" presStyleLbl="node1" presStyleIdx="1" presStyleCnt="3"/>
      <dgm:spPr/>
    </dgm:pt>
    <dgm:pt modelId="{31B67234-40D6-44C4-AD2F-A96EFBB50735}" type="pres">
      <dgm:prSet presAssocID="{8EEB0153-F8AD-4072-AAE9-C0493EAE8B8C}" presName="nodeTx" presStyleLbl="node1" presStyleIdx="1" presStyleCnt="3">
        <dgm:presLayoutVars>
          <dgm:bulletEnabled val="1"/>
        </dgm:presLayoutVars>
      </dgm:prSet>
      <dgm:spPr/>
    </dgm:pt>
    <dgm:pt modelId="{E288FE6A-1CEB-4BE6-969D-73150AAABBFE}" type="pres">
      <dgm:prSet presAssocID="{8EEB0153-F8AD-4072-AAE9-C0493EAE8B8C}" presName="invisiNode" presStyleLbl="node1" presStyleIdx="1" presStyleCnt="3"/>
      <dgm:spPr/>
    </dgm:pt>
    <dgm:pt modelId="{8ECC601F-3AB7-46CF-B333-8D3685078A6D}" type="pres">
      <dgm:prSet presAssocID="{8EEB0153-F8AD-4072-AAE9-C0493EAE8B8C}" presName="imagNode" presStyleLbl="fgImgPlace1" presStyleIdx="1" presStyleCnt="3"/>
      <dgm:spPr/>
    </dgm:pt>
    <dgm:pt modelId="{6A7358D9-BB1D-4B65-9BC4-9CD8873251A4}" type="pres">
      <dgm:prSet presAssocID="{2C8EC6A7-B155-45E7-A60B-146C913DD15D}" presName="sibTrans" presStyleLbl="sibTrans2D1" presStyleIdx="0" presStyleCnt="0"/>
      <dgm:spPr/>
    </dgm:pt>
    <dgm:pt modelId="{694473E8-346E-40D6-8ABA-CE027CE83F63}" type="pres">
      <dgm:prSet presAssocID="{4915B9FF-5875-4AE5-9A1B-DB31240DC726}" presName="compNode" presStyleCnt="0"/>
      <dgm:spPr/>
    </dgm:pt>
    <dgm:pt modelId="{0BFA4D2C-34B6-4363-9FA9-54B5CF37D9DB}" type="pres">
      <dgm:prSet presAssocID="{4915B9FF-5875-4AE5-9A1B-DB31240DC726}" presName="bkgdShape" presStyleLbl="node1" presStyleIdx="2" presStyleCnt="3"/>
      <dgm:spPr/>
    </dgm:pt>
    <dgm:pt modelId="{78E38FF7-0D92-4BAA-BA41-DB048FD81309}" type="pres">
      <dgm:prSet presAssocID="{4915B9FF-5875-4AE5-9A1B-DB31240DC726}" presName="nodeTx" presStyleLbl="node1" presStyleIdx="2" presStyleCnt="3">
        <dgm:presLayoutVars>
          <dgm:bulletEnabled val="1"/>
        </dgm:presLayoutVars>
      </dgm:prSet>
      <dgm:spPr/>
    </dgm:pt>
    <dgm:pt modelId="{23A51CE8-A8F3-4B97-82D8-E4992323B53E}" type="pres">
      <dgm:prSet presAssocID="{4915B9FF-5875-4AE5-9A1B-DB31240DC726}" presName="invisiNode" presStyleLbl="node1" presStyleIdx="2" presStyleCnt="3"/>
      <dgm:spPr/>
    </dgm:pt>
    <dgm:pt modelId="{DF57616D-1C65-4226-8ADC-B1528FDE203A}" type="pres">
      <dgm:prSet presAssocID="{4915B9FF-5875-4AE5-9A1B-DB31240DC726}" presName="imagNode" presStyleLbl="fgImgPlace1" presStyleIdx="2" presStyleCnt="3"/>
      <dgm:spPr/>
    </dgm:pt>
  </dgm:ptLst>
  <dgm:cxnLst>
    <dgm:cxn modelId="{919AD71F-1F2C-4B9E-803F-9E7A1CD67AB6}" type="presOf" srcId="{240B1475-F637-4FE5-8E82-6A2E699A7555}" destId="{B4B9E969-4FB4-437B-B8DD-02999BEF1BE2}" srcOrd="0" destOrd="0" presId="urn:microsoft.com/office/officeart/2005/8/layout/hList7#1"/>
    <dgm:cxn modelId="{80F53543-2432-4176-988E-2787DCD63056}" type="presOf" srcId="{8EEB0153-F8AD-4072-AAE9-C0493EAE8B8C}" destId="{F5CBE4B1-BA8F-4C83-AFA1-E2D6A0A09562}" srcOrd="0" destOrd="0" presId="urn:microsoft.com/office/officeart/2005/8/layout/hList7#1"/>
    <dgm:cxn modelId="{F0F7A7DB-4C8C-4533-99B1-89BB1DBF70CC}" srcId="{02EF2C9D-E29B-4A35-A857-732D1BC25143}" destId="{7E53AABE-1FB6-4E95-8572-9F36363A5682}" srcOrd="0" destOrd="0" parTransId="{CC3EA1B8-5D89-4E58-B109-BB11281471FE}" sibTransId="{240B1475-F637-4FE5-8E82-6A2E699A7555}"/>
    <dgm:cxn modelId="{D80012AF-CDE3-4366-BB22-D9B05809D212}" type="presOf" srcId="{02EF2C9D-E29B-4A35-A857-732D1BC25143}" destId="{5D5FA986-B721-450A-834E-250FF5CD9ED9}" srcOrd="0" destOrd="0" presId="urn:microsoft.com/office/officeart/2005/8/layout/hList7#1"/>
    <dgm:cxn modelId="{2EFEAC6A-D516-4A22-B157-6D186BF93E31}" type="presOf" srcId="{2C8EC6A7-B155-45E7-A60B-146C913DD15D}" destId="{6A7358D9-BB1D-4B65-9BC4-9CD8873251A4}" srcOrd="0" destOrd="0" presId="urn:microsoft.com/office/officeart/2005/8/layout/hList7#1"/>
    <dgm:cxn modelId="{42A000F3-985E-4600-A9A2-C4588471C5E8}" type="presOf" srcId="{8EEB0153-F8AD-4072-AAE9-C0493EAE8B8C}" destId="{31B67234-40D6-44C4-AD2F-A96EFBB50735}" srcOrd="1" destOrd="0" presId="urn:microsoft.com/office/officeart/2005/8/layout/hList7#1"/>
    <dgm:cxn modelId="{C283E479-EF43-43BE-AF74-097148B8042D}" srcId="{02EF2C9D-E29B-4A35-A857-732D1BC25143}" destId="{4915B9FF-5875-4AE5-9A1B-DB31240DC726}" srcOrd="2" destOrd="0" parTransId="{15764187-592F-4BEF-B9A0-99CC6845C231}" sibTransId="{DEAC6E2F-681B-446C-A835-A645CCAC4F68}"/>
    <dgm:cxn modelId="{BAF5B114-4558-41E9-9C5F-087376462748}" type="presOf" srcId="{4915B9FF-5875-4AE5-9A1B-DB31240DC726}" destId="{78E38FF7-0D92-4BAA-BA41-DB048FD81309}" srcOrd="1" destOrd="0" presId="urn:microsoft.com/office/officeart/2005/8/layout/hList7#1"/>
    <dgm:cxn modelId="{03CB0ECE-1DAE-4E67-AFE4-4AB3F6C77EC2}" srcId="{02EF2C9D-E29B-4A35-A857-732D1BC25143}" destId="{8EEB0153-F8AD-4072-AAE9-C0493EAE8B8C}" srcOrd="1" destOrd="0" parTransId="{38736F47-5270-43E5-86BE-2897F22C167C}" sibTransId="{2C8EC6A7-B155-45E7-A60B-146C913DD15D}"/>
    <dgm:cxn modelId="{643C2525-0860-4A74-9D59-4BE715C2578F}" type="presOf" srcId="{4915B9FF-5875-4AE5-9A1B-DB31240DC726}" destId="{0BFA4D2C-34B6-4363-9FA9-54B5CF37D9DB}" srcOrd="0" destOrd="0" presId="urn:microsoft.com/office/officeart/2005/8/layout/hList7#1"/>
    <dgm:cxn modelId="{E8550454-2749-4D2B-9BE4-27E5A558A80B}" type="presOf" srcId="{7E53AABE-1FB6-4E95-8572-9F36363A5682}" destId="{7B3D1F43-45CB-4257-9477-5D81713F202A}" srcOrd="1" destOrd="0" presId="urn:microsoft.com/office/officeart/2005/8/layout/hList7#1"/>
    <dgm:cxn modelId="{D37DD9FD-F3FB-4C32-9A56-EA91D69005ED}" type="presOf" srcId="{7E53AABE-1FB6-4E95-8572-9F36363A5682}" destId="{4532CE55-2F23-4B76-B607-B919576BB4B8}" srcOrd="0" destOrd="0" presId="urn:microsoft.com/office/officeart/2005/8/layout/hList7#1"/>
    <dgm:cxn modelId="{5647A287-28C6-42F1-A0E4-F6DBC359C4D6}" type="presParOf" srcId="{5D5FA986-B721-450A-834E-250FF5CD9ED9}" destId="{050F5E39-AC79-4426-A6A5-1D20C6280E33}" srcOrd="0" destOrd="0" presId="urn:microsoft.com/office/officeart/2005/8/layout/hList7#1"/>
    <dgm:cxn modelId="{CD28B44F-09F1-4318-81BB-114F7D91C8D9}" type="presParOf" srcId="{5D5FA986-B721-450A-834E-250FF5CD9ED9}" destId="{6E1A4382-C128-439C-AC99-34DC3DEBA3BA}" srcOrd="1" destOrd="0" presId="urn:microsoft.com/office/officeart/2005/8/layout/hList7#1"/>
    <dgm:cxn modelId="{F3B11C2A-940F-450B-9D25-C1A5A052F4ED}" type="presParOf" srcId="{6E1A4382-C128-439C-AC99-34DC3DEBA3BA}" destId="{74DD9CDF-B933-4CD1-8DA1-A5C797F31FEF}" srcOrd="0" destOrd="0" presId="urn:microsoft.com/office/officeart/2005/8/layout/hList7#1"/>
    <dgm:cxn modelId="{7348A2E9-6A1B-45F4-87C6-B3706EB5EE15}" type="presParOf" srcId="{74DD9CDF-B933-4CD1-8DA1-A5C797F31FEF}" destId="{4532CE55-2F23-4B76-B607-B919576BB4B8}" srcOrd="0" destOrd="0" presId="urn:microsoft.com/office/officeart/2005/8/layout/hList7#1"/>
    <dgm:cxn modelId="{42B70DDD-7445-4DDE-9A42-4E9A6FDF8164}" type="presParOf" srcId="{74DD9CDF-B933-4CD1-8DA1-A5C797F31FEF}" destId="{7B3D1F43-45CB-4257-9477-5D81713F202A}" srcOrd="1" destOrd="0" presId="urn:microsoft.com/office/officeart/2005/8/layout/hList7#1"/>
    <dgm:cxn modelId="{BBBA376B-61C5-4048-A2B4-9BA6D2B53EB9}" type="presParOf" srcId="{74DD9CDF-B933-4CD1-8DA1-A5C797F31FEF}" destId="{D53F4712-F16F-45BF-8368-4CA41916DC86}" srcOrd="2" destOrd="0" presId="urn:microsoft.com/office/officeart/2005/8/layout/hList7#1"/>
    <dgm:cxn modelId="{F77E3445-3EFB-474E-B02C-4DECA0AD2D07}" type="presParOf" srcId="{74DD9CDF-B933-4CD1-8DA1-A5C797F31FEF}" destId="{C63962B1-0239-46FF-A33B-FA75E0E14FBE}" srcOrd="3" destOrd="0" presId="urn:microsoft.com/office/officeart/2005/8/layout/hList7#1"/>
    <dgm:cxn modelId="{7A445483-F69A-4811-89A9-874C24DA76E3}" type="presParOf" srcId="{6E1A4382-C128-439C-AC99-34DC3DEBA3BA}" destId="{B4B9E969-4FB4-437B-B8DD-02999BEF1BE2}" srcOrd="1" destOrd="0" presId="urn:microsoft.com/office/officeart/2005/8/layout/hList7#1"/>
    <dgm:cxn modelId="{801DB196-E42A-4D72-A3BE-D2C5A0607E95}" type="presParOf" srcId="{6E1A4382-C128-439C-AC99-34DC3DEBA3BA}" destId="{522AB33D-C35E-43D3-95F9-9A3CF8A1CEF0}" srcOrd="2" destOrd="0" presId="urn:microsoft.com/office/officeart/2005/8/layout/hList7#1"/>
    <dgm:cxn modelId="{71FB35E4-F503-4780-98F9-876EA27D75EC}" type="presParOf" srcId="{522AB33D-C35E-43D3-95F9-9A3CF8A1CEF0}" destId="{F5CBE4B1-BA8F-4C83-AFA1-E2D6A0A09562}" srcOrd="0" destOrd="0" presId="urn:microsoft.com/office/officeart/2005/8/layout/hList7#1"/>
    <dgm:cxn modelId="{4BB33E6C-FCE2-4200-9951-EBBC049E6F78}" type="presParOf" srcId="{522AB33D-C35E-43D3-95F9-9A3CF8A1CEF0}" destId="{31B67234-40D6-44C4-AD2F-A96EFBB50735}" srcOrd="1" destOrd="0" presId="urn:microsoft.com/office/officeart/2005/8/layout/hList7#1"/>
    <dgm:cxn modelId="{ADF12719-DF36-483D-9C69-FB1D34983778}" type="presParOf" srcId="{522AB33D-C35E-43D3-95F9-9A3CF8A1CEF0}" destId="{E288FE6A-1CEB-4BE6-969D-73150AAABBFE}" srcOrd="2" destOrd="0" presId="urn:microsoft.com/office/officeart/2005/8/layout/hList7#1"/>
    <dgm:cxn modelId="{63E50502-32C8-44C3-8126-C35D4BBD0112}" type="presParOf" srcId="{522AB33D-C35E-43D3-95F9-9A3CF8A1CEF0}" destId="{8ECC601F-3AB7-46CF-B333-8D3685078A6D}" srcOrd="3" destOrd="0" presId="urn:microsoft.com/office/officeart/2005/8/layout/hList7#1"/>
    <dgm:cxn modelId="{7FF4E863-ACAF-46C2-A8E6-23149CE9CA84}" type="presParOf" srcId="{6E1A4382-C128-439C-AC99-34DC3DEBA3BA}" destId="{6A7358D9-BB1D-4B65-9BC4-9CD8873251A4}" srcOrd="3" destOrd="0" presId="urn:microsoft.com/office/officeart/2005/8/layout/hList7#1"/>
    <dgm:cxn modelId="{CEB35E85-4F48-4EE2-8AEC-CD242341C626}" type="presParOf" srcId="{6E1A4382-C128-439C-AC99-34DC3DEBA3BA}" destId="{694473E8-346E-40D6-8ABA-CE027CE83F63}" srcOrd="4" destOrd="0" presId="urn:microsoft.com/office/officeart/2005/8/layout/hList7#1"/>
    <dgm:cxn modelId="{EC2B71B2-8EF9-43CC-BB99-938CF94645C5}" type="presParOf" srcId="{694473E8-346E-40D6-8ABA-CE027CE83F63}" destId="{0BFA4D2C-34B6-4363-9FA9-54B5CF37D9DB}" srcOrd="0" destOrd="0" presId="urn:microsoft.com/office/officeart/2005/8/layout/hList7#1"/>
    <dgm:cxn modelId="{2C242EDB-283E-442F-A43A-F0A3B9B65229}" type="presParOf" srcId="{694473E8-346E-40D6-8ABA-CE027CE83F63}" destId="{78E38FF7-0D92-4BAA-BA41-DB048FD81309}" srcOrd="1" destOrd="0" presId="urn:microsoft.com/office/officeart/2005/8/layout/hList7#1"/>
    <dgm:cxn modelId="{0A92744C-B757-4D9C-BE5B-8841E4FFA9C6}" type="presParOf" srcId="{694473E8-346E-40D6-8ABA-CE027CE83F63}" destId="{23A51CE8-A8F3-4B97-82D8-E4992323B53E}" srcOrd="2" destOrd="0" presId="urn:microsoft.com/office/officeart/2005/8/layout/hList7#1"/>
    <dgm:cxn modelId="{9B7707A4-631F-4FC8-B3CE-72AB793AB380}" type="presParOf" srcId="{694473E8-346E-40D6-8ABA-CE027CE83F63}" destId="{DF57616D-1C65-4226-8ADC-B1528FDE203A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32CE55-2F23-4B76-B607-B919576BB4B8}">
      <dsp:nvSpPr>
        <dsp:cNvPr id="0" name=""/>
        <dsp:cNvSpPr/>
      </dsp:nvSpPr>
      <dsp:spPr>
        <a:xfrm>
          <a:off x="1723" y="0"/>
          <a:ext cx="2681524" cy="417646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1"/>
              </a:solidFill>
            </a:rPr>
            <a:t>Home  Nursing Services 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1"/>
              </a:solidFill>
            </a:rPr>
            <a:t>(General Nursing)</a:t>
          </a:r>
          <a:endParaRPr lang="en-GB" sz="2300" kern="1200" dirty="0">
            <a:solidFill>
              <a:schemeClr val="bg1"/>
            </a:solidFill>
          </a:endParaRPr>
        </a:p>
      </dsp:txBody>
      <dsp:txXfrm>
        <a:off x="1723" y="1670585"/>
        <a:ext cx="2681524" cy="1670585"/>
      </dsp:txXfrm>
    </dsp:sp>
    <dsp:sp modelId="{C63962B1-0239-46FF-A33B-FA75E0E14FBE}">
      <dsp:nvSpPr>
        <dsp:cNvPr id="0" name=""/>
        <dsp:cNvSpPr/>
      </dsp:nvSpPr>
      <dsp:spPr>
        <a:xfrm>
          <a:off x="708117" y="292185"/>
          <a:ext cx="1390762" cy="1390762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CBE4B1-BA8F-4C83-AFA1-E2D6A0A09562}">
      <dsp:nvSpPr>
        <dsp:cNvPr id="0" name=""/>
        <dsp:cNvSpPr/>
      </dsp:nvSpPr>
      <dsp:spPr>
        <a:xfrm>
          <a:off x="2763693" y="0"/>
          <a:ext cx="2681524" cy="4176464"/>
        </a:xfrm>
        <a:prstGeom prst="roundRect">
          <a:avLst>
            <a:gd name="adj" fmla="val 10000"/>
          </a:avLst>
        </a:prstGeom>
        <a:solidFill>
          <a:schemeClr val="accent3">
            <a:hueOff val="1025574"/>
            <a:satOff val="-1680"/>
            <a:lumOff val="647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1"/>
              </a:solidFill>
            </a:rPr>
            <a:t>Liaison Nursing Services</a:t>
          </a:r>
          <a:endParaRPr lang="en-GB" sz="2300" kern="1200" dirty="0">
            <a:solidFill>
              <a:schemeClr val="bg1"/>
            </a:solidFill>
          </a:endParaRPr>
        </a:p>
      </dsp:txBody>
      <dsp:txXfrm>
        <a:off x="2763693" y="1670585"/>
        <a:ext cx="2681524" cy="1670585"/>
      </dsp:txXfrm>
    </dsp:sp>
    <dsp:sp modelId="{8ECC601F-3AB7-46CF-B333-8D3685078A6D}">
      <dsp:nvSpPr>
        <dsp:cNvPr id="0" name=""/>
        <dsp:cNvSpPr/>
      </dsp:nvSpPr>
      <dsp:spPr>
        <a:xfrm>
          <a:off x="3409074" y="250587"/>
          <a:ext cx="1390762" cy="1390762"/>
        </a:xfrm>
        <a:prstGeom prst="ellipse">
          <a:avLst/>
        </a:prstGeom>
        <a:solidFill>
          <a:schemeClr val="accent3">
            <a:tint val="50000"/>
            <a:hueOff val="1535501"/>
            <a:satOff val="13825"/>
            <a:lumOff val="20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FA4D2C-34B6-4363-9FA9-54B5CF37D9DB}">
      <dsp:nvSpPr>
        <dsp:cNvPr id="0" name=""/>
        <dsp:cNvSpPr/>
      </dsp:nvSpPr>
      <dsp:spPr>
        <a:xfrm>
          <a:off x="5525663" y="0"/>
          <a:ext cx="2681524" cy="4176464"/>
        </a:xfrm>
        <a:prstGeom prst="roundRect">
          <a:avLst>
            <a:gd name="adj" fmla="val 10000"/>
          </a:avLst>
        </a:prstGeom>
        <a:solidFill>
          <a:schemeClr val="accent3">
            <a:hueOff val="2051147"/>
            <a:satOff val="-3361"/>
            <a:lumOff val="1294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bg1"/>
              </a:solidFill>
            </a:rPr>
            <a:t>Home Nursing Services (mechanical ventilation)</a:t>
          </a:r>
          <a:endParaRPr lang="en-GB" sz="2300" kern="1200" dirty="0">
            <a:solidFill>
              <a:schemeClr val="bg1"/>
            </a:solidFill>
          </a:endParaRPr>
        </a:p>
      </dsp:txBody>
      <dsp:txXfrm>
        <a:off x="5525663" y="1670585"/>
        <a:ext cx="2681524" cy="1670585"/>
      </dsp:txXfrm>
    </dsp:sp>
    <dsp:sp modelId="{DF57616D-1C65-4226-8ADC-B1528FDE203A}">
      <dsp:nvSpPr>
        <dsp:cNvPr id="0" name=""/>
        <dsp:cNvSpPr/>
      </dsp:nvSpPr>
      <dsp:spPr>
        <a:xfrm>
          <a:off x="6171044" y="250587"/>
          <a:ext cx="1390762" cy="1390762"/>
        </a:xfrm>
        <a:prstGeom prst="ellipse">
          <a:avLst/>
        </a:prstGeom>
        <a:solidFill>
          <a:schemeClr val="accent3">
            <a:tint val="50000"/>
            <a:hueOff val="3071002"/>
            <a:satOff val="27649"/>
            <a:lumOff val="41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0F5E39-AC79-4426-A6A5-1D20C6280E33}">
      <dsp:nvSpPr>
        <dsp:cNvPr id="0" name=""/>
        <dsp:cNvSpPr/>
      </dsp:nvSpPr>
      <dsp:spPr>
        <a:xfrm>
          <a:off x="328356" y="3341171"/>
          <a:ext cx="7552199" cy="626469"/>
        </a:xfrm>
        <a:prstGeom prst="left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A30AE94-40B8-4E01-B919-661924436AB9}" type="datetimeFigureOut">
              <a:rPr lang="fr-FR"/>
              <a:pPr>
                <a:defRPr/>
              </a:pPr>
              <a:t>18/01/2017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9CDB65-1163-4442-B593-D225E3DB069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674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518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"/>
          <p:cNvSpPr txBox="1">
            <a:spLocks noChangeArrowheads="1"/>
          </p:cNvSpPr>
          <p:nvPr userDrawn="1"/>
        </p:nvSpPr>
        <p:spPr bwMode="auto">
          <a:xfrm>
            <a:off x="539750" y="1341438"/>
            <a:ext cx="8135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sl-SI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sl-SI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068784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4856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Light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0799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Yellow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310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Blue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1929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Dark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893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31946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sl-SI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498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sl-SI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6493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5DADE2D-0361-4C86-8AEB-E07AA7A795C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/>
              <a:t>Uredite slog naslova matrice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85407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sl-SI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2632325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OCK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CB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8A8B13B2-CAE6-46A2-88C6-9053658AD3CF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142046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Light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EE73033-7CFE-49FE-B662-EFE379161221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96961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Dark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5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CF9BFB62-4EF0-4A23-ADF5-FB81AC1E73B6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62736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82600"/>
            <a:ext cx="37211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/>
          <p:cNvSpPr>
            <a:spLocks noGrp="1"/>
          </p:cNvSpPr>
          <p:nvPr>
            <p:ph type="ctrTitle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000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76250"/>
            <a:ext cx="41322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4735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719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187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134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074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/>
              <a:t>Uredite slog naslova matrice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03783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7" name="Imag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9" r:id="rId3"/>
    <p:sldLayoutId id="2147483730" r:id="rId4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3684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sl-SI"/>
              <a:t>Edit text styles</a:t>
            </a:r>
          </a:p>
          <a:p>
            <a:pPr lvl="1"/>
            <a:r>
              <a:rPr lang="fr-FR" altLang="sl-SI"/>
              <a:t>Second level</a:t>
            </a:r>
          </a:p>
          <a:p>
            <a:pPr lvl="2"/>
            <a:r>
              <a:rPr lang="fr-FR" altLang="sl-SI"/>
              <a:t>Third level</a:t>
            </a:r>
          </a:p>
          <a:p>
            <a:pPr lvl="3"/>
            <a:r>
              <a:rPr lang="fr-FR" altLang="sl-SI"/>
              <a:t>Fourth level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296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/>
              <a:t>Click to edit Master title style</a:t>
            </a:r>
            <a:endParaRPr lang="en-GB" altLang="sl-SI"/>
          </a:p>
        </p:txBody>
      </p:sp>
      <p:sp>
        <p:nvSpPr>
          <p:cNvPr id="8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A097184B-6EEF-435B-9B91-7D3DC8E949A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pic>
        <p:nvPicPr>
          <p:cNvPr id="1026" name="Picture 2" descr="C:\Users\Eleftheris\Desktop\HoCare\WP2\HoCare logos\HoCar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298" y="28683"/>
            <a:ext cx="1482873" cy="808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31" r:id="rId6"/>
    <p:sldLayoutId id="2147483725" r:id="rId7"/>
    <p:sldLayoutId id="2147483732" r:id="rId8"/>
    <p:sldLayoutId id="2147483733" r:id="rId9"/>
    <p:sldLayoutId id="2147483734" r:id="rId10"/>
    <p:sldLayoutId id="2147483735" r:id="rId11"/>
    <p:sldLayoutId id="2147483726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fontAlgn="base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fontAlgn="base">
        <a:spcBef>
          <a:spcPct val="20000"/>
        </a:spcBef>
        <a:spcAft>
          <a:spcPct val="0"/>
        </a:spcAft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828800" algn="l" rtl="0" fontAlgn="base">
        <a:spcBef>
          <a:spcPct val="20000"/>
        </a:spcBef>
        <a:spcAft>
          <a:spcPct val="0"/>
        </a:spcAft>
        <a:buFont typeface="Courier New" pitchFamily="49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/>
              <a:t>Click to edit title style</a:t>
            </a:r>
            <a:endParaRPr lang="en-GB" altLang="sl-SI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EBF944D6-18FB-46FC-9832-61A714CE9B75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9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174625"/>
            <a:ext cx="154622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texte 7"/>
          <p:cNvSpPr>
            <a:spLocks noGrp="1"/>
          </p:cNvSpPr>
          <p:nvPr>
            <p:ph type="body" sz="quarter" idx="10"/>
          </p:nvPr>
        </p:nvSpPr>
        <p:spPr bwMode="auto">
          <a:xfrm>
            <a:off x="933450" y="4724400"/>
            <a:ext cx="7272338" cy="217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Elena </a:t>
            </a:r>
            <a:r>
              <a:rPr lang="en-US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Nikolaidou</a:t>
            </a:r>
            <a:r>
              <a:rPr lang="el-GR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ΜΑ, Β</a:t>
            </a:r>
            <a:r>
              <a:rPr lang="sv-SE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Sc, C.N.sp., RGN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Kyriaki Varnava, </a:t>
            </a:r>
            <a:r>
              <a:rPr lang="el-GR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Β</a:t>
            </a:r>
            <a:r>
              <a:rPr lang="en-US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Sc, </a:t>
            </a:r>
            <a:r>
              <a:rPr lang="en-US" kern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C.N.sp</a:t>
            </a:r>
            <a:r>
              <a:rPr lang="en-US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., RGN</a:t>
            </a:r>
            <a:endParaRPr lang="sv-SE" kern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 kern="0" dirty="0">
              <a:solidFill>
                <a:srgbClr val="000000"/>
              </a:solidFill>
            </a:endParaRPr>
          </a:p>
        </p:txBody>
      </p:sp>
      <p:sp>
        <p:nvSpPr>
          <p:cNvPr id="16387" name="Espace réservé du texte 8"/>
          <p:cNvSpPr>
            <a:spLocks noGrp="1"/>
          </p:cNvSpPr>
          <p:nvPr>
            <p:ph type="body" sz="quarter" idx="11"/>
          </p:nvPr>
        </p:nvSpPr>
        <p:spPr bwMode="auto">
          <a:xfrm>
            <a:off x="971600" y="5445224"/>
            <a:ext cx="7272338" cy="215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sl-SI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Home Nursing Services, </a:t>
            </a:r>
          </a:p>
          <a:p>
            <a:r>
              <a:rPr lang="en-US" altLang="sl-SI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Ministry of Health, Republic of Cyprus </a:t>
            </a:r>
          </a:p>
        </p:txBody>
      </p:sp>
      <p:sp>
        <p:nvSpPr>
          <p:cNvPr id="16389" name="Titre 1"/>
          <p:cNvSpPr>
            <a:spLocks noGrp="1"/>
          </p:cNvSpPr>
          <p:nvPr>
            <p:ph type="ctrTitle"/>
          </p:nvPr>
        </p:nvSpPr>
        <p:spPr bwMode="auto">
          <a:xfrm>
            <a:off x="685800" y="3500438"/>
            <a:ext cx="7772400" cy="795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fr-FR" altLang="sl-SI" sz="3600" b="1" dirty="0"/>
              <a:t>HOME CARE IN CYPRUS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1728787" y="6309320"/>
            <a:ext cx="7415213" cy="38735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/>
              <a:t>27 </a:t>
            </a:r>
            <a:r>
              <a:rPr lang="fr-FR" dirty="0" err="1"/>
              <a:t>January</a:t>
            </a:r>
            <a:r>
              <a:rPr lang="fr-FR" dirty="0"/>
              <a:t>, 2017 </a:t>
            </a:r>
            <a:r>
              <a:rPr lang="en-GB" dirty="0">
                <a:sym typeface="Webdings" panose="05030102010509060703" pitchFamily="18" charset="2"/>
              </a:rPr>
              <a:t></a:t>
            </a:r>
            <a:r>
              <a:rPr lang="fr-FR" dirty="0"/>
              <a:t>1st Thematic Workshop - Madeira, Portugal</a:t>
            </a:r>
          </a:p>
        </p:txBody>
      </p:sp>
      <p:pic>
        <p:nvPicPr>
          <p:cNvPr id="16391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188" y="333375"/>
            <a:ext cx="44323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7771" y="4725144"/>
            <a:ext cx="1288565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4223" y="4725144"/>
            <a:ext cx="1302273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67544" y="836712"/>
            <a:ext cx="8424936" cy="10801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HOME  NURSING</a:t>
            </a:r>
            <a:endParaRPr kumimoji="0" lang="en-GB" sz="36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577683" y="2105774"/>
          <a:ext cx="8208912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5" descr="CLEAR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4576" y="2420888"/>
            <a:ext cx="136521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elen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2276872"/>
            <a:ext cx="170770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111Untitled-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21EE51"/>
              </a:clrFrom>
              <a:clrTo>
                <a:srgbClr val="21EE5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2276872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539552" y="260648"/>
            <a:ext cx="7432586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32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HOME NURSING SERVICES </a:t>
            </a:r>
            <a:br>
              <a:rPr kumimoji="0" lang="en-US" sz="3200" b="1" i="0" u="none" strike="noStrike" kern="1200" cap="none" spc="0" normalizeH="0" baseline="0" noProof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1" i="0" u="none" strike="noStrike" kern="1200" cap="none" spc="0" normalizeH="0" baseline="0" noProof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(General Nursing)</a:t>
            </a:r>
            <a:br>
              <a:rPr kumimoji="0" lang="en-GB" sz="3600" b="1" i="0" u="none" strike="noStrike" kern="1200" cap="none" spc="0" normalizeH="0" baseline="0" noProof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36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1520" y="1916832"/>
            <a:ext cx="8712968" cy="3744416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Health care services provided to persons  and their families  in their own home, directed to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promotion,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maintenance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rehabilitation of the health,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or minimizing the effects of illness or disability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 is the key element of the continuity of care internationally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 is considered a service which mainly organised, provided and assessed by nurses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specialization in community nursing) 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684584" y="0"/>
            <a:ext cx="8949893" cy="1299773"/>
          </a:xfrm>
        </p:spPr>
        <p:txBody>
          <a:bodyPr rtlCol="0"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GB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LIAISON NURSING SERVICES</a:t>
            </a:r>
            <a:endParaRPr lang="el-GR" sz="3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51520" y="1340768"/>
            <a:ext cx="8271222" cy="489575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charset="2"/>
              <a:buNone/>
              <a:tabLst/>
              <a:defRPr/>
            </a:pPr>
            <a:endParaRPr kumimoji="0" lang="en-GB" altLang="el-GR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altLang="el-G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link of  hospital services  with the patients in  community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altLang="el-G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Facilitate the discharge of the patient from the hospital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charset="2"/>
              <a:buNone/>
              <a:tabLst/>
              <a:defRPr/>
            </a:pPr>
            <a:endParaRPr kumimoji="0" lang="en-GB" altLang="el-GR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GB" altLang="el-G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Educate   the patient and his family before leaving the hospital about the care</a:t>
            </a:r>
          </a:p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charset="2"/>
              <a:buNone/>
              <a:tabLst/>
              <a:defRPr/>
            </a:pPr>
            <a:endParaRPr kumimoji="0" lang="en-GB" altLang="el-GR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GB" altLang="el-G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Helps to organise a safety home environment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GB" altLang="el-GR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charset="2"/>
              <a:buNone/>
              <a:tabLst/>
              <a:defRPr/>
            </a:pPr>
            <a:endParaRPr kumimoji="0" lang="en-GB" altLang="el-GR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l-GR" altLang="el-GR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99792" y="196440"/>
            <a:ext cx="4687447" cy="856296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MECHANICAL HOME VENTILATION SERVICES</a:t>
            </a:r>
            <a:endParaRPr lang="en-GB" sz="2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half" idx="4294967295"/>
          </p:nvPr>
        </p:nvSpPr>
        <p:spPr>
          <a:xfrm>
            <a:off x="251520" y="1196752"/>
            <a:ext cx="4824536" cy="538782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en-GB" altLang="el-GR" dirty="0"/>
              <a:t>Aim to:</a:t>
            </a:r>
          </a:p>
          <a:p>
            <a:pPr marL="285750" indent="-285750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l-GR" sz="2400" dirty="0"/>
              <a:t>E</a:t>
            </a:r>
            <a:r>
              <a:rPr lang="en-GB" altLang="el-GR" sz="2400" dirty="0"/>
              <a:t>arly discharge from the hospital</a:t>
            </a: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endParaRPr lang="en-GB" altLang="el-GR" sz="2400" dirty="0"/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el-GR" sz="2400" dirty="0"/>
              <a:t> Smooth integration of patients in their family environment</a:t>
            </a: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endParaRPr lang="en-GB" altLang="el-GR" sz="2400" dirty="0"/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l-GR" sz="2400" dirty="0"/>
              <a:t> </a:t>
            </a:r>
            <a:r>
              <a:rPr lang="en-GB" altLang="el-GR" sz="2400" dirty="0"/>
              <a:t>Nursing monitoring of patients in their home safely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GB" altLang="el-GR" sz="2400" dirty="0"/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el-GR" sz="2400" dirty="0"/>
              <a:t>Improve the quality of life of the patients and their families</a:t>
            </a:r>
            <a:endParaRPr lang="en-GB" altLang="el-GR" sz="2400" dirty="0"/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endParaRPr lang="en-GB" altLang="el-GR" sz="2400" dirty="0"/>
          </a:p>
          <a:p>
            <a:pPr marL="285750" indent="-285750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GB" altLang="el-GR" sz="2400" dirty="0"/>
          </a:p>
          <a:p>
            <a:pPr marL="285750" indent="-285750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GB" altLang="el-GR" sz="2400" dirty="0"/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endParaRPr lang="en-GB" sz="2400" dirty="0"/>
          </a:p>
        </p:txBody>
      </p:sp>
      <p:pic>
        <p:nvPicPr>
          <p:cNvPr id="7" name="Picture 2" descr="http://www.oneidahealthcare.org/cmsresources/ecf%20Vent-Dietary1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2701" y="2670646"/>
            <a:ext cx="3807411" cy="238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56176" y="5661248"/>
            <a:ext cx="2802789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45 patients on mechanical ventilation at home all over the island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>
          <a:xfrm>
            <a:off x="468313" y="6165850"/>
            <a:ext cx="4103687" cy="4318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/>
              <a:t>Questions </a:t>
            </a:r>
            <a:r>
              <a:rPr lang="fr-FR" dirty="0" err="1"/>
              <a:t>Welcome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5220072" y="3573016"/>
            <a:ext cx="3641968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</a:bodyPr>
          <a:lstStyle/>
          <a:p>
            <a:pPr algn="ctr">
              <a:defRPr/>
            </a:pPr>
            <a:r>
              <a:rPr lang="en-US" sz="2800" b="1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THANK YOU FOR YOUR ATTENTION</a:t>
            </a:r>
          </a:p>
        </p:txBody>
      </p:sp>
      <p:pic>
        <p:nvPicPr>
          <p:cNvPr id="6" name="Picture 5" descr="image-417a09a17374591cc1dc269bcf0ab6d8e3bbd903bd1858862e5eddeef4984847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780928"/>
            <a:ext cx="4919284" cy="31683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008112"/>
          </a:xfrm>
        </p:spPr>
        <p:txBody>
          <a:bodyPr/>
          <a:lstStyle/>
          <a:p>
            <a:pPr lvl="0" fontAlgn="auto">
              <a:spcAft>
                <a:spcPts val="0"/>
              </a:spcAft>
              <a:defRPr/>
            </a:pPr>
            <a:r>
              <a:rPr lang="en-US" altLang="el-GR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CYPRUS</a:t>
            </a:r>
            <a:endParaRPr lang="en-GB" altLang="el-GR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0" y="1700808"/>
            <a:ext cx="2771800" cy="4821238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 island in the Eastern of the Mediterranean sea</a:t>
            </a: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3</a:t>
            </a:r>
            <a:r>
              <a:rPr kumimoji="0" lang="en-US" b="1" i="0" u="none" strike="noStrike" kern="1200" cap="none" spc="0" normalizeH="0" baseline="3000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rd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smallest country of the E.U.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Joined  E.U. in 2004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Official Language: Greek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Population: 848.319 in January 2016 (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Eurostat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2016)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charset="2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2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7180" y="1484784"/>
            <a:ext cx="645534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itre 3"/>
          <p:cNvSpPr txBox="1">
            <a:spLocks/>
          </p:cNvSpPr>
          <p:nvPr/>
        </p:nvSpPr>
        <p:spPr bwMode="auto">
          <a:xfrm>
            <a:off x="323528" y="260648"/>
            <a:ext cx="822960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sl-SI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3"/>
          <p:cNvSpPr txBox="1">
            <a:spLocks/>
          </p:cNvSpPr>
          <p:nvPr/>
        </p:nvSpPr>
        <p:spPr bwMode="auto">
          <a:xfrm>
            <a:off x="457200" y="188640"/>
            <a:ext cx="822960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GB" altLang="sl-SI" sz="36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3515"/>
            <a:ext cx="8424936" cy="5549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576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Content Placeholder 3"/>
          <p:cNvGraphicFramePr>
            <a:graphicFrameLocks noGrp="1"/>
          </p:cNvGraphicFramePr>
          <p:nvPr/>
        </p:nvGraphicFramePr>
        <p:xfrm>
          <a:off x="144016" y="1484784"/>
          <a:ext cx="8892480" cy="4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3" imgW="10620152" imgH="4456562" progId="Excel.Sheet.8">
                  <p:embed/>
                </p:oleObj>
              </mc:Choice>
              <mc:Fallback>
                <p:oleObj r:id="rId3" imgW="10620152" imgH="4456562" progId="Excel.Shee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016" y="1484784"/>
                        <a:ext cx="8892480" cy="43204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72008" y="260648"/>
            <a:ext cx="76683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l-GR" sz="2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HEALTH EXPENDITURES AS A PERCENTAGE OF GDP</a:t>
            </a:r>
            <a:endParaRPr lang="en-US" altLang="el-GR" sz="2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1091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" y="1066428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223984"/>
            <a:ext cx="4103687" cy="5040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16016" y="1223984"/>
            <a:ext cx="4104000" cy="5040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2" descr="C:\Users\Koinotikoi\Desktop\house_with_big_keys_md_w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3425" y="3850532"/>
            <a:ext cx="28765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 descr="Κοινωνική φροντίδα&#10;"/>
          <p:cNvSpPr/>
          <p:nvPr/>
        </p:nvSpPr>
        <p:spPr>
          <a:xfrm rot="16200000">
            <a:off x="547786" y="1922512"/>
            <a:ext cx="3810000" cy="3884612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Down Arrow 6"/>
          <p:cNvSpPr/>
          <p:nvPr/>
        </p:nvSpPr>
        <p:spPr>
          <a:xfrm rot="5400000">
            <a:off x="4968180" y="1769318"/>
            <a:ext cx="3810000" cy="4038600"/>
          </a:xfrm>
          <a:prstGeom prst="down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67544" y="908720"/>
            <a:ext cx="8423348" cy="7920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HOME CARE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661292" y="3331418"/>
            <a:ext cx="2743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solidFill>
                  <a:srgbClr val="000000"/>
                </a:solidFill>
                <a:latin typeface="Calibri" pitchFamily="34" charset="0"/>
              </a:rPr>
              <a:t>Social Care</a:t>
            </a:r>
            <a:r>
              <a:rPr lang="el-GR" sz="280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en-US" sz="2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5501580" y="3179018"/>
            <a:ext cx="2743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 sz="28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</a:rPr>
              <a:t>Health Care (Nursing)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935" r="935" b="1815"/>
          <a:stretch>
            <a:fillRect/>
          </a:stretch>
        </p:blipFill>
        <p:spPr bwMode="auto">
          <a:xfrm>
            <a:off x="395536" y="764703"/>
            <a:ext cx="7920880" cy="595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44408" cy="980728"/>
          </a:xfrm>
        </p:spPr>
        <p:txBody>
          <a:bodyPr/>
          <a:lstStyle/>
          <a:p>
            <a:pPr lvl="0" fontAlgn="auto">
              <a:spcAft>
                <a:spcPts val="0"/>
              </a:spcAft>
              <a:defRPr/>
            </a:pPr>
            <a:r>
              <a:rPr lang="el-GR" altLang="el-GR" sz="31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Ministry</a:t>
            </a:r>
            <a:r>
              <a:rPr lang="el-GR" altLang="el-GR" sz="31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l-GR" altLang="el-GR" sz="31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of</a:t>
            </a:r>
            <a:r>
              <a:rPr lang="el-GR" altLang="el-GR" sz="31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l-GR" altLang="el-GR" sz="31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Labour</a:t>
            </a:r>
            <a:r>
              <a:rPr lang="el-GR" altLang="el-GR" sz="31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l-GR" altLang="el-GR" sz="31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and</a:t>
            </a:r>
            <a:r>
              <a:rPr lang="el-GR" altLang="el-GR" sz="31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l-GR" altLang="el-GR" sz="31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Social</a:t>
            </a:r>
            <a:r>
              <a:rPr lang="el-GR" altLang="el-GR" sz="31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l-GR" altLang="el-GR" sz="31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Insurance</a:t>
            </a:r>
            <a:endParaRPr lang="en-GB" sz="31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2204864"/>
            <a:ext cx="8676456" cy="316835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kumimoji="0" lang="en-GB" altLang="el-G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</a:t>
            </a:r>
            <a:r>
              <a:rPr kumimoji="0" lang="el-GR" altLang="el-GR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</a:t>
            </a:r>
            <a:r>
              <a:rPr kumimoji="0" lang="el-GR" altLang="el-G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altLang="el-G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altLang="el-GR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</a:t>
            </a:r>
            <a:r>
              <a:rPr kumimoji="0" lang="el-GR" altLang="el-G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altLang="el-GR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Welfare</a:t>
            </a:r>
            <a:r>
              <a:rPr kumimoji="0" lang="el-GR" altLang="el-G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altLang="el-GR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Services</a:t>
            </a:r>
            <a:r>
              <a:rPr kumimoji="0" lang="en-US" altLang="el-G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altLang="el-GR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Department</a:t>
            </a:r>
            <a:r>
              <a:rPr kumimoji="0" lang="en-GB" altLang="el-G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lang="en-GB" altLang="el-GR" sz="2800" b="1" dirty="0">
                <a:solidFill>
                  <a:schemeClr val="tx2"/>
                </a:solidFill>
                <a:latin typeface="+mn-lt"/>
                <a:cs typeface="+mn-cs"/>
              </a:rPr>
              <a:t> The part of Social Inclusion of disabled people</a:t>
            </a:r>
            <a:endParaRPr kumimoji="0" lang="en-GB" altLang="el-GR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: Rounded Corners 3"/>
          <p:cNvSpPr/>
          <p:nvPr/>
        </p:nvSpPr>
        <p:spPr>
          <a:xfrm>
            <a:off x="3923928" y="3284984"/>
            <a:ext cx="2607157" cy="2330548"/>
          </a:xfrm>
          <a:prstGeom prst="roundRect">
            <a:avLst>
              <a:gd name="adj" fmla="val 10000"/>
            </a:avLst>
          </a:prstGeom>
          <a:blipFill rotWithShape="1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6588224" y="4409728"/>
            <a:ext cx="2555776" cy="2448272"/>
            <a:chOff x="-53955" y="1463496"/>
            <a:chExt cx="3584536" cy="3326704"/>
          </a:xfrm>
        </p:grpSpPr>
        <p:sp>
          <p:nvSpPr>
            <p:cNvPr id="9" name="Rectangle: Rounded Corners 11"/>
            <p:cNvSpPr>
              <a:spLocks noChangeArrowheads="1"/>
            </p:cNvSpPr>
            <p:nvPr/>
          </p:nvSpPr>
          <p:spPr bwMode="auto">
            <a:xfrm>
              <a:off x="-53955" y="1463496"/>
              <a:ext cx="3584536" cy="3326704"/>
            </a:xfrm>
            <a:prstGeom prst="roundRect">
              <a:avLst>
                <a:gd name="adj" fmla="val 10000"/>
              </a:avLst>
            </a:prstGeom>
            <a:solidFill>
              <a:srgbClr val="2D2D8A"/>
            </a:solidFill>
            <a:ln w="25400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: Rounded Corners 4"/>
            <p:cNvSpPr txBox="1">
              <a:spLocks noChangeArrowheads="1"/>
            </p:cNvSpPr>
            <p:nvPr/>
          </p:nvSpPr>
          <p:spPr bwMode="auto">
            <a:xfrm>
              <a:off x="148031" y="1854873"/>
              <a:ext cx="3382550" cy="2420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>
                  <a:solidFill>
                    <a:srgbClr val="FF0000"/>
                  </a:solidFill>
                </a:rPr>
                <a:t>Social services</a:t>
              </a:r>
            </a:p>
            <a:p>
              <a:pPr marL="171450" lvl="1" indent="-171450" defTabSz="1066800">
                <a:lnSpc>
                  <a:spcPct val="90000"/>
                </a:lnSpc>
                <a:spcAft>
                  <a:spcPct val="15000"/>
                </a:spcAft>
                <a:buFontTx/>
                <a:buChar char="•"/>
              </a:pPr>
              <a:r>
                <a:rPr lang="en-US" sz="2000" dirty="0">
                  <a:solidFill>
                    <a:srgbClr val="FFFFFF"/>
                  </a:solidFill>
                </a:rPr>
                <a:t>Domestic aid</a:t>
              </a:r>
            </a:p>
            <a:p>
              <a:pPr marL="171450" lvl="1" indent="-171450" defTabSz="1066800">
                <a:lnSpc>
                  <a:spcPct val="90000"/>
                </a:lnSpc>
                <a:spcAft>
                  <a:spcPct val="15000"/>
                </a:spcAft>
                <a:buFontTx/>
                <a:buChar char="•"/>
              </a:pPr>
              <a:r>
                <a:rPr lang="en-US" sz="2000" dirty="0">
                  <a:solidFill>
                    <a:srgbClr val="FFFFFF"/>
                  </a:solidFill>
                </a:rPr>
                <a:t>Personal care</a:t>
              </a:r>
            </a:p>
            <a:p>
              <a:pPr marL="171450" lvl="1" indent="-171450" defTabSz="1066800">
                <a:lnSpc>
                  <a:spcPct val="90000"/>
                </a:lnSpc>
                <a:spcAft>
                  <a:spcPct val="15000"/>
                </a:spcAft>
                <a:buFontTx/>
                <a:buChar char="•"/>
              </a:pPr>
              <a:r>
                <a:rPr lang="en-US" sz="2000" dirty="0">
                  <a:solidFill>
                    <a:srgbClr val="FFFFFF"/>
                  </a:solidFill>
                </a:rPr>
                <a:t>Technical aid</a:t>
              </a:r>
            </a:p>
            <a:p>
              <a:pPr marL="171450" lvl="1" indent="-171450" defTabSz="1066800">
                <a:lnSpc>
                  <a:spcPct val="90000"/>
                </a:lnSpc>
                <a:spcAft>
                  <a:spcPct val="15000"/>
                </a:spcAft>
                <a:buFontTx/>
                <a:buChar char="•"/>
              </a:pPr>
              <a:r>
                <a:rPr lang="en-US" sz="2000" dirty="0">
                  <a:solidFill>
                    <a:srgbClr val="FFFFFF"/>
                  </a:solidFill>
                </a:rPr>
                <a:t>Financial aid</a:t>
              </a:r>
            </a:p>
            <a:p>
              <a:pPr marL="171450" lvl="1" indent="-171450" defTabSz="1066800">
                <a:lnSpc>
                  <a:spcPct val="90000"/>
                </a:lnSpc>
                <a:spcAft>
                  <a:spcPct val="15000"/>
                </a:spcAft>
                <a:buFontTx/>
                <a:buChar char="•"/>
              </a:pPr>
              <a:endParaRPr lang="en-US" sz="24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1692696" y="0"/>
            <a:ext cx="9404723" cy="1420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l-GR" sz="3600" b="1" i="0" u="none" strike="noStrike" kern="1200" cap="none" spc="50" normalizeH="0" baseline="0" noProof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GB" altLang="el-GR" sz="31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Home  Nursing in Cyprus</a:t>
            </a:r>
            <a:r>
              <a:rPr lang="el-GR" altLang="el-GR" sz="31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83568" y="1340768"/>
            <a:ext cx="8229600" cy="4868862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altLang="el-GR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l-GR" altLang="el-GR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Ministry</a:t>
            </a:r>
            <a:r>
              <a:rPr kumimoji="0" lang="el-GR" altLang="el-GR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altLang="el-GR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</a:t>
            </a:r>
            <a:r>
              <a:rPr kumimoji="0" lang="el-GR" altLang="el-GR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l-GR" altLang="el-GR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Health</a:t>
            </a:r>
            <a:r>
              <a:rPr kumimoji="0" lang="el-GR" altLang="el-GR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altLang="el-GR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altLang="el-GR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altLang="el-GR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 NURSING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GB" altLang="el-GR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Home Nursing Services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el-GR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 Mental Health Services</a:t>
            </a:r>
            <a:endParaRPr kumimoji="0" lang="en-GB" altLang="el-GR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GB" altLang="el-GR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GB" altLang="el-GR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Non governmental organisations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el-GR" sz="2400" b="1" dirty="0">
                <a:solidFill>
                  <a:schemeClr val="tx2"/>
                </a:solidFill>
                <a:latin typeface="+mn-lt"/>
                <a:cs typeface="+mn-cs"/>
              </a:rPr>
              <a:t>Nursing care to cancer patients</a:t>
            </a:r>
            <a:endParaRPr lang="en-GB" altLang="el-GR" sz="2400" b="1" dirty="0">
              <a:solidFill>
                <a:schemeClr val="tx2"/>
              </a:solidFill>
              <a:latin typeface="+mn-lt"/>
              <a:cs typeface="+mn-cs"/>
            </a:endParaRP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charset="2"/>
              <a:buNone/>
              <a:tabLst/>
              <a:defRPr/>
            </a:pPr>
            <a:endParaRPr kumimoji="0" lang="en-GB" altLang="el-GR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GB" altLang="el-GR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Private nursing agencies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HoCare_PPT_Templat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58D04002-1A63-4954-8F58-322AD3FBA6B3}"/>
    </a:ext>
  </a:extLst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F84AA13F-568C-44F3-B479-C6A9A114AE49}"/>
    </a:ext>
  </a:extLst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8A8BA56D-941A-4829-984E-DE6AE4C8B7C7}"/>
    </a:ext>
  </a:extLst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3B69396B-88D0-48A1-A56D-80135871358D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HoCare_PPT_Template</Template>
  <TotalTime>372</TotalTime>
  <Words>372</Words>
  <Application>Microsoft Office PowerPoint</Application>
  <PresentationFormat>On-screen Show (4:3)</PresentationFormat>
  <Paragraphs>74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Calibri</vt:lpstr>
      <vt:lpstr>Courier New</vt:lpstr>
      <vt:lpstr>Webdings</vt:lpstr>
      <vt:lpstr>Wingdings</vt:lpstr>
      <vt:lpstr>Wingdings 3</vt:lpstr>
      <vt:lpstr>HoCare_PPT_Template</vt:lpstr>
      <vt:lpstr>CONTENT page</vt:lpstr>
      <vt:lpstr>IMAGE</vt:lpstr>
      <vt:lpstr>BLOCK page </vt:lpstr>
      <vt:lpstr>Microsoft Excel 97-2003 Worksheet</vt:lpstr>
      <vt:lpstr>HOME CARE IN CYPRUS</vt:lpstr>
      <vt:lpstr>CYPRUS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Ministry of Labour and Social Insurance</vt:lpstr>
      <vt:lpstr>PowerPoint Presentation</vt:lpstr>
      <vt:lpstr>PowerPoint Presentation</vt:lpstr>
      <vt:lpstr>PowerPoint Presentation</vt:lpstr>
      <vt:lpstr>LIAISON NURSING SERVICES</vt:lpstr>
      <vt:lpstr>MECHANICAL HOME VENTILATION SERVICES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Anas</dc:creator>
  <cp:lastModifiedBy>User</cp:lastModifiedBy>
  <cp:revision>26</cp:revision>
  <dcterms:created xsi:type="dcterms:W3CDTF">2016-05-25T15:05:31Z</dcterms:created>
  <dcterms:modified xsi:type="dcterms:W3CDTF">2017-01-18T09:12:19Z</dcterms:modified>
</cp:coreProperties>
</file>