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16"/>
  </p:notesMasterIdLst>
  <p:sldIdLst>
    <p:sldId id="257" r:id="rId5"/>
    <p:sldId id="272" r:id="rId6"/>
    <p:sldId id="261" r:id="rId7"/>
    <p:sldId id="265" r:id="rId8"/>
    <p:sldId id="273" r:id="rId9"/>
    <p:sldId id="266" r:id="rId10"/>
    <p:sldId id="268" r:id="rId11"/>
    <p:sldId id="269" r:id="rId12"/>
    <p:sldId id="270" r:id="rId13"/>
    <p:sldId id="262" r:id="rId14"/>
    <p:sldId id="271" r:id="rId15"/>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75" autoAdjust="0"/>
  </p:normalViewPr>
  <p:slideViewPr>
    <p:cSldViewPr>
      <p:cViewPr>
        <p:scale>
          <a:sx n="94" d="100"/>
          <a:sy n="94" d="100"/>
        </p:scale>
        <p:origin x="-1133" y="91"/>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A30AE94-40B8-4E01-B919-661924436AB9}" type="datetimeFigureOut">
              <a:rPr lang="fr-FR"/>
              <a:pPr>
                <a:defRPr/>
              </a:pPr>
              <a:t>26/01/2017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B9CDB65-1163-4442-B593-D225E3DB0690}" type="slidenum">
              <a:rPr lang="fr-FR"/>
              <a:pPr>
                <a:defRPr/>
              </a:pPr>
              <a:t>‹#›</a:t>
            </a:fld>
            <a:endParaRPr lang="fr-FR"/>
          </a:p>
        </p:txBody>
      </p:sp>
    </p:spTree>
    <p:extLst>
      <p:ext uri="{BB962C8B-B14F-4D97-AF65-F5344CB8AC3E}">
        <p14:creationId xmlns:p14="http://schemas.microsoft.com/office/powerpoint/2010/main" val="8336742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5185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extLst>
      <p:ext uri="{BB962C8B-B14F-4D97-AF65-F5344CB8AC3E}">
        <p14:creationId xmlns:p14="http://schemas.microsoft.com/office/powerpoint/2010/main" val="406878426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5485665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7507992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073101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61929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389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131946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986498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536493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95DADE2D-0361-4C86-8AEB-E07AA7A795C2}"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854071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extLst>
      <p:ext uri="{BB962C8B-B14F-4D97-AF65-F5344CB8AC3E}">
        <p14:creationId xmlns:p14="http://schemas.microsoft.com/office/powerpoint/2010/main" val="42632325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8A8B13B2-CAE6-46A2-88C6-9053658AD3C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4142046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7EE73033-7CFE-49FE-B662-EFE379161221}"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6961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F9BFB62-4EF0-4A23-ADF5-FB81AC1E73B6}"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2736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4" name="Sous-titre 2"/>
          <p:cNvSpPr txBox="1">
            <a:spLocks/>
          </p:cNvSpPr>
          <p:nvPr userDrawn="1"/>
        </p:nvSpPr>
        <p:spPr>
          <a:xfrm>
            <a:off x="5724525" y="6165850"/>
            <a:ext cx="2808288" cy="431800"/>
          </a:xfrm>
          <a:prstGeom prst="rect">
            <a:avLst/>
          </a:prstGeom>
        </p:spPr>
        <p:txBody>
          <a:bodyPr>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fontAlgn="auto">
              <a:spcAft>
                <a:spcPts val="0"/>
              </a:spcAft>
              <a:defRPr/>
            </a:pPr>
            <a:r>
              <a:rPr lang="fr-FR" sz="1600" i="1" dirty="0" smtClean="0"/>
              <a:t>Project </a:t>
            </a:r>
            <a:r>
              <a:rPr lang="fr-FR" sz="1600" i="1" dirty="0" err="1" smtClean="0"/>
              <a:t>smedia</a:t>
            </a:r>
            <a:endParaRPr lang="en-GB" sz="1600" i="1" dirty="0"/>
          </a:p>
        </p:txBody>
      </p:sp>
      <p:pic>
        <p:nvPicPr>
          <p:cNvPr id="5" name="Image 1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08625" y="6165850"/>
            <a:ext cx="1311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6"/>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951000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6100" y="476250"/>
            <a:ext cx="41322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extLst>
      <p:ext uri="{BB962C8B-B14F-4D97-AF65-F5344CB8AC3E}">
        <p14:creationId xmlns:p14="http://schemas.microsoft.com/office/powerpoint/2010/main" val="28347359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25719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9591879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3351349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1647074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7037833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5.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29" r:id="rId3"/>
    <p:sldLayoutId id="2147483730" r:id="rId4"/>
  </p:sldLayoutIdLst>
  <p:timing>
    <p:tnLst>
      <p:par>
        <p:cTn id="1" dur="indefinite" restart="never" nodeType="tmRoot"/>
      </p:par>
    </p:tnLst>
  </p:timing>
  <p:hf hdr="0" ft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buFont typeface="Arial" charset="0"/>
        <a:defRPr sz="2400" b="1" kern="1200">
          <a:solidFill>
            <a:schemeClr val="tx2"/>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ce réservé du texte 2"/>
          <p:cNvSpPr>
            <a:spLocks noGrp="1"/>
          </p:cNvSpPr>
          <p:nvPr>
            <p:ph type="body" idx="1"/>
          </p:nvPr>
        </p:nvSpPr>
        <p:spPr bwMode="auto">
          <a:xfrm>
            <a:off x="457200" y="136842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2052" name="Espace réservé du titre 1"/>
          <p:cNvSpPr>
            <a:spLocks noGrp="1"/>
          </p:cNvSpPr>
          <p:nvPr>
            <p:ph type="title"/>
          </p:nvPr>
        </p:nvSpPr>
        <p:spPr bwMode="auto">
          <a:xfrm>
            <a:off x="468313" y="43180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A097184B-6EEF-435B-9B91-7D3DC8E949A2}" type="slidenum">
              <a:rPr lang="en-GB" smtClean="0"/>
              <a:pPr fontAlgn="auto">
                <a:spcAft>
                  <a:spcPts val="0"/>
                </a:spcAft>
                <a:defRPr/>
              </a:pPr>
              <a:t>‹#›</a:t>
            </a:fld>
            <a:endParaRPr lang="en-GB" dirty="0"/>
          </a:p>
        </p:txBody>
      </p:sp>
      <p:pic>
        <p:nvPicPr>
          <p:cNvPr id="2" name="Slika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584839" y="116632"/>
            <a:ext cx="1451211" cy="790960"/>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1" r:id="rId6"/>
    <p:sldLayoutId id="2147483725" r:id="rId7"/>
    <p:sldLayoutId id="2147483732" r:id="rId8"/>
    <p:sldLayoutId id="2147483733" r:id="rId9"/>
    <p:sldLayoutId id="2147483734" r:id="rId10"/>
    <p:sldLayoutId id="2147483735" r:id="rId11"/>
    <p:sldLayoutId id="2147483726" r:id="rId12"/>
  </p:sldLayoutIdLst>
  <p:timing>
    <p:tnLst>
      <p:par>
        <p:cTn id="1" dur="indefinite" restart="never" nodeType="tmRoot"/>
      </p:par>
    </p:tnLst>
  </p:timing>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EBF944D6-18FB-46FC-9832-61A714CE9B75}"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27" r:id="rId1"/>
    <p:sldLayoutId id="2147483728" r:id="rId2"/>
  </p:sldLayoutIdLst>
  <p:timing>
    <p:tnLst>
      <p:par>
        <p:cTn id="1" dur="indefinite" restart="never" nodeType="tmRoot"/>
      </p:par>
    </p:tnLst>
  </p:timing>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4099"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388" y="174625"/>
            <a:ext cx="15462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mailto:Michal.stefan@dex-ic.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texte 7"/>
          <p:cNvSpPr>
            <a:spLocks noGrp="1"/>
          </p:cNvSpPr>
          <p:nvPr>
            <p:ph type="body" sz="quarter" idx="10"/>
          </p:nvPr>
        </p:nvSpPr>
        <p:spPr bwMode="auto">
          <a:xfrm>
            <a:off x="933450" y="4724400"/>
            <a:ext cx="7272338" cy="217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cs-CZ" altLang="sl-SI" dirty="0" smtClean="0"/>
              <a:t>Michal Štefan</a:t>
            </a:r>
            <a:endParaRPr lang="en-GB" altLang="sl-SI" dirty="0" smtClean="0"/>
          </a:p>
        </p:txBody>
      </p:sp>
      <p:sp>
        <p:nvSpPr>
          <p:cNvPr id="16387" name="Espace réservé du texte 8"/>
          <p:cNvSpPr>
            <a:spLocks noGrp="1"/>
          </p:cNvSpPr>
          <p:nvPr>
            <p:ph type="body" sz="quarter" idx="11"/>
          </p:nvPr>
        </p:nvSpPr>
        <p:spPr bwMode="auto">
          <a:xfrm>
            <a:off x="933450" y="5157788"/>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cs-CZ" altLang="sl-SI" dirty="0" smtClean="0"/>
              <a:t>DEX Innovation Centre</a:t>
            </a:r>
            <a:endParaRPr lang="en-GB" altLang="sl-SI" dirty="0" smtClean="0"/>
          </a:p>
        </p:txBody>
      </p:sp>
      <p:sp>
        <p:nvSpPr>
          <p:cNvPr id="16388" name="Espace réservé du texte 9"/>
          <p:cNvSpPr>
            <a:spLocks noGrp="1"/>
          </p:cNvSpPr>
          <p:nvPr>
            <p:ph type="body" sz="quarter" idx="12"/>
          </p:nvPr>
        </p:nvSpPr>
        <p:spPr bwMode="auto">
          <a:xfrm>
            <a:off x="933450" y="5589588"/>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cs-CZ" altLang="sl-SI" dirty="0" err="1">
                <a:solidFill>
                  <a:schemeClr val="tx2"/>
                </a:solidFill>
                <a:latin typeface="Calibri" pitchFamily="34" charset="0"/>
                <a:hlinkClick r:id="rId2"/>
              </a:rPr>
              <a:t>m</a:t>
            </a:r>
            <a:r>
              <a:rPr lang="cs-CZ" altLang="sl-SI" dirty="0" err="1" smtClean="0">
                <a:solidFill>
                  <a:schemeClr val="tx2"/>
                </a:solidFill>
                <a:latin typeface="Calibri" pitchFamily="34" charset="0"/>
                <a:hlinkClick r:id="rId2"/>
              </a:rPr>
              <a:t>ichal.stefan</a:t>
            </a:r>
            <a:r>
              <a:rPr lang="en-US" altLang="sl-SI" dirty="0" smtClean="0">
                <a:solidFill>
                  <a:schemeClr val="tx2"/>
                </a:solidFill>
                <a:latin typeface="Calibri" pitchFamily="34" charset="0"/>
                <a:hlinkClick r:id="rId2"/>
              </a:rPr>
              <a:t>@</a:t>
            </a:r>
            <a:r>
              <a:rPr lang="sk-SK" altLang="sl-SI" dirty="0" err="1" smtClean="0">
                <a:solidFill>
                  <a:schemeClr val="tx2"/>
                </a:solidFill>
                <a:latin typeface="Calibri" pitchFamily="34" charset="0"/>
                <a:hlinkClick r:id="rId2"/>
              </a:rPr>
              <a:t>dex-ic.com</a:t>
            </a:r>
            <a:r>
              <a:rPr lang="sk-SK" altLang="sl-SI" dirty="0" smtClean="0">
                <a:solidFill>
                  <a:schemeClr val="tx2"/>
                </a:solidFill>
                <a:latin typeface="Calibri" pitchFamily="34" charset="0"/>
              </a:rPr>
              <a:t> </a:t>
            </a:r>
            <a:endParaRPr lang="en-GB" altLang="sl-SI" dirty="0" smtClean="0">
              <a:solidFill>
                <a:schemeClr val="tx2"/>
              </a:solidFill>
            </a:endParaRPr>
          </a:p>
        </p:txBody>
      </p:sp>
      <p:sp>
        <p:nvSpPr>
          <p:cNvPr id="16389" name="Titre 1"/>
          <p:cNvSpPr>
            <a:spLocks noGrp="1"/>
          </p:cNvSpPr>
          <p:nvPr>
            <p:ph type="ctrTitle"/>
          </p:nvPr>
        </p:nvSpPr>
        <p:spPr bwMode="auto">
          <a:xfrm>
            <a:off x="685800" y="3500438"/>
            <a:ext cx="7772400" cy="795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GB" sz="1800" b="1" dirty="0"/>
              <a:t>Current situation regarding Home Care R&amp;I support </a:t>
            </a:r>
            <a:r>
              <a:rPr lang="cs-CZ" sz="1800" b="1" dirty="0" smtClean="0"/>
              <a:t/>
            </a:r>
            <a:br>
              <a:rPr lang="cs-CZ" sz="1800" b="1" dirty="0" smtClean="0"/>
            </a:br>
            <a:r>
              <a:rPr lang="en-GB" sz="1800" dirty="0" smtClean="0"/>
              <a:t>Generation </a:t>
            </a:r>
            <a:r>
              <a:rPr lang="en-GB" sz="1800" dirty="0"/>
              <a:t>of innovation through addressing unmet needs identified by </a:t>
            </a:r>
            <a:r>
              <a:rPr lang="en-GB" sz="1800" dirty="0" smtClean="0"/>
              <a:t>citizen</a:t>
            </a:r>
            <a:r>
              <a:rPr lang="sk-SK" sz="1800" dirty="0" smtClean="0"/>
              <a:t> / </a:t>
            </a:r>
            <a:r>
              <a:rPr lang="sk-SK" sz="1800" dirty="0" err="1" smtClean="0"/>
              <a:t>user</a:t>
            </a:r>
            <a:r>
              <a:rPr lang="en-GB" sz="1800" dirty="0" smtClean="0"/>
              <a:t> helix</a:t>
            </a:r>
            <a:r>
              <a:rPr lang="cs-CZ" sz="1800" dirty="0" smtClean="0"/>
              <a:t> </a:t>
            </a:r>
            <a:r>
              <a:rPr lang="en-GB" sz="1800" dirty="0" smtClean="0"/>
              <a:t>of </a:t>
            </a:r>
            <a:r>
              <a:rPr lang="en-GB" sz="1800" dirty="0"/>
              <a:t>quadruple-helix approach</a:t>
            </a:r>
            <a:br>
              <a:rPr lang="en-GB" sz="1800" dirty="0"/>
            </a:br>
            <a:r>
              <a:rPr lang="en-GB" sz="1800" b="1" dirty="0" smtClean="0"/>
              <a:t>CZECH </a:t>
            </a:r>
            <a:r>
              <a:rPr lang="en-GB" sz="1800" b="1" dirty="0"/>
              <a:t>REPUBLIC</a:t>
            </a:r>
            <a:endParaRPr lang="en-GB" sz="1800" dirty="0"/>
          </a:p>
        </p:txBody>
      </p:sp>
      <p:sp>
        <p:nvSpPr>
          <p:cNvPr id="5" name="Espace réservé du texte 4"/>
          <p:cNvSpPr>
            <a:spLocks noGrp="1"/>
          </p:cNvSpPr>
          <p:nvPr>
            <p:ph type="body" sz="quarter" idx="14"/>
          </p:nvPr>
        </p:nvSpPr>
        <p:spPr>
          <a:xfrm>
            <a:off x="971550" y="6308725"/>
            <a:ext cx="7415213" cy="387350"/>
          </a:xfrm>
        </p:spPr>
        <p:txBody>
          <a:bodyPr>
            <a:normAutofit/>
          </a:bodyPr>
          <a:lstStyle/>
          <a:p>
            <a:pPr fontAlgn="auto">
              <a:spcAft>
                <a:spcPts val="0"/>
              </a:spcAft>
              <a:buFont typeface="Arial" panose="020B0604020202020204" pitchFamily="34" charset="0"/>
              <a:buNone/>
              <a:defRPr/>
            </a:pPr>
            <a:r>
              <a:rPr lang="fr-FR" dirty="0" smtClean="0"/>
              <a:t>2</a:t>
            </a:r>
            <a:r>
              <a:rPr lang="sk-SK" dirty="0" smtClean="0"/>
              <a:t>7</a:t>
            </a:r>
            <a:r>
              <a:rPr lang="fr-FR" dirty="0" smtClean="0"/>
              <a:t> </a:t>
            </a:r>
            <a:r>
              <a:rPr lang="sk-SK" dirty="0" err="1" smtClean="0"/>
              <a:t>January</a:t>
            </a:r>
            <a:r>
              <a:rPr lang="fr-FR" dirty="0" smtClean="0"/>
              <a:t>, 201</a:t>
            </a:r>
            <a:r>
              <a:rPr lang="sk-SK" dirty="0"/>
              <a:t>7</a:t>
            </a:r>
            <a:r>
              <a:rPr lang="fr-FR" dirty="0" smtClean="0"/>
              <a:t> </a:t>
            </a:r>
            <a:r>
              <a:rPr lang="en-GB" dirty="0" smtClean="0">
                <a:sym typeface="Webdings" panose="05030102010509060703" pitchFamily="18" charset="2"/>
              </a:rPr>
              <a:t></a:t>
            </a:r>
            <a:r>
              <a:rPr lang="sk-SK" dirty="0" smtClean="0">
                <a:sym typeface="Webdings" panose="05030102010509060703" pitchFamily="18" charset="2"/>
              </a:rPr>
              <a:t>1st </a:t>
            </a:r>
            <a:r>
              <a:rPr lang="sk-SK" dirty="0" err="1" smtClean="0">
                <a:sym typeface="Webdings" panose="05030102010509060703" pitchFamily="18" charset="2"/>
              </a:rPr>
              <a:t>international</a:t>
            </a:r>
            <a:r>
              <a:rPr lang="sk-SK" dirty="0" smtClean="0">
                <a:sym typeface="Webdings" panose="05030102010509060703" pitchFamily="18" charset="2"/>
              </a:rPr>
              <a:t> </a:t>
            </a:r>
            <a:r>
              <a:rPr lang="sk-SK" dirty="0" err="1" smtClean="0">
                <a:sym typeface="Webdings" panose="05030102010509060703" pitchFamily="18" charset="2"/>
              </a:rPr>
              <a:t>thematic</a:t>
            </a:r>
            <a:r>
              <a:rPr lang="sk-SK" dirty="0" smtClean="0">
                <a:sym typeface="Webdings" panose="05030102010509060703" pitchFamily="18" charset="2"/>
              </a:rPr>
              <a:t> </a:t>
            </a:r>
            <a:r>
              <a:rPr lang="sk-SK" dirty="0" err="1" smtClean="0">
                <a:sym typeface="Webdings" panose="05030102010509060703" pitchFamily="18" charset="2"/>
              </a:rPr>
              <a:t>workshop</a:t>
            </a:r>
            <a:r>
              <a:rPr lang="sk-SK" dirty="0" smtClean="0">
                <a:sym typeface="Webdings" panose="05030102010509060703" pitchFamily="18" charset="2"/>
              </a:rPr>
              <a:t> - Madeira</a:t>
            </a:r>
            <a:endParaRPr lang="fr-FR" dirty="0"/>
          </a:p>
        </p:txBody>
      </p:sp>
      <p:pic>
        <p:nvPicPr>
          <p:cNvPr id="16391" name="Slika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333375"/>
            <a:ext cx="44323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8"/>
          <p:cNvSpPr>
            <a:spLocks noGrp="1"/>
          </p:cNvSpPr>
          <p:nvPr>
            <p:ph type="title"/>
          </p:nvPr>
        </p:nvSpPr>
        <p:spPr>
          <a:xfrm>
            <a:off x="457200" y="431800"/>
            <a:ext cx="8229600" cy="561975"/>
          </a:xfrm>
        </p:spPr>
        <p:txBody>
          <a:bodyPr/>
          <a:lstStyle/>
          <a:p>
            <a:r>
              <a:rPr lang="en-GB" sz="2000" b="1" u="sng" dirty="0"/>
              <a:t>GENERAL SITUATION WITH IDENTIFICATION OF NEEDS </a:t>
            </a:r>
            <a:r>
              <a:rPr lang="sk-SK" sz="2000" b="1" u="sng" dirty="0" smtClean="0"/>
              <a:t/>
            </a:r>
            <a:br>
              <a:rPr lang="sk-SK" sz="2000" b="1" u="sng" dirty="0" smtClean="0"/>
            </a:br>
            <a:r>
              <a:rPr lang="en-GB" sz="2000" b="1" u="sng" dirty="0" smtClean="0"/>
              <a:t>BY </a:t>
            </a:r>
            <a:r>
              <a:rPr lang="en-GB" sz="2000" b="1" u="sng" dirty="0"/>
              <a:t>FORMAL AND INFORMAL PROVIDERS</a:t>
            </a:r>
            <a:endParaRPr lang="en-GB" altLang="sl-SI" sz="2000" b="1" dirty="0" smtClean="0"/>
          </a:p>
        </p:txBody>
      </p:sp>
      <p:sp>
        <p:nvSpPr>
          <p:cNvPr id="18435" name="Espace réservé du texte 4"/>
          <p:cNvSpPr>
            <a:spLocks noGrp="1"/>
          </p:cNvSpPr>
          <p:nvPr>
            <p:ph type="body" sz="quarter" idx="10"/>
          </p:nvPr>
        </p:nvSpPr>
        <p:spPr>
          <a:xfrm>
            <a:off x="457200" y="1368425"/>
            <a:ext cx="4103688" cy="5040313"/>
          </a:xfrm>
        </p:spPr>
        <p:txBody>
          <a:bodyPr/>
          <a:lstStyle/>
          <a:p>
            <a:endParaRPr lang="sk-SK" altLang="sl-SI" dirty="0" smtClean="0"/>
          </a:p>
          <a:p>
            <a:endParaRPr lang="sk-SK" altLang="sl-SI" dirty="0"/>
          </a:p>
          <a:p>
            <a:endParaRPr lang="sk-SK" altLang="sl-SI" dirty="0" smtClean="0"/>
          </a:p>
          <a:p>
            <a:endParaRPr lang="fr-FR" altLang="sl-SI" dirty="0" smtClean="0"/>
          </a:p>
        </p:txBody>
      </p:sp>
      <p:sp>
        <p:nvSpPr>
          <p:cNvPr id="18436" name="Espace réservé du texte 5"/>
          <p:cNvSpPr>
            <a:spLocks noGrp="1"/>
          </p:cNvSpPr>
          <p:nvPr>
            <p:ph type="body" sz="quarter" idx="11"/>
          </p:nvPr>
        </p:nvSpPr>
        <p:spPr>
          <a:xfrm>
            <a:off x="395537" y="1412776"/>
            <a:ext cx="8424614" cy="4995962"/>
          </a:xfrm>
        </p:spPr>
        <p:txBody>
          <a:bodyPr/>
          <a:lstStyle/>
          <a:p>
            <a:r>
              <a:rPr lang="en-GB" sz="1600" b="0" dirty="0" smtClean="0"/>
              <a:t>-</a:t>
            </a:r>
            <a:r>
              <a:rPr lang="en-GB" sz="1600" b="0" dirty="0"/>
              <a:t>not so many national level organizations in informal care, but these few are active and part of projects, however not for innovative solutions though, mostly education and further support</a:t>
            </a:r>
          </a:p>
          <a:p>
            <a:r>
              <a:rPr lang="en-GB" sz="1600" b="0" dirty="0"/>
              <a:t>-formal providers mainly university hospitals via research projects</a:t>
            </a:r>
          </a:p>
          <a:p>
            <a:r>
              <a:rPr lang="en-GB" sz="1600" b="0" dirty="0"/>
              <a:t>-they know the needs from home care very well, but are overwhelmed by financing problems of their operations, the almost impossibility to be direct partner in any financed project and inexperience to set any project up </a:t>
            </a:r>
          </a:p>
          <a:p>
            <a:pPr lvl="0"/>
            <a:r>
              <a:rPr lang="en-GB" sz="1600" b="0" dirty="0" smtClean="0"/>
              <a:t>-</a:t>
            </a:r>
            <a:r>
              <a:rPr lang="en-GB" sz="1600" b="0" dirty="0"/>
              <a:t>the network in Home Care in CZ is small, most actors are known to each other, cooperate from time to time but not strategically, mainly based on previous initiatives, most long term cooperation mainly between university </a:t>
            </a:r>
            <a:r>
              <a:rPr lang="en-GB" sz="1600" b="0" dirty="0" smtClean="0"/>
              <a:t>hospitals</a:t>
            </a:r>
            <a:r>
              <a:rPr lang="cs-CZ" sz="1600" b="0" dirty="0" smtClean="0"/>
              <a:t>a and university </a:t>
            </a:r>
            <a:r>
              <a:rPr lang="cs-CZ" sz="1600" b="0" dirty="0" err="1" smtClean="0"/>
              <a:t>research</a:t>
            </a:r>
            <a:r>
              <a:rPr lang="cs-CZ" sz="1600" b="0" dirty="0" smtClean="0"/>
              <a:t> </a:t>
            </a:r>
            <a:r>
              <a:rPr lang="cs-CZ" sz="1600" b="0" dirty="0" err="1" smtClean="0"/>
              <a:t>teams</a:t>
            </a:r>
            <a:r>
              <a:rPr lang="en-GB" sz="1600" b="0" dirty="0" smtClean="0"/>
              <a:t>, </a:t>
            </a:r>
            <a:r>
              <a:rPr lang="en-GB" sz="1600" b="0" dirty="0"/>
              <a:t>transfer of needs for innovations is rather isolated via personal linkages</a:t>
            </a:r>
          </a:p>
          <a:p>
            <a:r>
              <a:rPr lang="cs-CZ" sz="1600" b="0" dirty="0"/>
              <a:t>-CZ </a:t>
            </a:r>
            <a:r>
              <a:rPr lang="cs-CZ" sz="1600" b="0" dirty="0" err="1"/>
              <a:t>actors</a:t>
            </a:r>
            <a:r>
              <a:rPr lang="cs-CZ" sz="1600" b="0" dirty="0"/>
              <a:t> </a:t>
            </a:r>
            <a:r>
              <a:rPr lang="cs-CZ" sz="1600" b="0" dirty="0" err="1"/>
              <a:t>can</a:t>
            </a:r>
            <a:r>
              <a:rPr lang="cs-CZ" sz="1600" b="0" dirty="0"/>
              <a:t> </a:t>
            </a:r>
            <a:r>
              <a:rPr lang="cs-CZ" sz="1600" b="0" dirty="0" err="1"/>
              <a:t>develop</a:t>
            </a:r>
            <a:r>
              <a:rPr lang="cs-CZ" sz="1600" b="0" dirty="0"/>
              <a:t> </a:t>
            </a:r>
            <a:r>
              <a:rPr lang="cs-CZ" sz="1600" b="0" dirty="0" err="1"/>
              <a:t>great</a:t>
            </a:r>
            <a:r>
              <a:rPr lang="cs-CZ" sz="1600" b="0" dirty="0"/>
              <a:t> ICT </a:t>
            </a:r>
            <a:r>
              <a:rPr lang="cs-CZ" sz="1600" b="0" dirty="0" err="1" smtClean="0"/>
              <a:t>gadgets</a:t>
            </a:r>
            <a:r>
              <a:rPr lang="cs-CZ" sz="1600" b="0" dirty="0" smtClean="0"/>
              <a:t> for </a:t>
            </a:r>
            <a:r>
              <a:rPr lang="cs-CZ" sz="1600" b="0" dirty="0" err="1"/>
              <a:t>home</a:t>
            </a:r>
            <a:r>
              <a:rPr lang="cs-CZ" sz="1600" b="0" dirty="0"/>
              <a:t> </a:t>
            </a:r>
            <a:r>
              <a:rPr lang="cs-CZ" sz="1600" b="0" dirty="0" smtClean="0"/>
              <a:t>care use, </a:t>
            </a:r>
            <a:r>
              <a:rPr lang="cs-CZ" sz="1600" b="0" dirty="0"/>
              <a:t>but </a:t>
            </a:r>
            <a:r>
              <a:rPr lang="cs-CZ" sz="1600" b="0" dirty="0" err="1"/>
              <a:t>it</a:t>
            </a:r>
            <a:r>
              <a:rPr lang="cs-CZ" sz="1600" b="0" dirty="0"/>
              <a:t> </a:t>
            </a:r>
            <a:r>
              <a:rPr lang="cs-CZ" sz="1600" b="0" dirty="0" err="1"/>
              <a:t>is</a:t>
            </a:r>
            <a:r>
              <a:rPr lang="cs-CZ" sz="1600" b="0" dirty="0"/>
              <a:t> </a:t>
            </a:r>
            <a:r>
              <a:rPr lang="cs-CZ" sz="1600" b="0" dirty="0" err="1"/>
              <a:t>important</a:t>
            </a:r>
            <a:r>
              <a:rPr lang="cs-CZ" sz="1600" b="0" dirty="0"/>
              <a:t> these </a:t>
            </a:r>
            <a:r>
              <a:rPr lang="cs-CZ" sz="1600" b="0" dirty="0" err="1"/>
              <a:t>tools</a:t>
            </a:r>
            <a:r>
              <a:rPr lang="cs-CZ" sz="1600" b="0" dirty="0"/>
              <a:t> are </a:t>
            </a:r>
            <a:r>
              <a:rPr lang="cs-CZ" sz="1600" b="0" dirty="0" err="1"/>
              <a:t>accepted</a:t>
            </a:r>
            <a:r>
              <a:rPr lang="cs-CZ" sz="1600" b="0" dirty="0"/>
              <a:t> and </a:t>
            </a:r>
            <a:r>
              <a:rPr lang="cs-CZ" sz="1600" b="0" dirty="0" err="1"/>
              <a:t>used</a:t>
            </a:r>
            <a:r>
              <a:rPr lang="cs-CZ" sz="1600" b="0" dirty="0"/>
              <a:t> in </a:t>
            </a:r>
            <a:r>
              <a:rPr lang="cs-CZ" sz="1600" b="0" dirty="0" err="1"/>
              <a:t>practise</a:t>
            </a:r>
            <a:endParaRPr lang="en-GB" sz="1600" b="0" dirty="0"/>
          </a:p>
          <a:p>
            <a:r>
              <a:rPr lang="en-GB" sz="1600" b="0" dirty="0"/>
              <a:t>-telemedicine, robots, emergency care, sensor monitoring of vital signs, beds and equipment</a:t>
            </a:r>
            <a:r>
              <a:rPr lang="cs-CZ" sz="1600" b="0" dirty="0"/>
              <a:t>, </a:t>
            </a:r>
            <a:r>
              <a:rPr lang="cs-CZ" sz="1600" b="0" dirty="0" err="1"/>
              <a:t>smart</a:t>
            </a:r>
            <a:r>
              <a:rPr lang="cs-CZ" sz="1600" b="0" dirty="0"/>
              <a:t> </a:t>
            </a:r>
            <a:r>
              <a:rPr lang="cs-CZ" sz="1600" b="0" dirty="0" err="1" smtClean="0"/>
              <a:t>homes</a:t>
            </a:r>
            <a:endParaRPr lang="cs-CZ" sz="1600" b="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8"/>
          <p:cNvSpPr>
            <a:spLocks noGrp="1"/>
          </p:cNvSpPr>
          <p:nvPr>
            <p:ph type="title"/>
          </p:nvPr>
        </p:nvSpPr>
        <p:spPr>
          <a:xfrm>
            <a:off x="457200" y="431800"/>
            <a:ext cx="8229600" cy="561975"/>
          </a:xfrm>
        </p:spPr>
        <p:txBody>
          <a:bodyPr/>
          <a:lstStyle/>
          <a:p>
            <a:pPr lvl="0"/>
            <a:r>
              <a:rPr lang="en-GB" sz="2000" b="1" u="sng" dirty="0"/>
              <a:t>HOW CAN FORMAL AND INFORMAL </a:t>
            </a:r>
            <a:r>
              <a:rPr lang="en-GB" sz="2000" b="1" u="sng" dirty="0" smtClean="0"/>
              <a:t>PROVIDE</a:t>
            </a:r>
            <a:r>
              <a:rPr lang="cs-CZ" sz="2000" b="1" u="sng" dirty="0" smtClean="0"/>
              <a:t>R</a:t>
            </a:r>
            <a:r>
              <a:rPr lang="en-GB" sz="2000" b="1" u="sng" dirty="0" smtClean="0"/>
              <a:t>S </a:t>
            </a:r>
            <a:r>
              <a:rPr lang="en-GB" sz="2000" b="1" u="sng" dirty="0"/>
              <a:t>BE </a:t>
            </a:r>
            <a:r>
              <a:rPr lang="sk-SK" sz="2000" b="1" u="sng" dirty="0" smtClean="0"/>
              <a:t/>
            </a:r>
            <a:br>
              <a:rPr lang="sk-SK" sz="2000" b="1" u="sng" dirty="0" smtClean="0"/>
            </a:br>
            <a:r>
              <a:rPr lang="en-GB" sz="2000" b="1" u="sng" dirty="0" smtClean="0"/>
              <a:t>INVOLVED </a:t>
            </a:r>
            <a:r>
              <a:rPr lang="en-GB" sz="2000" b="1" u="sng" dirty="0"/>
              <a:t>IN THE </a:t>
            </a:r>
            <a:r>
              <a:rPr lang="sk-SK" sz="2000" b="1" u="sng" dirty="0" smtClean="0"/>
              <a:t>OP EIC?</a:t>
            </a:r>
            <a:r>
              <a:rPr lang="en-GB" sz="2000" b="1" dirty="0" smtClean="0"/>
              <a:t> </a:t>
            </a:r>
            <a:endParaRPr lang="en-GB" sz="2000" b="1" dirty="0"/>
          </a:p>
        </p:txBody>
      </p:sp>
      <p:sp>
        <p:nvSpPr>
          <p:cNvPr id="18435" name="Espace réservé du texte 4"/>
          <p:cNvSpPr>
            <a:spLocks noGrp="1"/>
          </p:cNvSpPr>
          <p:nvPr>
            <p:ph type="body" sz="quarter" idx="10"/>
          </p:nvPr>
        </p:nvSpPr>
        <p:spPr>
          <a:xfrm>
            <a:off x="457200" y="1368425"/>
            <a:ext cx="4103688" cy="5040313"/>
          </a:xfrm>
        </p:spPr>
        <p:txBody>
          <a:bodyPr/>
          <a:lstStyle/>
          <a:p>
            <a:endParaRPr lang="sk-SK" altLang="sl-SI" dirty="0" smtClean="0"/>
          </a:p>
          <a:p>
            <a:endParaRPr lang="sk-SK" altLang="sl-SI" dirty="0"/>
          </a:p>
          <a:p>
            <a:endParaRPr lang="sk-SK" altLang="sl-SI" dirty="0" smtClean="0"/>
          </a:p>
          <a:p>
            <a:endParaRPr lang="fr-FR" altLang="sl-SI" dirty="0" smtClean="0"/>
          </a:p>
        </p:txBody>
      </p:sp>
      <p:sp>
        <p:nvSpPr>
          <p:cNvPr id="18436" name="Espace réservé du texte 5"/>
          <p:cNvSpPr>
            <a:spLocks noGrp="1"/>
          </p:cNvSpPr>
          <p:nvPr>
            <p:ph type="body" sz="quarter" idx="11"/>
          </p:nvPr>
        </p:nvSpPr>
        <p:spPr>
          <a:xfrm>
            <a:off x="395537" y="1340768"/>
            <a:ext cx="8424614" cy="5067970"/>
          </a:xfrm>
        </p:spPr>
        <p:txBody>
          <a:bodyPr/>
          <a:lstStyle/>
          <a:p>
            <a:r>
              <a:rPr lang="en-GB" sz="1600" b="0" dirty="0"/>
              <a:t>-as external service purchased by main </a:t>
            </a:r>
            <a:r>
              <a:rPr lang="en-GB" sz="1600" b="0" dirty="0" smtClean="0"/>
              <a:t>beneficiaries</a:t>
            </a:r>
            <a:r>
              <a:rPr lang="cs-CZ" sz="1600" b="0" dirty="0" smtClean="0"/>
              <a:t> in </a:t>
            </a:r>
            <a:r>
              <a:rPr lang="cs-CZ" sz="1600" b="0" dirty="0" smtClean="0"/>
              <a:t>support </a:t>
            </a:r>
            <a:r>
              <a:rPr lang="cs-CZ" sz="1600" b="0" dirty="0" err="1" smtClean="0"/>
              <a:t>programmes</a:t>
            </a:r>
            <a:r>
              <a:rPr lang="cs-CZ" sz="1600" b="0" dirty="0" smtClean="0"/>
              <a:t>: </a:t>
            </a:r>
            <a:r>
              <a:rPr lang="en-GB" sz="1600" b="0" dirty="0" smtClean="0"/>
              <a:t>Innovation</a:t>
            </a:r>
            <a:r>
              <a:rPr lang="en-GB" sz="1600" b="0" dirty="0"/>
              <a:t>, </a:t>
            </a:r>
            <a:r>
              <a:rPr lang="sk-SK" sz="1600" b="0" dirty="0" smtClean="0"/>
              <a:t>A</a:t>
            </a:r>
            <a:r>
              <a:rPr lang="en-GB" sz="1600" b="0" dirty="0" err="1" smtClean="0"/>
              <a:t>pplication</a:t>
            </a:r>
            <a:r>
              <a:rPr lang="en-GB" sz="1600" b="0" dirty="0"/>
              <a:t>, </a:t>
            </a:r>
            <a:r>
              <a:rPr lang="sk-SK" sz="1600" b="0" dirty="0" smtClean="0"/>
              <a:t>P</a:t>
            </a:r>
            <a:r>
              <a:rPr lang="en-GB" sz="1600" b="0" dirty="0" err="1" smtClean="0"/>
              <a:t>otential</a:t>
            </a:r>
            <a:r>
              <a:rPr lang="cs-CZ" sz="1600" b="0" dirty="0" smtClean="0"/>
              <a:t> (</a:t>
            </a:r>
            <a:r>
              <a:rPr lang="en-GB" sz="1600" b="0" dirty="0" smtClean="0"/>
              <a:t>co-beneficiaries</a:t>
            </a:r>
            <a:r>
              <a:rPr lang="cs-CZ" sz="1600" b="0" dirty="0" smtClean="0"/>
              <a:t>)</a:t>
            </a:r>
            <a:endParaRPr lang="en-GB" sz="1600" b="0" dirty="0"/>
          </a:p>
          <a:p>
            <a:r>
              <a:rPr lang="en-GB" sz="1600" b="0" dirty="0" smtClean="0"/>
              <a:t>-</a:t>
            </a:r>
            <a:r>
              <a:rPr lang="cs-CZ" sz="1600" b="0" dirty="0" err="1" smtClean="0"/>
              <a:t>currently</a:t>
            </a:r>
            <a:r>
              <a:rPr lang="cs-CZ" sz="1600" b="0" dirty="0" smtClean="0"/>
              <a:t> </a:t>
            </a:r>
            <a:r>
              <a:rPr lang="en-GB" sz="1600" b="0" dirty="0" smtClean="0"/>
              <a:t>very </a:t>
            </a:r>
            <a:r>
              <a:rPr lang="en-GB" sz="1600" b="0" dirty="0" smtClean="0"/>
              <a:t>low</a:t>
            </a:r>
            <a:r>
              <a:rPr lang="sk-SK" sz="1600" b="0" dirty="0" smtClean="0"/>
              <a:t> </a:t>
            </a:r>
            <a:r>
              <a:rPr lang="sk-SK" sz="1600" b="0" dirty="0" err="1" smtClean="0"/>
              <a:t>involvement</a:t>
            </a:r>
            <a:r>
              <a:rPr lang="en-GB" sz="1600" b="0" dirty="0" smtClean="0"/>
              <a:t>, </a:t>
            </a:r>
            <a:r>
              <a:rPr lang="en-GB" sz="1600" b="0" dirty="0"/>
              <a:t>home care doesn’t produce more than a couple of projects each </a:t>
            </a:r>
            <a:r>
              <a:rPr lang="sk-SK" sz="1600" b="0" dirty="0" err="1" smtClean="0"/>
              <a:t>year</a:t>
            </a:r>
            <a:r>
              <a:rPr lang="en-GB" sz="1600" b="0" dirty="0" smtClean="0"/>
              <a:t>, </a:t>
            </a:r>
            <a:r>
              <a:rPr lang="en-GB" sz="1600" b="0" dirty="0"/>
              <a:t>with always the same organizations, other segments of lower trend in demand have more projects financed, no association, </a:t>
            </a:r>
            <a:r>
              <a:rPr lang="sk-SK" sz="1600" b="0" dirty="0" smtClean="0"/>
              <a:t>n</a:t>
            </a:r>
            <a:r>
              <a:rPr lang="en-GB" sz="1600" b="0" dirty="0" smtClean="0"/>
              <a:t>o </a:t>
            </a:r>
            <a:r>
              <a:rPr lang="en-GB" sz="1600" b="0" dirty="0"/>
              <a:t>lobbying, no integrated network</a:t>
            </a:r>
          </a:p>
          <a:p>
            <a:r>
              <a:rPr lang="en-GB" sz="1600" b="0" dirty="0" smtClean="0"/>
              <a:t>-</a:t>
            </a:r>
            <a:r>
              <a:rPr lang="en-GB" sz="1600" b="0" dirty="0"/>
              <a:t>busy with operational finances, not possible to be main beneficiary, no long-term networks with other organizations, needs of carers are overlooked, everything looks at patients, implementation of innovations is problematic if not based on user needs and testing</a:t>
            </a:r>
          </a:p>
          <a:p>
            <a:r>
              <a:rPr lang="en-GB" sz="1600" b="0" dirty="0" smtClean="0"/>
              <a:t>-</a:t>
            </a:r>
            <a:r>
              <a:rPr lang="sk-SK" sz="1600" b="0" dirty="0" err="1" smtClean="0"/>
              <a:t>other</a:t>
            </a:r>
            <a:r>
              <a:rPr lang="sk-SK" sz="1600" b="0" dirty="0" smtClean="0"/>
              <a:t> </a:t>
            </a:r>
            <a:r>
              <a:rPr lang="sk-SK" sz="1600" b="0" dirty="0" err="1" smtClean="0"/>
              <a:t>helixes</a:t>
            </a:r>
            <a:r>
              <a:rPr lang="sk-SK" sz="1600" b="0" dirty="0" smtClean="0"/>
              <a:t> </a:t>
            </a:r>
            <a:r>
              <a:rPr lang="sk-SK" sz="1600" b="0" dirty="0" err="1" smtClean="0"/>
              <a:t>see</a:t>
            </a:r>
            <a:r>
              <a:rPr lang="sk-SK" sz="1600" b="0" dirty="0" smtClean="0"/>
              <a:t> </a:t>
            </a:r>
            <a:r>
              <a:rPr lang="sk-SK" sz="1600" b="0" dirty="0" err="1" smtClean="0"/>
              <a:t>their</a:t>
            </a:r>
            <a:r>
              <a:rPr lang="sk-SK" sz="1600" b="0" dirty="0" smtClean="0"/>
              <a:t> </a:t>
            </a:r>
            <a:r>
              <a:rPr lang="sk-SK" sz="1600" b="0" dirty="0" err="1" smtClean="0"/>
              <a:t>involvement</a:t>
            </a:r>
            <a:r>
              <a:rPr lang="sk-SK" sz="1600" b="0" dirty="0" smtClean="0"/>
              <a:t> </a:t>
            </a:r>
            <a:r>
              <a:rPr lang="en-GB" sz="1600" b="0" dirty="0" smtClean="0"/>
              <a:t>very positive</a:t>
            </a:r>
            <a:r>
              <a:rPr lang="sk-SK" sz="1600" b="0" dirty="0" smtClean="0"/>
              <a:t> and </a:t>
            </a:r>
            <a:r>
              <a:rPr lang="sk-SK" sz="1600" b="0" dirty="0" err="1" smtClean="0"/>
              <a:t>support</a:t>
            </a:r>
            <a:r>
              <a:rPr lang="sk-SK" sz="1600" b="0" dirty="0" smtClean="0"/>
              <a:t> </a:t>
            </a:r>
            <a:r>
              <a:rPr lang="sk-SK" sz="1600" b="0" dirty="0" err="1" smtClean="0"/>
              <a:t>quadruple-helix</a:t>
            </a:r>
            <a:r>
              <a:rPr lang="sk-SK" sz="1600" b="0" dirty="0" smtClean="0"/>
              <a:t> </a:t>
            </a:r>
            <a:r>
              <a:rPr lang="sk-SK" sz="1600" b="0" dirty="0" err="1" smtClean="0"/>
              <a:t>cooperation</a:t>
            </a:r>
            <a:r>
              <a:rPr lang="en-GB" sz="1600" b="0" dirty="0" smtClean="0"/>
              <a:t>, </a:t>
            </a:r>
            <a:endParaRPr lang="en-GB" sz="1600" b="0" dirty="0"/>
          </a:p>
          <a:p>
            <a:r>
              <a:rPr lang="en-GB" sz="1600" b="0" dirty="0" smtClean="0"/>
              <a:t>-</a:t>
            </a:r>
            <a:r>
              <a:rPr lang="en-GB" sz="1600" b="0" dirty="0"/>
              <a:t>they can become part of clusters or technological  platforms, they can set up or become members of associations, supported activities of some intervention programmes can be edited in favour of their inclusion, finances to be pre-paid rather the post-paid, adjustments of CZ NACE</a:t>
            </a:r>
          </a:p>
        </p:txBody>
      </p:sp>
    </p:spTree>
    <p:extLst>
      <p:ext uri="{BB962C8B-B14F-4D97-AF65-F5344CB8AC3E}">
        <p14:creationId xmlns:p14="http://schemas.microsoft.com/office/powerpoint/2010/main" val="25520440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en-GB"/>
          </a:p>
        </p:txBody>
      </p:sp>
      <p:sp>
        <p:nvSpPr>
          <p:cNvPr id="3" name="Zástupný symbol pro text 2"/>
          <p:cNvSpPr>
            <a:spLocks noGrp="1"/>
          </p:cNvSpPr>
          <p:nvPr>
            <p:ph type="body" sz="quarter" idx="10"/>
          </p:nvPr>
        </p:nvSpPr>
        <p:spPr/>
        <p:txBody>
          <a:bodyPr/>
          <a:lstStyle/>
          <a:p>
            <a:pPr algn="ctr"/>
            <a:endParaRPr lang="cs-CZ" sz="4000" dirty="0" smtClean="0"/>
          </a:p>
          <a:p>
            <a:pPr algn="ctr"/>
            <a:r>
              <a:rPr lang="cs-CZ" sz="4000" dirty="0" smtClean="0"/>
              <a:t>Transfer of </a:t>
            </a:r>
            <a:r>
              <a:rPr lang="cs-CZ" sz="4000" dirty="0" err="1" smtClean="0"/>
              <a:t>knowledge</a:t>
            </a:r>
            <a:r>
              <a:rPr lang="cs-CZ" sz="4000" dirty="0" smtClean="0"/>
              <a:t> on </a:t>
            </a:r>
            <a:r>
              <a:rPr lang="cs-CZ" sz="4000" dirty="0" err="1" smtClean="0"/>
              <a:t>needs</a:t>
            </a:r>
            <a:r>
              <a:rPr lang="cs-CZ" sz="4000" dirty="0" smtClean="0"/>
              <a:t> in </a:t>
            </a:r>
            <a:r>
              <a:rPr lang="cs-CZ" sz="4000" dirty="0" err="1" smtClean="0"/>
              <a:t>home</a:t>
            </a:r>
            <a:r>
              <a:rPr lang="cs-CZ" sz="4000" dirty="0" smtClean="0"/>
              <a:t> care </a:t>
            </a:r>
            <a:r>
              <a:rPr lang="cs-CZ" sz="4000" dirty="0" err="1" smtClean="0"/>
              <a:t>from</a:t>
            </a:r>
            <a:r>
              <a:rPr lang="cs-CZ" sz="4000" dirty="0" smtClean="0"/>
              <a:t> </a:t>
            </a:r>
            <a:r>
              <a:rPr lang="sk-SK" sz="4000" dirty="0" err="1" smtClean="0"/>
              <a:t>formal</a:t>
            </a:r>
            <a:r>
              <a:rPr lang="sk-SK" sz="4000" dirty="0" smtClean="0"/>
              <a:t> </a:t>
            </a:r>
            <a:r>
              <a:rPr lang="sk-SK" sz="4000" dirty="0"/>
              <a:t>and </a:t>
            </a:r>
            <a:r>
              <a:rPr lang="sk-SK" sz="4000" dirty="0" err="1"/>
              <a:t>informal</a:t>
            </a:r>
            <a:r>
              <a:rPr lang="sk-SK" sz="4000" dirty="0"/>
              <a:t> </a:t>
            </a:r>
            <a:r>
              <a:rPr lang="sk-SK" sz="4000" dirty="0" err="1"/>
              <a:t>providers</a:t>
            </a:r>
            <a:r>
              <a:rPr lang="sk-SK" sz="4000" dirty="0"/>
              <a:t> </a:t>
            </a:r>
            <a:r>
              <a:rPr lang="sk-SK" sz="4000" dirty="0" smtClean="0"/>
              <a:t>of </a:t>
            </a:r>
            <a:r>
              <a:rPr lang="sk-SK" sz="4000" dirty="0" err="1" smtClean="0"/>
              <a:t>healthcare</a:t>
            </a:r>
            <a:r>
              <a:rPr lang="sk-SK" sz="4000" dirty="0" smtClean="0"/>
              <a:t> to </a:t>
            </a:r>
            <a:r>
              <a:rPr lang="sk-SK" sz="4000" dirty="0" err="1" smtClean="0"/>
              <a:t>organizations</a:t>
            </a:r>
            <a:r>
              <a:rPr lang="sk-SK" sz="4000" dirty="0" smtClean="0"/>
              <a:t> </a:t>
            </a:r>
            <a:r>
              <a:rPr lang="sk-SK" sz="4000" dirty="0" err="1" smtClean="0"/>
              <a:t>being</a:t>
            </a:r>
            <a:r>
              <a:rPr lang="sk-SK" sz="4000" dirty="0" smtClean="0"/>
              <a:t> </a:t>
            </a:r>
            <a:r>
              <a:rPr lang="sk-SK" sz="4000" dirty="0" err="1" smtClean="0"/>
              <a:t>able</a:t>
            </a:r>
            <a:r>
              <a:rPr lang="sk-SK" sz="4000" dirty="0" smtClean="0"/>
              <a:t> to </a:t>
            </a:r>
            <a:r>
              <a:rPr lang="sk-SK" sz="4000" dirty="0" err="1" smtClean="0"/>
              <a:t>create</a:t>
            </a:r>
            <a:r>
              <a:rPr lang="sk-SK" sz="4000" dirty="0" smtClean="0"/>
              <a:t> </a:t>
            </a:r>
            <a:r>
              <a:rPr lang="sk-SK" sz="4000" dirty="0" err="1" smtClean="0"/>
              <a:t>solutions</a:t>
            </a:r>
            <a:r>
              <a:rPr lang="sk-SK" sz="4000" dirty="0" smtClean="0"/>
              <a:t>?</a:t>
            </a:r>
            <a:endParaRPr lang="en-GB" sz="4000" dirty="0"/>
          </a:p>
        </p:txBody>
      </p:sp>
    </p:spTree>
    <p:extLst>
      <p:ext uri="{BB962C8B-B14F-4D97-AF65-F5344CB8AC3E}">
        <p14:creationId xmlns:p14="http://schemas.microsoft.com/office/powerpoint/2010/main" val="9497192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en-GB" dirty="0" smtClean="0"/>
              <a:t>M</a:t>
            </a:r>
            <a:r>
              <a:rPr lang="sk-SK" dirty="0" err="1" smtClean="0"/>
              <a:t>inistry</a:t>
            </a:r>
            <a:r>
              <a:rPr lang="sk-SK" dirty="0" smtClean="0"/>
              <a:t> of </a:t>
            </a:r>
            <a:r>
              <a:rPr lang="sk-SK" dirty="0" err="1" smtClean="0"/>
              <a:t>industry</a:t>
            </a:r>
            <a:r>
              <a:rPr lang="sk-SK" dirty="0" smtClean="0"/>
              <a:t> and </a:t>
            </a:r>
            <a:r>
              <a:rPr lang="sk-SK" dirty="0" err="1" smtClean="0"/>
              <a:t>trade</a:t>
            </a:r>
            <a:r>
              <a:rPr lang="sk-SK" dirty="0"/>
              <a:t>:</a:t>
            </a:r>
            <a:r>
              <a:rPr lang="en-GB" dirty="0" smtClean="0"/>
              <a:t> </a:t>
            </a:r>
            <a:endParaRPr lang="sk-SK" dirty="0" smtClean="0"/>
          </a:p>
          <a:p>
            <a:pPr lvl="0" algn="ctr"/>
            <a:endParaRPr lang="sk-SK" b="0" i="1" dirty="0" smtClean="0"/>
          </a:p>
          <a:p>
            <a:pPr lvl="0" algn="ctr"/>
            <a:r>
              <a:rPr lang="sk-SK" b="0" i="1" dirty="0" smtClean="0"/>
              <a:t>W</a:t>
            </a:r>
            <a:r>
              <a:rPr lang="en-GB" b="0" i="1" dirty="0" smtClean="0"/>
              <a:t>e </a:t>
            </a:r>
            <a:r>
              <a:rPr lang="en-GB" b="0" i="1" dirty="0"/>
              <a:t>have 1000s of innovative projects, </a:t>
            </a:r>
            <a:r>
              <a:rPr lang="sk-SK" b="0" i="1" dirty="0" err="1" smtClean="0"/>
              <a:t>but</a:t>
            </a:r>
            <a:r>
              <a:rPr lang="sk-SK" b="0" i="1" dirty="0" smtClean="0"/>
              <a:t> </a:t>
            </a:r>
            <a:r>
              <a:rPr lang="en-GB" b="0" i="1" dirty="0" smtClean="0"/>
              <a:t>almost no</a:t>
            </a:r>
            <a:r>
              <a:rPr lang="sk-SK" b="0" i="1" dirty="0" smtClean="0"/>
              <a:t>ne</a:t>
            </a:r>
            <a:r>
              <a:rPr lang="en-GB" b="0" i="1" dirty="0" smtClean="0"/>
              <a:t> </a:t>
            </a:r>
            <a:r>
              <a:rPr lang="en-GB" b="0" i="1" dirty="0"/>
              <a:t>in home care </a:t>
            </a:r>
            <a:r>
              <a:rPr lang="sk-SK" b="0" i="1" dirty="0" smtClean="0"/>
              <a:t>and</a:t>
            </a:r>
            <a:r>
              <a:rPr lang="en-GB" b="0" i="1" dirty="0" smtClean="0"/>
              <a:t> </a:t>
            </a:r>
            <a:r>
              <a:rPr lang="en-GB" b="0" i="1" dirty="0"/>
              <a:t>no new solutions to </a:t>
            </a:r>
            <a:r>
              <a:rPr lang="en-GB" b="0" i="1" dirty="0" smtClean="0"/>
              <a:t>implement</a:t>
            </a:r>
            <a:r>
              <a:rPr lang="sk-SK" b="0" i="1" dirty="0" smtClean="0"/>
              <a:t>.</a:t>
            </a:r>
            <a:r>
              <a:rPr lang="en-GB" b="0" i="1" dirty="0" smtClean="0"/>
              <a:t> </a:t>
            </a:r>
            <a:r>
              <a:rPr lang="sk-SK" b="0" i="1" dirty="0"/>
              <a:t>I</a:t>
            </a:r>
            <a:r>
              <a:rPr lang="en-GB" b="0" i="1" dirty="0" smtClean="0"/>
              <a:t>f </a:t>
            </a:r>
            <a:r>
              <a:rPr lang="sk-SK" b="0" i="1" dirty="0" err="1" smtClean="0"/>
              <a:t>the</a:t>
            </a:r>
            <a:r>
              <a:rPr lang="sk-SK" b="0" i="1" dirty="0" smtClean="0"/>
              <a:t> transfer of </a:t>
            </a:r>
            <a:r>
              <a:rPr lang="sk-SK" b="0" i="1" dirty="0" err="1" smtClean="0"/>
              <a:t>needs</a:t>
            </a:r>
            <a:r>
              <a:rPr lang="sk-SK" b="0" i="1" dirty="0" smtClean="0"/>
              <a:t> </a:t>
            </a:r>
            <a:r>
              <a:rPr lang="sk-SK" b="0" i="1" dirty="0" err="1" smtClean="0"/>
              <a:t>worked</a:t>
            </a:r>
            <a:r>
              <a:rPr lang="sk-SK" b="0" i="1" dirty="0" smtClean="0"/>
              <a:t>,</a:t>
            </a:r>
            <a:r>
              <a:rPr lang="en-GB" b="0" i="1" dirty="0" smtClean="0"/>
              <a:t> </a:t>
            </a:r>
            <a:r>
              <a:rPr lang="en-GB" b="0" i="1" dirty="0"/>
              <a:t>there would be many </a:t>
            </a:r>
            <a:r>
              <a:rPr lang="en-GB" b="0" i="1" dirty="0" smtClean="0"/>
              <a:t>applications</a:t>
            </a:r>
            <a:r>
              <a:rPr lang="sk-SK" b="0" i="1" dirty="0" smtClean="0"/>
              <a:t> </a:t>
            </a:r>
            <a:r>
              <a:rPr lang="sk-SK" b="0" i="1" dirty="0" err="1" smtClean="0"/>
              <a:t>received</a:t>
            </a:r>
            <a:r>
              <a:rPr lang="sk-SK" b="0" i="1" dirty="0" smtClean="0"/>
              <a:t>.</a:t>
            </a:r>
            <a:endParaRPr lang="en-GB" b="0" i="1" dirty="0"/>
          </a:p>
          <a:p>
            <a:pPr marL="1257300" lvl="2" indent="-342900" fontAlgn="auto">
              <a:spcAft>
                <a:spcPts val="0"/>
              </a:spcAft>
              <a:buFont typeface="Arial" panose="020B0604020202020204" pitchFamily="34" charset="0"/>
              <a:buChar char="•"/>
              <a:defRPr/>
            </a:pP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smtClean="0"/>
              <a:t>Association of </a:t>
            </a:r>
            <a:r>
              <a:rPr lang="sk-SK" dirty="0" err="1" smtClean="0"/>
              <a:t>social</a:t>
            </a:r>
            <a:r>
              <a:rPr lang="sk-SK" dirty="0" smtClean="0"/>
              <a:t> </a:t>
            </a:r>
            <a:r>
              <a:rPr lang="sk-SK" dirty="0" err="1" smtClean="0"/>
              <a:t>care</a:t>
            </a:r>
            <a:r>
              <a:rPr lang="sk-SK" dirty="0" smtClean="0"/>
              <a:t> </a:t>
            </a:r>
            <a:r>
              <a:rPr lang="sk-SK" dirty="0" err="1" smtClean="0"/>
              <a:t>providers</a:t>
            </a:r>
            <a:r>
              <a:rPr lang="sk-SK" dirty="0" smtClean="0"/>
              <a:t>:</a:t>
            </a:r>
            <a:r>
              <a:rPr lang="en-GB" dirty="0" smtClean="0"/>
              <a:t> </a:t>
            </a:r>
            <a:endParaRPr lang="sk-SK" dirty="0" smtClean="0"/>
          </a:p>
          <a:p>
            <a:pPr lvl="0" algn="ctr"/>
            <a:endParaRPr lang="sk-SK" b="0" i="1" dirty="0" smtClean="0"/>
          </a:p>
          <a:p>
            <a:pPr algn="ctr"/>
            <a:r>
              <a:rPr lang="sk-SK" b="0" i="1" dirty="0" smtClean="0"/>
              <a:t>Most </a:t>
            </a:r>
            <a:r>
              <a:rPr lang="sk-SK" b="0" i="1" dirty="0" err="1" smtClean="0"/>
              <a:t>times</a:t>
            </a:r>
            <a:r>
              <a:rPr lang="sk-SK" b="0" i="1" dirty="0" smtClean="0"/>
              <a:t>, </a:t>
            </a:r>
            <a:r>
              <a:rPr lang="en-GB" b="0" i="1" dirty="0" smtClean="0"/>
              <a:t>technological </a:t>
            </a:r>
            <a:r>
              <a:rPr lang="en-GB" b="0" i="1" dirty="0"/>
              <a:t>actor </a:t>
            </a:r>
            <a:r>
              <a:rPr lang="en-GB" b="0" i="1" dirty="0" smtClean="0"/>
              <a:t>develop</a:t>
            </a:r>
            <a:r>
              <a:rPr lang="sk-SK" b="0" i="1" dirty="0" smtClean="0"/>
              <a:t>s</a:t>
            </a:r>
            <a:r>
              <a:rPr lang="en-GB" b="0" i="1" dirty="0" smtClean="0"/>
              <a:t> </a:t>
            </a:r>
            <a:r>
              <a:rPr lang="en-GB" b="0" i="1" dirty="0"/>
              <a:t>something and then it doesn’t </a:t>
            </a:r>
            <a:r>
              <a:rPr lang="en-GB" b="0" i="1" dirty="0" smtClean="0"/>
              <a:t>work</a:t>
            </a:r>
            <a:r>
              <a:rPr lang="sk-SK" b="0" i="1" dirty="0" smtClean="0"/>
              <a:t>.</a:t>
            </a:r>
            <a:r>
              <a:rPr lang="en-GB" b="0" i="1" dirty="0" smtClean="0"/>
              <a:t> </a:t>
            </a:r>
            <a:r>
              <a:rPr lang="sk-SK" b="0" i="1" dirty="0" smtClean="0"/>
              <a:t>Or</a:t>
            </a:r>
            <a:r>
              <a:rPr lang="en-GB" b="0" i="1" dirty="0" smtClean="0"/>
              <a:t> develops </a:t>
            </a:r>
            <a:r>
              <a:rPr lang="en-GB" b="0" i="1" dirty="0"/>
              <a:t>something with </a:t>
            </a:r>
            <a:r>
              <a:rPr lang="en-GB" b="0" i="1" dirty="0" smtClean="0"/>
              <a:t>one </a:t>
            </a:r>
            <a:r>
              <a:rPr lang="en-GB" b="0" i="1" dirty="0"/>
              <a:t>provider of </a:t>
            </a:r>
            <a:r>
              <a:rPr lang="cs-CZ" b="0" i="1" dirty="0" err="1" smtClean="0"/>
              <a:t>healthcare</a:t>
            </a:r>
            <a:r>
              <a:rPr lang="cs-CZ" b="0" i="1" dirty="0" smtClean="0"/>
              <a:t>,</a:t>
            </a:r>
            <a:r>
              <a:rPr lang="en-GB" b="0" i="1" dirty="0" smtClean="0"/>
              <a:t> </a:t>
            </a:r>
            <a:r>
              <a:rPr lang="en-GB" b="0" i="1" dirty="0"/>
              <a:t>but it doesn’t work for </a:t>
            </a:r>
            <a:r>
              <a:rPr lang="en-GB" b="0" i="1" dirty="0" smtClean="0"/>
              <a:t>all</a:t>
            </a:r>
            <a:r>
              <a:rPr lang="sk-SK" b="0" i="1" dirty="0" smtClean="0"/>
              <a:t>.</a:t>
            </a:r>
            <a:r>
              <a:rPr lang="en-GB" b="0" i="1" dirty="0" smtClean="0"/>
              <a:t> </a:t>
            </a:r>
            <a:r>
              <a:rPr lang="sk-SK" b="0" i="1" dirty="0"/>
              <a:t>M</a:t>
            </a:r>
            <a:r>
              <a:rPr lang="en-GB" b="0" i="1" dirty="0" err="1"/>
              <a:t>ost</a:t>
            </a:r>
            <a:r>
              <a:rPr lang="sk-SK" b="0" i="1" dirty="0"/>
              <a:t> </a:t>
            </a:r>
            <a:r>
              <a:rPr lang="en-GB" b="0" i="1" dirty="0"/>
              <a:t>times developed things are </a:t>
            </a:r>
            <a:r>
              <a:rPr lang="sk-SK" b="0" i="1" dirty="0" err="1"/>
              <a:t>useless</a:t>
            </a:r>
            <a:r>
              <a:rPr lang="en-GB" b="0" i="1" dirty="0"/>
              <a:t> in practise</a:t>
            </a:r>
            <a:r>
              <a:rPr lang="sk-SK" b="0" i="1" dirty="0"/>
              <a:t> or </a:t>
            </a:r>
            <a:r>
              <a:rPr lang="sk-SK" b="0" i="1" dirty="0" err="1"/>
              <a:t>not</a:t>
            </a:r>
            <a:r>
              <a:rPr lang="sk-SK" b="0" i="1" dirty="0"/>
              <a:t> </a:t>
            </a:r>
            <a:r>
              <a:rPr lang="sk-SK" b="0" i="1" dirty="0" err="1"/>
              <a:t>implemented</a:t>
            </a:r>
            <a:r>
              <a:rPr lang="sk-SK" b="0" i="1" dirty="0"/>
              <a:t> and </a:t>
            </a:r>
            <a:r>
              <a:rPr lang="sk-SK" b="0" i="1" dirty="0" err="1"/>
              <a:t>used</a:t>
            </a:r>
            <a:r>
              <a:rPr lang="sk-SK" b="0" i="1" dirty="0"/>
              <a:t> by </a:t>
            </a:r>
            <a:r>
              <a:rPr lang="sk-SK" b="0" i="1" dirty="0" err="1"/>
              <a:t>target</a:t>
            </a:r>
            <a:r>
              <a:rPr lang="sk-SK" b="0" i="1" dirty="0"/>
              <a:t> </a:t>
            </a:r>
            <a:r>
              <a:rPr lang="sk-SK" b="0" i="1" dirty="0" err="1"/>
              <a:t>group</a:t>
            </a:r>
            <a:r>
              <a:rPr lang="sk-SK" b="0" i="1" dirty="0"/>
              <a:t>.</a:t>
            </a:r>
            <a:endParaRPr lang="en-GB" b="0" i="1" dirty="0"/>
          </a:p>
          <a:p>
            <a:pPr lvl="0" algn="ctr"/>
            <a:endParaRPr lang="cs-CZ" b="0" i="1" dirty="0" smtClean="0"/>
          </a:p>
          <a:p>
            <a:pPr lvl="0" algn="ctr"/>
            <a:endParaRPr lang="cs-CZ" b="0" i="1" dirty="0"/>
          </a:p>
        </p:txBody>
      </p:sp>
    </p:spTree>
    <p:extLst>
      <p:ext uri="{BB962C8B-B14F-4D97-AF65-F5344CB8AC3E}">
        <p14:creationId xmlns:p14="http://schemas.microsoft.com/office/powerpoint/2010/main" val="689176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smtClean="0"/>
              <a:t>Association of </a:t>
            </a:r>
            <a:r>
              <a:rPr lang="sk-SK" dirty="0" err="1" smtClean="0"/>
              <a:t>social</a:t>
            </a:r>
            <a:r>
              <a:rPr lang="sk-SK" dirty="0" smtClean="0"/>
              <a:t> </a:t>
            </a:r>
            <a:r>
              <a:rPr lang="sk-SK" dirty="0" err="1" smtClean="0"/>
              <a:t>care</a:t>
            </a:r>
            <a:r>
              <a:rPr lang="sk-SK" dirty="0" smtClean="0"/>
              <a:t> </a:t>
            </a:r>
            <a:r>
              <a:rPr lang="sk-SK" dirty="0" err="1" smtClean="0"/>
              <a:t>providers</a:t>
            </a:r>
            <a:r>
              <a:rPr lang="sk-SK" dirty="0" smtClean="0"/>
              <a:t>:</a:t>
            </a:r>
            <a:r>
              <a:rPr lang="en-GB" dirty="0" smtClean="0"/>
              <a:t> </a:t>
            </a:r>
            <a:endParaRPr lang="sk-SK" dirty="0" smtClean="0"/>
          </a:p>
          <a:p>
            <a:pPr lvl="0" algn="ctr"/>
            <a:endParaRPr lang="sk-SK" b="0" i="1" dirty="0" smtClean="0"/>
          </a:p>
          <a:p>
            <a:pPr lvl="0" algn="ctr"/>
            <a:r>
              <a:rPr lang="cs-CZ" b="0" i="1" dirty="0" smtClean="0"/>
              <a:t>S</a:t>
            </a:r>
            <a:r>
              <a:rPr lang="en-GB" b="0" i="1" dirty="0" err="1" smtClean="0"/>
              <a:t>omebody</a:t>
            </a:r>
            <a:r>
              <a:rPr lang="en-GB" b="0" i="1" dirty="0" smtClean="0"/>
              <a:t> </a:t>
            </a:r>
            <a:r>
              <a:rPr lang="en-GB" b="0" i="1" dirty="0"/>
              <a:t>comes to providers </a:t>
            </a:r>
            <a:r>
              <a:rPr lang="en-GB" b="0" i="1" dirty="0" smtClean="0"/>
              <a:t>and ask</a:t>
            </a:r>
            <a:r>
              <a:rPr lang="sk-SK" b="0" i="1" dirty="0" smtClean="0"/>
              <a:t>s</a:t>
            </a:r>
            <a:r>
              <a:rPr lang="en-GB" b="0" i="1" dirty="0" smtClean="0"/>
              <a:t> </a:t>
            </a:r>
            <a:r>
              <a:rPr lang="en-GB" b="0" i="1" dirty="0"/>
              <a:t>for </a:t>
            </a:r>
            <a:r>
              <a:rPr lang="en-GB" b="0" i="1" dirty="0" smtClean="0"/>
              <a:t>information</a:t>
            </a:r>
            <a:r>
              <a:rPr lang="sk-SK" b="0" i="1" dirty="0" smtClean="0"/>
              <a:t>,</a:t>
            </a:r>
            <a:r>
              <a:rPr lang="en-GB" b="0" i="1" dirty="0" smtClean="0"/>
              <a:t> </a:t>
            </a:r>
            <a:r>
              <a:rPr lang="en-GB" b="0" i="1" dirty="0"/>
              <a:t>but doesn’t enable any finance as calls do not enable </a:t>
            </a:r>
            <a:r>
              <a:rPr lang="en-GB" b="0" i="1" dirty="0" smtClean="0"/>
              <a:t>it.</a:t>
            </a:r>
            <a:r>
              <a:rPr lang="sk-SK" b="0" i="1" dirty="0" smtClean="0"/>
              <a:t> </a:t>
            </a:r>
            <a:endParaRPr lang="en-GB" b="0" i="1" dirty="0"/>
          </a:p>
        </p:txBody>
      </p:sp>
    </p:spTree>
    <p:extLst>
      <p:ext uri="{BB962C8B-B14F-4D97-AF65-F5344CB8AC3E}">
        <p14:creationId xmlns:p14="http://schemas.microsoft.com/office/powerpoint/2010/main" val="1637986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smtClean="0"/>
              <a:t>Život </a:t>
            </a:r>
            <a:r>
              <a:rPr lang="sk-SK" dirty="0" smtClean="0"/>
              <a:t>90 (</a:t>
            </a:r>
            <a:r>
              <a:rPr lang="sk-SK" dirty="0" err="1" smtClean="0"/>
              <a:t>Life</a:t>
            </a:r>
            <a:r>
              <a:rPr lang="sk-SK" dirty="0" smtClean="0"/>
              <a:t> 90):</a:t>
            </a:r>
            <a:r>
              <a:rPr lang="en-GB" dirty="0" smtClean="0"/>
              <a:t> </a:t>
            </a:r>
            <a:endParaRPr lang="sk-SK" dirty="0" smtClean="0"/>
          </a:p>
          <a:p>
            <a:pPr lvl="0" algn="ctr"/>
            <a:endParaRPr lang="sk-SK" b="0" i="1" dirty="0" smtClean="0"/>
          </a:p>
          <a:p>
            <a:pPr lvl="0" algn="ctr"/>
            <a:r>
              <a:rPr lang="sk-SK" b="0" i="1" dirty="0"/>
              <a:t>T</a:t>
            </a:r>
            <a:r>
              <a:rPr lang="en-GB" b="0" i="1" dirty="0" smtClean="0"/>
              <a:t>here </a:t>
            </a:r>
            <a:r>
              <a:rPr lang="en-GB" b="0" i="1" dirty="0"/>
              <a:t>are initiatives of individuals but did not affect those who can support it institutionally long-term (government, regions, etc.)</a:t>
            </a:r>
          </a:p>
        </p:txBody>
      </p:sp>
    </p:spTree>
    <p:extLst>
      <p:ext uri="{BB962C8B-B14F-4D97-AF65-F5344CB8AC3E}">
        <p14:creationId xmlns:p14="http://schemas.microsoft.com/office/powerpoint/2010/main" val="188586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err="1" smtClean="0"/>
              <a:t>Czech</a:t>
            </a:r>
            <a:r>
              <a:rPr lang="sk-SK" dirty="0" smtClean="0"/>
              <a:t> </a:t>
            </a:r>
            <a:r>
              <a:rPr lang="sk-SK" dirty="0" err="1" smtClean="0"/>
              <a:t>Technical</a:t>
            </a:r>
            <a:r>
              <a:rPr lang="sk-SK" dirty="0" smtClean="0"/>
              <a:t> University in </a:t>
            </a:r>
            <a:r>
              <a:rPr lang="sk-SK" dirty="0" err="1" smtClean="0"/>
              <a:t>Prague</a:t>
            </a:r>
            <a:r>
              <a:rPr lang="sk-SK" dirty="0" smtClean="0"/>
              <a:t>:</a:t>
            </a:r>
            <a:r>
              <a:rPr lang="en-GB" dirty="0" smtClean="0"/>
              <a:t> </a:t>
            </a:r>
            <a:endParaRPr lang="sk-SK" dirty="0" smtClean="0"/>
          </a:p>
          <a:p>
            <a:pPr lvl="0" algn="ctr"/>
            <a:endParaRPr lang="sk-SK" b="0" i="1" dirty="0" smtClean="0"/>
          </a:p>
          <a:p>
            <a:pPr lvl="0" algn="ctr"/>
            <a:r>
              <a:rPr lang="en-GB" b="0" i="1" dirty="0" smtClean="0"/>
              <a:t>Needs </a:t>
            </a:r>
            <a:r>
              <a:rPr lang="en-GB" b="0" i="1" dirty="0"/>
              <a:t>are known, production is ok, problem is to implement all innovations in practise (social offices of municipalities, regions, etc</a:t>
            </a:r>
            <a:r>
              <a:rPr lang="en-GB" b="0" i="1" dirty="0" smtClean="0"/>
              <a:t>.)</a:t>
            </a:r>
            <a:r>
              <a:rPr lang="sk-SK" b="0" i="1" dirty="0" smtClean="0"/>
              <a:t>.</a:t>
            </a:r>
            <a:r>
              <a:rPr lang="en-GB" b="0" i="1" dirty="0" smtClean="0"/>
              <a:t> </a:t>
            </a:r>
            <a:r>
              <a:rPr lang="sk-SK" b="0" i="1" dirty="0"/>
              <a:t>S</a:t>
            </a:r>
            <a:r>
              <a:rPr lang="en-GB" b="0" i="1" dirty="0" smtClean="0"/>
              <a:t>o </a:t>
            </a:r>
            <a:r>
              <a:rPr lang="en-GB" b="0" i="1" dirty="0"/>
              <a:t>the problem is in intermediaries, to implement the innovation is the </a:t>
            </a:r>
            <a:r>
              <a:rPr lang="en-GB" b="0" i="1" dirty="0" smtClean="0"/>
              <a:t>problem</a:t>
            </a:r>
            <a:r>
              <a:rPr lang="sk-SK" b="0" i="1" dirty="0" smtClean="0"/>
              <a:t>.</a:t>
            </a:r>
            <a:endParaRPr lang="en-GB" b="0" i="1" dirty="0"/>
          </a:p>
        </p:txBody>
      </p:sp>
    </p:spTree>
    <p:extLst>
      <p:ext uri="{BB962C8B-B14F-4D97-AF65-F5344CB8AC3E}">
        <p14:creationId xmlns:p14="http://schemas.microsoft.com/office/powerpoint/2010/main" val="2674753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err="1" smtClean="0"/>
              <a:t>Czech</a:t>
            </a:r>
            <a:r>
              <a:rPr lang="sk-SK" dirty="0" smtClean="0"/>
              <a:t> </a:t>
            </a:r>
            <a:r>
              <a:rPr lang="sk-SK" dirty="0" err="1" smtClean="0"/>
              <a:t>Technical</a:t>
            </a:r>
            <a:r>
              <a:rPr lang="sk-SK" dirty="0" smtClean="0"/>
              <a:t> University in </a:t>
            </a:r>
            <a:r>
              <a:rPr lang="sk-SK" dirty="0" err="1" smtClean="0"/>
              <a:t>Prague</a:t>
            </a:r>
            <a:r>
              <a:rPr lang="sk-SK" dirty="0" smtClean="0"/>
              <a:t>:</a:t>
            </a:r>
            <a:r>
              <a:rPr lang="en-GB" dirty="0" smtClean="0"/>
              <a:t> </a:t>
            </a:r>
            <a:endParaRPr lang="sk-SK" dirty="0" smtClean="0"/>
          </a:p>
          <a:p>
            <a:pPr lvl="0" algn="ctr"/>
            <a:endParaRPr lang="sk-SK" b="0" i="1" dirty="0" smtClean="0"/>
          </a:p>
          <a:p>
            <a:pPr lvl="0" algn="ctr"/>
            <a:r>
              <a:rPr lang="en-GB" b="0" i="1" dirty="0"/>
              <a:t>Searching for </a:t>
            </a:r>
            <a:r>
              <a:rPr lang="sk-SK" b="0" i="1" dirty="0" err="1" smtClean="0"/>
              <a:t>needs</a:t>
            </a:r>
            <a:r>
              <a:rPr lang="sk-SK" b="0" i="1" dirty="0" smtClean="0"/>
              <a:t> of and </a:t>
            </a:r>
            <a:r>
              <a:rPr lang="en-GB" b="0" i="1" dirty="0" smtClean="0"/>
              <a:t>support </a:t>
            </a:r>
            <a:r>
              <a:rPr lang="en-GB" b="0" i="1" dirty="0"/>
              <a:t>even for carers, to whom technology can </a:t>
            </a:r>
            <a:r>
              <a:rPr lang="en-GB" b="0" i="1" dirty="0" smtClean="0"/>
              <a:t>help</a:t>
            </a:r>
            <a:r>
              <a:rPr lang="sk-SK" b="0" i="1" dirty="0" smtClean="0"/>
              <a:t>. </a:t>
            </a:r>
            <a:r>
              <a:rPr lang="sk-SK" b="0" i="1" dirty="0" err="1" smtClean="0"/>
              <a:t>Currently</a:t>
            </a:r>
            <a:r>
              <a:rPr lang="sk-SK" b="0" i="1" dirty="0" smtClean="0"/>
              <a:t>,</a:t>
            </a:r>
            <a:r>
              <a:rPr lang="en-GB" b="0" i="1" dirty="0" smtClean="0"/>
              <a:t> </a:t>
            </a:r>
            <a:r>
              <a:rPr lang="en-GB" b="0" i="1" dirty="0"/>
              <a:t>curriculum for them doesn’t talk about technology at </a:t>
            </a:r>
            <a:r>
              <a:rPr lang="en-GB" b="0" i="1" dirty="0" smtClean="0"/>
              <a:t>all</a:t>
            </a:r>
            <a:r>
              <a:rPr lang="sk-SK" b="0" i="1" dirty="0"/>
              <a:t>.</a:t>
            </a:r>
            <a:r>
              <a:rPr lang="en-GB" b="0" i="1" dirty="0" smtClean="0"/>
              <a:t> </a:t>
            </a:r>
            <a:r>
              <a:rPr lang="sk-SK" b="0" i="1" dirty="0" smtClean="0"/>
              <a:t>E</a:t>
            </a:r>
            <a:r>
              <a:rPr lang="en-GB" b="0" i="1" dirty="0" err="1" smtClean="0"/>
              <a:t>ducation</a:t>
            </a:r>
            <a:r>
              <a:rPr lang="en-GB" b="0" i="1" dirty="0" smtClean="0"/>
              <a:t> </a:t>
            </a:r>
            <a:r>
              <a:rPr lang="en-GB" b="0" i="1" dirty="0"/>
              <a:t>content is </a:t>
            </a:r>
            <a:r>
              <a:rPr lang="en-GB" b="0" i="1" dirty="0" smtClean="0"/>
              <a:t>old</a:t>
            </a:r>
            <a:r>
              <a:rPr lang="sk-SK" b="0" i="1" dirty="0" smtClean="0"/>
              <a:t>.</a:t>
            </a:r>
            <a:endParaRPr lang="en-GB" b="0" i="1" dirty="0"/>
          </a:p>
        </p:txBody>
      </p:sp>
    </p:spTree>
    <p:extLst>
      <p:ext uri="{BB962C8B-B14F-4D97-AF65-F5344CB8AC3E}">
        <p14:creationId xmlns:p14="http://schemas.microsoft.com/office/powerpoint/2010/main" val="1092988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8229600" cy="561975"/>
          </a:xfrm>
        </p:spPr>
        <p:txBody>
          <a:bodyPr/>
          <a:lstStyle/>
          <a:p>
            <a:endParaRPr lang="en-GB" altLang="sl-SI"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lvl="0" algn="ctr"/>
            <a:r>
              <a:rPr lang="sk-SK" dirty="0" err="1" smtClean="0"/>
              <a:t>Ministry</a:t>
            </a:r>
            <a:r>
              <a:rPr lang="sk-SK" dirty="0" smtClean="0"/>
              <a:t> of </a:t>
            </a:r>
            <a:r>
              <a:rPr lang="sk-SK" dirty="0" err="1" smtClean="0"/>
              <a:t>Industry</a:t>
            </a:r>
            <a:r>
              <a:rPr lang="sk-SK" dirty="0" smtClean="0"/>
              <a:t> and </a:t>
            </a:r>
            <a:r>
              <a:rPr lang="sk-SK" dirty="0" err="1" smtClean="0"/>
              <a:t>Trade</a:t>
            </a:r>
            <a:r>
              <a:rPr lang="sk-SK" dirty="0" smtClean="0"/>
              <a:t>:</a:t>
            </a:r>
            <a:r>
              <a:rPr lang="en-GB" dirty="0" smtClean="0"/>
              <a:t> </a:t>
            </a:r>
            <a:endParaRPr lang="sk-SK" dirty="0" smtClean="0"/>
          </a:p>
          <a:p>
            <a:pPr lvl="0" algn="ctr"/>
            <a:endParaRPr lang="sk-SK" b="0" i="1" dirty="0" smtClean="0"/>
          </a:p>
          <a:p>
            <a:pPr lvl="0" algn="ctr"/>
            <a:r>
              <a:rPr lang="en-GB" b="0" i="1" dirty="0"/>
              <a:t>There is battle for what </a:t>
            </a:r>
            <a:r>
              <a:rPr lang="en-GB" b="0" i="1" dirty="0" err="1" smtClean="0"/>
              <a:t>insu</a:t>
            </a:r>
            <a:r>
              <a:rPr lang="sk-SK" b="0" i="1" dirty="0" smtClean="0"/>
              <a:t>r</a:t>
            </a:r>
            <a:r>
              <a:rPr lang="en-GB" b="0" i="1" dirty="0" err="1" smtClean="0"/>
              <a:t>rance</a:t>
            </a:r>
            <a:r>
              <a:rPr lang="en-GB" b="0" i="1" dirty="0" smtClean="0"/>
              <a:t> </a:t>
            </a:r>
            <a:r>
              <a:rPr lang="en-GB" b="0" i="1" dirty="0"/>
              <a:t>company will pay and not, customer is also </a:t>
            </a:r>
            <a:r>
              <a:rPr lang="cs-CZ" b="0" i="1" dirty="0" err="1" smtClean="0"/>
              <a:t>the</a:t>
            </a:r>
            <a:r>
              <a:rPr lang="cs-CZ" b="0" i="1" dirty="0" smtClean="0"/>
              <a:t> </a:t>
            </a:r>
            <a:r>
              <a:rPr lang="en-GB" b="0" i="1" dirty="0" smtClean="0"/>
              <a:t>insurance </a:t>
            </a:r>
            <a:r>
              <a:rPr lang="en-GB" b="0" i="1" dirty="0"/>
              <a:t>company or somebody who will pay for </a:t>
            </a:r>
            <a:r>
              <a:rPr lang="sk-SK" b="0" i="1" dirty="0" err="1" smtClean="0"/>
              <a:t>the</a:t>
            </a:r>
            <a:r>
              <a:rPr lang="sk-SK" b="0" i="1" dirty="0" smtClean="0"/>
              <a:t> </a:t>
            </a:r>
            <a:r>
              <a:rPr lang="en-GB" b="0" i="1" dirty="0" smtClean="0"/>
              <a:t>new solution</a:t>
            </a:r>
            <a:r>
              <a:rPr lang="sk-SK" b="0" i="1" dirty="0" smtClean="0"/>
              <a:t>.</a:t>
            </a:r>
            <a:endParaRPr lang="en-GB" b="0" i="1" dirty="0"/>
          </a:p>
        </p:txBody>
      </p:sp>
    </p:spTree>
    <p:extLst>
      <p:ext uri="{BB962C8B-B14F-4D97-AF65-F5344CB8AC3E}">
        <p14:creationId xmlns:p14="http://schemas.microsoft.com/office/powerpoint/2010/main" val="2043589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154</TotalTime>
  <Words>707</Words>
  <Application>Microsoft Office PowerPoint</Application>
  <PresentationFormat>Předvádění na obrazovce (4:3)</PresentationFormat>
  <Paragraphs>45</Paragraphs>
  <Slides>11</Slides>
  <Notes>0</Notes>
  <HiddenSlides>0</HiddenSlides>
  <MMClips>0</MMClips>
  <ScaleCrop>false</ScaleCrop>
  <HeadingPairs>
    <vt:vector size="4" baseType="variant">
      <vt:variant>
        <vt:lpstr>Motiv</vt:lpstr>
      </vt:variant>
      <vt:variant>
        <vt:i4>4</vt:i4>
      </vt:variant>
      <vt:variant>
        <vt:lpstr>Nadpisy snímků</vt:lpstr>
      </vt:variant>
      <vt:variant>
        <vt:i4>11</vt:i4>
      </vt:variant>
    </vt:vector>
  </HeadingPairs>
  <TitlesOfParts>
    <vt:vector size="15" baseType="lpstr">
      <vt:lpstr>HoCare_PPT_Template</vt:lpstr>
      <vt:lpstr>CONTENT page</vt:lpstr>
      <vt:lpstr>IMAGE</vt:lpstr>
      <vt:lpstr>BLOCK page </vt:lpstr>
      <vt:lpstr>Current situation regarding Home Care R&amp;I support  Generation of innovation through addressing unmet needs identified by citizen / user helix of quadruple-helix approach CZECH REPUBLIC</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GENERAL SITUATION WITH IDENTIFICATION OF NEEDS  BY FORMAL AND INFORMAL PROVIDERS</vt:lpstr>
      <vt:lpstr>HOW CAN FORMAL AND INFORMAL PROVIDERS BE  INVOLVED IN THE OP EIC? </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Anas</dc:creator>
  <cp:lastModifiedBy>stefan.michal</cp:lastModifiedBy>
  <cp:revision>35</cp:revision>
  <dcterms:created xsi:type="dcterms:W3CDTF">2016-05-25T15:05:31Z</dcterms:created>
  <dcterms:modified xsi:type="dcterms:W3CDTF">2017-01-26T07:57:58Z</dcterms:modified>
</cp:coreProperties>
</file>