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</p:sldMasterIdLst>
  <p:notesMasterIdLst>
    <p:notesMasterId r:id="rId14"/>
  </p:notesMasterIdLst>
  <p:handoutMasterIdLst>
    <p:handoutMasterId r:id="rId15"/>
  </p:handoutMasterIdLst>
  <p:sldIdLst>
    <p:sldId id="257" r:id="rId5"/>
    <p:sldId id="279" r:id="rId6"/>
    <p:sldId id="293" r:id="rId7"/>
    <p:sldId id="261" r:id="rId8"/>
    <p:sldId id="275" r:id="rId9"/>
    <p:sldId id="287" r:id="rId10"/>
    <p:sldId id="290" r:id="rId11"/>
    <p:sldId id="286" r:id="rId12"/>
    <p:sldId id="292" r:id="rId13"/>
  </p:sldIdLst>
  <p:sldSz cx="9144000" cy="6858000" type="screen4x3"/>
  <p:notesSz cx="6735763" cy="98663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8A56"/>
    <a:srgbClr val="21B7CF"/>
    <a:srgbClr val="98C222"/>
    <a:srgbClr val="FFCC00"/>
    <a:srgbClr val="96BFA6"/>
    <a:srgbClr val="FFFFFF"/>
    <a:srgbClr val="105C68"/>
    <a:srgbClr val="159961"/>
    <a:srgbClr val="1CB8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1" autoAdjust="0"/>
    <p:restoredTop sz="94675" autoAdjust="0"/>
  </p:normalViewPr>
  <p:slideViewPr>
    <p:cSldViewPr>
      <p:cViewPr varScale="1">
        <p:scale>
          <a:sx n="76" d="100"/>
          <a:sy n="76" d="100"/>
        </p:scale>
        <p:origin x="-13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8A5AB4-3673-4F70-92B5-24E4566FF4DB}" type="doc">
      <dgm:prSet loTypeId="urn:microsoft.com/office/officeart/2005/8/layout/arrow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958DBCF2-F536-413E-B34C-ED9DB25134C0}">
      <dgm:prSet custT="1"/>
      <dgm:spPr/>
      <dgm:t>
        <a:bodyPr/>
        <a:lstStyle/>
        <a:p>
          <a:pPr rtl="0"/>
          <a:r>
            <a:rPr lang="pt-PT" sz="2800" b="1" dirty="0" smtClean="0"/>
            <a:t>Plano Regional para o Envelhecimento Ativo  2016-2019 (PREA);</a:t>
          </a:r>
        </a:p>
        <a:p>
          <a:pPr rtl="0"/>
          <a:r>
            <a:rPr lang="en-US" sz="2000" b="1" dirty="0" smtClean="0">
              <a:solidFill>
                <a:schemeClr val="accent5">
                  <a:lumMod val="40000"/>
                  <a:lumOff val="60000"/>
                </a:schemeClr>
              </a:solidFill>
            </a:rPr>
            <a:t>Regional Plan for Active Aging 2016-2019</a:t>
          </a:r>
          <a:endParaRPr lang="pt-PT" sz="2000" b="1" dirty="0">
            <a:solidFill>
              <a:schemeClr val="accent5">
                <a:lumMod val="40000"/>
                <a:lumOff val="60000"/>
              </a:schemeClr>
            </a:solidFill>
          </a:endParaRPr>
        </a:p>
      </dgm:t>
    </dgm:pt>
    <dgm:pt modelId="{67D17885-B712-4318-9F15-5D9DEBD11412}" type="parTrans" cxnId="{54194D01-7497-46C2-AD84-A1E65F2DC81B}">
      <dgm:prSet/>
      <dgm:spPr/>
      <dgm:t>
        <a:bodyPr/>
        <a:lstStyle/>
        <a:p>
          <a:endParaRPr lang="pt-PT"/>
        </a:p>
      </dgm:t>
    </dgm:pt>
    <dgm:pt modelId="{08EA8A5C-09E1-41A4-8FDC-843DEF633FFD}" type="sibTrans" cxnId="{54194D01-7497-46C2-AD84-A1E65F2DC81B}">
      <dgm:prSet/>
      <dgm:spPr/>
      <dgm:t>
        <a:bodyPr/>
        <a:lstStyle/>
        <a:p>
          <a:endParaRPr lang="pt-PT"/>
        </a:p>
      </dgm:t>
    </dgm:pt>
    <dgm:pt modelId="{8A7EABB2-417E-4E73-93D5-DD44A0AEFEC8}">
      <dgm:prSet custT="1"/>
      <dgm:spPr/>
      <dgm:t>
        <a:bodyPr/>
        <a:lstStyle/>
        <a:p>
          <a:pPr rtl="0"/>
          <a:r>
            <a:rPr lang="pt-PT" sz="2800" b="1" dirty="0" smtClean="0"/>
            <a:t>Fundos Europeus / </a:t>
          </a:r>
          <a:r>
            <a:rPr lang="pt-PT" sz="1800" b="1" dirty="0" err="1" smtClean="0">
              <a:solidFill>
                <a:schemeClr val="accent5">
                  <a:lumMod val="40000"/>
                  <a:lumOff val="60000"/>
                </a:schemeClr>
              </a:solidFill>
            </a:rPr>
            <a:t>European</a:t>
          </a:r>
          <a:r>
            <a:rPr lang="pt-PT" sz="1800" b="1" dirty="0" smtClean="0">
              <a:solidFill>
                <a:schemeClr val="accent5">
                  <a:lumMod val="40000"/>
                  <a:lumOff val="60000"/>
                </a:schemeClr>
              </a:solidFill>
            </a:rPr>
            <a:t> </a:t>
          </a:r>
          <a:r>
            <a:rPr lang="pt-PT" sz="1800" b="1" dirty="0" err="1" smtClean="0">
              <a:solidFill>
                <a:schemeClr val="accent5">
                  <a:lumMod val="40000"/>
                  <a:lumOff val="60000"/>
                </a:schemeClr>
              </a:solidFill>
            </a:rPr>
            <a:t>Founds</a:t>
          </a:r>
          <a:endParaRPr lang="pt-PT" sz="1800" b="1" dirty="0" smtClean="0">
            <a:solidFill>
              <a:schemeClr val="accent5">
                <a:lumMod val="40000"/>
                <a:lumOff val="60000"/>
              </a:schemeClr>
            </a:solidFill>
          </a:endParaRPr>
        </a:p>
        <a:p>
          <a:pPr rtl="0"/>
          <a:r>
            <a:rPr lang="pt-PT" sz="2800" b="1" dirty="0" smtClean="0"/>
            <a:t>MADEIRA 14-20</a:t>
          </a:r>
          <a:endParaRPr lang="pt-PT" sz="2800" b="1" dirty="0"/>
        </a:p>
      </dgm:t>
    </dgm:pt>
    <dgm:pt modelId="{E6340775-E312-4AC1-B502-226A53F7B284}" type="parTrans" cxnId="{39A1DDF1-E5A0-4B5E-8E3A-3CC3FAA6E612}">
      <dgm:prSet/>
      <dgm:spPr/>
      <dgm:t>
        <a:bodyPr/>
        <a:lstStyle/>
        <a:p>
          <a:endParaRPr lang="pt-PT"/>
        </a:p>
      </dgm:t>
    </dgm:pt>
    <dgm:pt modelId="{0405CC10-9D7A-4507-ADED-795AED18F995}" type="sibTrans" cxnId="{39A1DDF1-E5A0-4B5E-8E3A-3CC3FAA6E612}">
      <dgm:prSet/>
      <dgm:spPr/>
      <dgm:t>
        <a:bodyPr/>
        <a:lstStyle/>
        <a:p>
          <a:endParaRPr lang="pt-PT"/>
        </a:p>
      </dgm:t>
    </dgm:pt>
    <dgm:pt modelId="{F2222DD7-3BD6-46B6-8680-04D022B2DCB8}">
      <dgm:prSet custT="1"/>
      <dgm:spPr/>
      <dgm:t>
        <a:bodyPr/>
        <a:lstStyle/>
        <a:p>
          <a:pPr rtl="0"/>
          <a:r>
            <a:rPr lang="pt-PT" sz="1400" dirty="0" smtClean="0"/>
            <a:t>Eixo Prioritário: Promover a inclusão social e combater a pobreza.</a:t>
          </a:r>
          <a:endParaRPr lang="pt-PT" sz="1400" dirty="0"/>
        </a:p>
      </dgm:t>
    </dgm:pt>
    <dgm:pt modelId="{F411BC52-AB2D-436D-B280-19950BD1BD45}" type="parTrans" cxnId="{558A797C-9EB1-42DA-9667-6A6B3BA928F0}">
      <dgm:prSet/>
      <dgm:spPr/>
      <dgm:t>
        <a:bodyPr/>
        <a:lstStyle/>
        <a:p>
          <a:endParaRPr lang="pt-PT"/>
        </a:p>
      </dgm:t>
    </dgm:pt>
    <dgm:pt modelId="{B7D18F48-495A-429D-905B-33262A308BC8}" type="sibTrans" cxnId="{558A797C-9EB1-42DA-9667-6A6B3BA928F0}">
      <dgm:prSet/>
      <dgm:spPr/>
      <dgm:t>
        <a:bodyPr/>
        <a:lstStyle/>
        <a:p>
          <a:endParaRPr lang="pt-PT"/>
        </a:p>
      </dgm:t>
    </dgm:pt>
    <dgm:pt modelId="{746F7723-A3C6-47E8-A743-EC9E729BECCB}">
      <dgm:prSet custT="1"/>
      <dgm:spPr/>
      <dgm:t>
        <a:bodyPr/>
        <a:lstStyle/>
        <a:p>
          <a:pPr rtl="0"/>
          <a:endParaRPr lang="pt-PT" sz="1400" dirty="0"/>
        </a:p>
      </dgm:t>
    </dgm:pt>
    <dgm:pt modelId="{A68950E6-3212-4C98-A829-074530484721}" type="parTrans" cxnId="{420DCE21-5DE0-437A-8564-39C39FB67728}">
      <dgm:prSet/>
      <dgm:spPr/>
      <dgm:t>
        <a:bodyPr/>
        <a:lstStyle/>
        <a:p>
          <a:endParaRPr lang="pt-PT"/>
        </a:p>
      </dgm:t>
    </dgm:pt>
    <dgm:pt modelId="{8B09F351-A9F9-4D1E-96BA-B44C54738A21}" type="sibTrans" cxnId="{420DCE21-5DE0-437A-8564-39C39FB67728}">
      <dgm:prSet/>
      <dgm:spPr/>
      <dgm:t>
        <a:bodyPr/>
        <a:lstStyle/>
        <a:p>
          <a:endParaRPr lang="pt-PT"/>
        </a:p>
      </dgm:t>
    </dgm:pt>
    <dgm:pt modelId="{8804E876-F10E-4846-B296-41A11C728E7B}">
      <dgm:prSet custT="1"/>
      <dgm:spPr/>
      <dgm:t>
        <a:bodyPr/>
        <a:lstStyle/>
        <a:p>
          <a:pPr rtl="0"/>
          <a:r>
            <a:rPr lang="en-US" sz="1100" dirty="0" smtClean="0">
              <a:solidFill>
                <a:schemeClr val="accent5">
                  <a:lumMod val="40000"/>
                  <a:lumOff val="60000"/>
                </a:schemeClr>
              </a:solidFill>
            </a:rPr>
            <a:t>  Priority: Promoting social inclusion and combating poverty</a:t>
          </a:r>
          <a:endParaRPr lang="pt-PT" sz="1100" dirty="0">
            <a:solidFill>
              <a:schemeClr val="accent5">
                <a:lumMod val="40000"/>
                <a:lumOff val="60000"/>
              </a:schemeClr>
            </a:solidFill>
          </a:endParaRPr>
        </a:p>
      </dgm:t>
    </dgm:pt>
    <dgm:pt modelId="{6D718F80-3D1D-4A0F-8C75-8C12F115E115}" type="parTrans" cxnId="{A1DA8429-71BD-4ECB-AEDA-394594BD04F5}">
      <dgm:prSet/>
      <dgm:spPr/>
      <dgm:t>
        <a:bodyPr/>
        <a:lstStyle/>
        <a:p>
          <a:endParaRPr lang="pt-PT"/>
        </a:p>
      </dgm:t>
    </dgm:pt>
    <dgm:pt modelId="{0CAB20A3-60D6-4555-A5B4-49B151D290B9}" type="sibTrans" cxnId="{A1DA8429-71BD-4ECB-AEDA-394594BD04F5}">
      <dgm:prSet/>
      <dgm:spPr/>
      <dgm:t>
        <a:bodyPr/>
        <a:lstStyle/>
        <a:p>
          <a:endParaRPr lang="pt-PT"/>
        </a:p>
      </dgm:t>
    </dgm:pt>
    <dgm:pt modelId="{CD91242D-1B39-4164-9541-D78D4882CFC7}" type="pres">
      <dgm:prSet presAssocID="{F68A5AB4-3673-4F70-92B5-24E4566FF4D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EDB1FD9F-9659-48E1-91CC-0760FCBEBE2D}" type="pres">
      <dgm:prSet presAssocID="{958DBCF2-F536-413E-B34C-ED9DB25134C0}" presName="upArrow" presStyleLbl="node1" presStyleIdx="0" presStyleCnt="2" custScaleX="55233"/>
      <dgm:spPr/>
    </dgm:pt>
    <dgm:pt modelId="{3830FBBE-9CD7-40C3-B6FF-5DAF162A4C3C}" type="pres">
      <dgm:prSet presAssocID="{958DBCF2-F536-413E-B34C-ED9DB25134C0}" presName="upArrowText" presStyleLbl="revTx" presStyleIdx="0" presStyleCnt="2" custScaleX="12042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14F4B48-E304-4719-99AD-4869962D033B}" type="pres">
      <dgm:prSet presAssocID="{8A7EABB2-417E-4E73-93D5-DD44A0AEFEC8}" presName="downArrow" presStyleLbl="node1" presStyleIdx="1" presStyleCnt="2" custAng="10800000" custScaleX="55233"/>
      <dgm:spPr/>
    </dgm:pt>
    <dgm:pt modelId="{687485C1-1B0C-4723-B776-41B60F812384}" type="pres">
      <dgm:prSet presAssocID="{8A7EABB2-417E-4E73-93D5-DD44A0AEFEC8}" presName="downArrowText" presStyleLbl="revTx" presStyleIdx="1" presStyleCnt="2" custScaleX="129337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558A797C-9EB1-42DA-9667-6A6B3BA928F0}" srcId="{8A7EABB2-417E-4E73-93D5-DD44A0AEFEC8}" destId="{F2222DD7-3BD6-46B6-8680-04D022B2DCB8}" srcOrd="0" destOrd="0" parTransId="{F411BC52-AB2D-436D-B280-19950BD1BD45}" sibTransId="{B7D18F48-495A-429D-905B-33262A308BC8}"/>
    <dgm:cxn modelId="{B9E46C83-EE0B-463A-AB11-C3BFB8DA8F43}" type="presOf" srcId="{958DBCF2-F536-413E-B34C-ED9DB25134C0}" destId="{3830FBBE-9CD7-40C3-B6FF-5DAF162A4C3C}" srcOrd="0" destOrd="0" presId="urn:microsoft.com/office/officeart/2005/8/layout/arrow4"/>
    <dgm:cxn modelId="{3D96BEA2-416C-4FAD-953A-5973AB81808C}" type="presOf" srcId="{8804E876-F10E-4846-B296-41A11C728E7B}" destId="{687485C1-1B0C-4723-B776-41B60F812384}" srcOrd="0" destOrd="2" presId="urn:microsoft.com/office/officeart/2005/8/layout/arrow4"/>
    <dgm:cxn modelId="{54194D01-7497-46C2-AD84-A1E65F2DC81B}" srcId="{F68A5AB4-3673-4F70-92B5-24E4566FF4DB}" destId="{958DBCF2-F536-413E-B34C-ED9DB25134C0}" srcOrd="0" destOrd="0" parTransId="{67D17885-B712-4318-9F15-5D9DEBD11412}" sibTransId="{08EA8A5C-09E1-41A4-8FDC-843DEF633FFD}"/>
    <dgm:cxn modelId="{39A1DDF1-E5A0-4B5E-8E3A-3CC3FAA6E612}" srcId="{F68A5AB4-3673-4F70-92B5-24E4566FF4DB}" destId="{8A7EABB2-417E-4E73-93D5-DD44A0AEFEC8}" srcOrd="1" destOrd="0" parTransId="{E6340775-E312-4AC1-B502-226A53F7B284}" sibTransId="{0405CC10-9D7A-4507-ADED-795AED18F995}"/>
    <dgm:cxn modelId="{420DCE21-5DE0-437A-8564-39C39FB67728}" srcId="{8A7EABB2-417E-4E73-93D5-DD44A0AEFEC8}" destId="{746F7723-A3C6-47E8-A743-EC9E729BECCB}" srcOrd="2" destOrd="0" parTransId="{A68950E6-3212-4C98-A829-074530484721}" sibTransId="{8B09F351-A9F9-4D1E-96BA-B44C54738A21}"/>
    <dgm:cxn modelId="{D118E07A-84DB-4A2E-82A5-7725EAD903BC}" type="presOf" srcId="{8A7EABB2-417E-4E73-93D5-DD44A0AEFEC8}" destId="{687485C1-1B0C-4723-B776-41B60F812384}" srcOrd="0" destOrd="0" presId="urn:microsoft.com/office/officeart/2005/8/layout/arrow4"/>
    <dgm:cxn modelId="{0E1B46FC-DFDC-4615-A0F6-01DB0AE9473F}" type="presOf" srcId="{F2222DD7-3BD6-46B6-8680-04D022B2DCB8}" destId="{687485C1-1B0C-4723-B776-41B60F812384}" srcOrd="0" destOrd="1" presId="urn:microsoft.com/office/officeart/2005/8/layout/arrow4"/>
    <dgm:cxn modelId="{A1DA8429-71BD-4ECB-AEDA-394594BD04F5}" srcId="{8A7EABB2-417E-4E73-93D5-DD44A0AEFEC8}" destId="{8804E876-F10E-4846-B296-41A11C728E7B}" srcOrd="1" destOrd="0" parTransId="{6D718F80-3D1D-4A0F-8C75-8C12F115E115}" sibTransId="{0CAB20A3-60D6-4555-A5B4-49B151D290B9}"/>
    <dgm:cxn modelId="{3C3E2C30-08A5-4573-A9B3-CC679C634B44}" type="presOf" srcId="{746F7723-A3C6-47E8-A743-EC9E729BECCB}" destId="{687485C1-1B0C-4723-B776-41B60F812384}" srcOrd="0" destOrd="3" presId="urn:microsoft.com/office/officeart/2005/8/layout/arrow4"/>
    <dgm:cxn modelId="{7968609D-945B-4EEB-A60B-F2E1153D45DB}" type="presOf" srcId="{F68A5AB4-3673-4F70-92B5-24E4566FF4DB}" destId="{CD91242D-1B39-4164-9541-D78D4882CFC7}" srcOrd="0" destOrd="0" presId="urn:microsoft.com/office/officeart/2005/8/layout/arrow4"/>
    <dgm:cxn modelId="{9309DB2F-D65F-4BD3-9E17-3340CE37D901}" type="presParOf" srcId="{CD91242D-1B39-4164-9541-D78D4882CFC7}" destId="{EDB1FD9F-9659-48E1-91CC-0760FCBEBE2D}" srcOrd="0" destOrd="0" presId="urn:microsoft.com/office/officeart/2005/8/layout/arrow4"/>
    <dgm:cxn modelId="{C932879E-7BDF-43FC-8063-2242AB176584}" type="presParOf" srcId="{CD91242D-1B39-4164-9541-D78D4882CFC7}" destId="{3830FBBE-9CD7-40C3-B6FF-5DAF162A4C3C}" srcOrd="1" destOrd="0" presId="urn:microsoft.com/office/officeart/2005/8/layout/arrow4"/>
    <dgm:cxn modelId="{82A141AE-4BB3-416A-9C56-54E888C27D3F}" type="presParOf" srcId="{CD91242D-1B39-4164-9541-D78D4882CFC7}" destId="{C14F4B48-E304-4719-99AD-4869962D033B}" srcOrd="2" destOrd="0" presId="urn:microsoft.com/office/officeart/2005/8/layout/arrow4"/>
    <dgm:cxn modelId="{8EFF7FA8-E6E9-438A-A7F3-C186C8F99BAD}" type="presParOf" srcId="{CD91242D-1B39-4164-9541-D78D4882CFC7}" destId="{687485C1-1B0C-4723-B776-41B60F812384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B1FD9F-9659-48E1-91CC-0760FCBEBE2D}">
      <dsp:nvSpPr>
        <dsp:cNvPr id="0" name=""/>
        <dsp:cNvSpPr/>
      </dsp:nvSpPr>
      <dsp:spPr>
        <a:xfrm>
          <a:off x="117336" y="0"/>
          <a:ext cx="1298163" cy="1762755"/>
        </a:xfrm>
        <a:prstGeom prst="up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30FBBE-9CD7-40C3-B6FF-5DAF162A4C3C}">
      <dsp:nvSpPr>
        <dsp:cNvPr id="0" name=""/>
        <dsp:cNvSpPr/>
      </dsp:nvSpPr>
      <dsp:spPr>
        <a:xfrm>
          <a:off x="1559126" y="0"/>
          <a:ext cx="5341638" cy="1762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0" rIns="199136" bIns="199136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b="1" kern="1200" dirty="0" smtClean="0"/>
            <a:t>Plano Regional para o Envelhecimento Ativo  2016-2019 (PREA);</a:t>
          </a: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accent5">
                  <a:lumMod val="40000"/>
                  <a:lumOff val="60000"/>
                </a:schemeClr>
              </a:solidFill>
            </a:rPr>
            <a:t>Regional Plan for Active Aging 2016-2019</a:t>
          </a:r>
          <a:endParaRPr lang="pt-PT" sz="2000" b="1" kern="1200" dirty="0">
            <a:solidFill>
              <a:schemeClr val="accent5">
                <a:lumMod val="40000"/>
                <a:lumOff val="60000"/>
              </a:schemeClr>
            </a:solidFill>
          </a:endParaRPr>
        </a:p>
      </dsp:txBody>
      <dsp:txXfrm>
        <a:off x="1559126" y="0"/>
        <a:ext cx="5341638" cy="1762755"/>
      </dsp:txXfrm>
    </dsp:sp>
    <dsp:sp modelId="{C14F4B48-E304-4719-99AD-4869962D033B}">
      <dsp:nvSpPr>
        <dsp:cNvPr id="0" name=""/>
        <dsp:cNvSpPr/>
      </dsp:nvSpPr>
      <dsp:spPr>
        <a:xfrm rot="10800000">
          <a:off x="822438" y="1909652"/>
          <a:ext cx="1298163" cy="1762755"/>
        </a:xfrm>
        <a:prstGeom prst="downArrow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7485C1-1B0C-4723-B776-41B60F812384}">
      <dsp:nvSpPr>
        <dsp:cNvPr id="0" name=""/>
        <dsp:cNvSpPr/>
      </dsp:nvSpPr>
      <dsp:spPr>
        <a:xfrm>
          <a:off x="2066551" y="1909652"/>
          <a:ext cx="5736991" cy="1762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0" rIns="199136" bIns="199136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b="1" kern="1200" dirty="0" smtClean="0"/>
            <a:t>Fundos Europeus / </a:t>
          </a:r>
          <a:r>
            <a:rPr lang="pt-PT" sz="1800" b="1" kern="1200" dirty="0" err="1" smtClean="0">
              <a:solidFill>
                <a:schemeClr val="accent5">
                  <a:lumMod val="40000"/>
                  <a:lumOff val="60000"/>
                </a:schemeClr>
              </a:solidFill>
            </a:rPr>
            <a:t>European</a:t>
          </a:r>
          <a:r>
            <a:rPr lang="pt-PT" sz="1800" b="1" kern="1200" dirty="0" smtClean="0">
              <a:solidFill>
                <a:schemeClr val="accent5">
                  <a:lumMod val="40000"/>
                  <a:lumOff val="60000"/>
                </a:schemeClr>
              </a:solidFill>
            </a:rPr>
            <a:t> </a:t>
          </a:r>
          <a:r>
            <a:rPr lang="pt-PT" sz="1800" b="1" kern="1200" dirty="0" err="1" smtClean="0">
              <a:solidFill>
                <a:schemeClr val="accent5">
                  <a:lumMod val="40000"/>
                  <a:lumOff val="60000"/>
                </a:schemeClr>
              </a:solidFill>
            </a:rPr>
            <a:t>Founds</a:t>
          </a:r>
          <a:endParaRPr lang="pt-PT" sz="1800" b="1" kern="1200" dirty="0" smtClean="0">
            <a:solidFill>
              <a:schemeClr val="accent5">
                <a:lumMod val="40000"/>
                <a:lumOff val="60000"/>
              </a:schemeClr>
            </a:solidFill>
          </a:endParaRP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b="1" kern="1200" dirty="0" smtClean="0"/>
            <a:t>MADEIRA 14-20</a:t>
          </a:r>
          <a:endParaRPr lang="pt-PT" sz="2800" b="1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Eixo Prioritário: Promover a inclusão social e combater a pobreza.</a:t>
          </a:r>
          <a:endParaRPr lang="pt-PT" sz="14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>
              <a:solidFill>
                <a:schemeClr val="accent5">
                  <a:lumMod val="40000"/>
                  <a:lumOff val="60000"/>
                </a:schemeClr>
              </a:solidFill>
            </a:rPr>
            <a:t>  Priority: Promoting social inclusion and combating poverty</a:t>
          </a:r>
          <a:endParaRPr lang="pt-PT" sz="1100" kern="1200" dirty="0">
            <a:solidFill>
              <a:schemeClr val="accent5">
                <a:lumMod val="40000"/>
                <a:lumOff val="60000"/>
              </a:schemeClr>
            </a:solidFill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1400" kern="1200" dirty="0"/>
        </a:p>
      </dsp:txBody>
      <dsp:txXfrm>
        <a:off x="2066551" y="1909652"/>
        <a:ext cx="5736991" cy="17627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AFBE3-AF99-4E98-B147-545612F8A5F8}" type="datetimeFigureOut">
              <a:rPr lang="pt-PT" smtClean="0"/>
              <a:t>20/01/2017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1D065-A8C5-4DC5-ADDE-955701AA972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98592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A30AE94-40B8-4E01-B919-661924436AB9}" type="datetimeFigureOut">
              <a:rPr lang="fr-FR"/>
              <a:pPr>
                <a:defRPr/>
              </a:pPr>
              <a:t>20/01/2017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9CDB65-1163-4442-B593-D225E3DB0690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674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518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"/>
          <p:cNvSpPr txBox="1">
            <a:spLocks noChangeArrowheads="1"/>
          </p:cNvSpPr>
          <p:nvPr userDrawn="1"/>
        </p:nvSpPr>
        <p:spPr bwMode="auto">
          <a:xfrm>
            <a:off x="539750" y="1341438"/>
            <a:ext cx="8135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sl-SI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068784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4856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Light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0799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Yellow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310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Blue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1929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Dark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893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31946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289305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4983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6493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26323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5DADE2D-0361-4C86-8AEB-E07AA7A795C2}" type="slidenum">
              <a:rPr lang="en-GB" smtClean="0"/>
              <a:pPr fontAlgn="auto">
                <a:spcAft>
                  <a:spcPts val="0"/>
                </a:spcAft>
                <a:defRPr/>
              </a:pPr>
              <a:t>‹nº›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0719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OCK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CB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8A8B13B2-CAE6-46A2-88C6-9053658AD3CF}" type="slidenum">
              <a:rPr lang="en-GB" smtClean="0"/>
              <a:pPr fontAlgn="auto">
                <a:spcAft>
                  <a:spcPts val="0"/>
                </a:spcAft>
                <a:defRPr/>
              </a:pPr>
              <a:t>‹nº›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2046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Light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EE73033-7CFE-49FE-B662-EFE379161221}" type="slidenum">
              <a:rPr lang="en-GB" smtClean="0"/>
              <a:pPr fontAlgn="auto">
                <a:spcAft>
                  <a:spcPts val="0"/>
                </a:spcAft>
                <a:defRPr/>
              </a:pPr>
              <a:t>‹nº›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9610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Dark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5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CF9BFB62-4EF0-4A23-ADF5-FB81AC1E73B6}" type="slidenum">
              <a:rPr lang="en-GB" smtClean="0"/>
              <a:pPr fontAlgn="auto">
                <a:spcAft>
                  <a:spcPts val="0"/>
                </a:spcAft>
                <a:defRPr/>
              </a:pPr>
              <a:t>‹nº›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736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us-titre 2"/>
          <p:cNvSpPr txBox="1">
            <a:spLocks/>
          </p:cNvSpPr>
          <p:nvPr userDrawn="1"/>
        </p:nvSpPr>
        <p:spPr>
          <a:xfrm>
            <a:off x="5724525" y="6165850"/>
            <a:ext cx="2808288" cy="431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fr-FR" sz="1600" i="1" dirty="0" smtClean="0"/>
              <a:t>Project </a:t>
            </a:r>
            <a:r>
              <a:rPr lang="fr-FR" sz="1600" i="1" dirty="0" err="1" smtClean="0"/>
              <a:t>smedia</a:t>
            </a:r>
            <a:endParaRPr lang="en-GB" sz="1600" i="1" dirty="0"/>
          </a:p>
        </p:txBody>
      </p:sp>
      <p:pic>
        <p:nvPicPr>
          <p:cNvPr id="5" name="Image 1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6165850"/>
            <a:ext cx="13112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Slika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82600"/>
            <a:ext cx="37211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/>
          <p:cNvSpPr>
            <a:spLocks noGrp="1"/>
          </p:cNvSpPr>
          <p:nvPr>
            <p:ph type="ctrTitle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000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76250"/>
            <a:ext cx="41322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4735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719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187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134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074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03783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1027" name="Imag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404664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9" r:id="rId3"/>
    <p:sldLayoutId id="2147483730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3684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sl-SI" smtClean="0"/>
              <a:t>Edit text styles</a:t>
            </a:r>
          </a:p>
          <a:p>
            <a:pPr lvl="1"/>
            <a:r>
              <a:rPr lang="fr-FR" altLang="sl-SI" smtClean="0"/>
              <a:t>Second level</a:t>
            </a:r>
          </a:p>
          <a:p>
            <a:pPr lvl="2"/>
            <a:r>
              <a:rPr lang="fr-FR" altLang="sl-SI" smtClean="0"/>
              <a:t>Third level</a:t>
            </a:r>
          </a:p>
          <a:p>
            <a:pPr lvl="3"/>
            <a:r>
              <a:rPr lang="fr-FR" altLang="sl-SI" smtClean="0"/>
              <a:t>Fourth level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05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296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Master title style</a:t>
            </a:r>
            <a:endParaRPr lang="en-GB" altLang="sl-SI" smtClean="0"/>
          </a:p>
        </p:txBody>
      </p:sp>
      <p:sp>
        <p:nvSpPr>
          <p:cNvPr id="8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A097184B-6EEF-435B-9B91-7D3DC8E949A2}" type="slidenum">
              <a:rPr lang="en-GB" smtClean="0"/>
              <a:pPr fontAlgn="auto">
                <a:spcAft>
                  <a:spcPts val="0"/>
                </a:spcAft>
                <a:defRPr/>
              </a:pPr>
              <a:t>‹nº›</a:t>
            </a:fld>
            <a:endParaRPr lang="en-GB" dirty="0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839" y="116632"/>
            <a:ext cx="1451211" cy="7909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31" r:id="rId6"/>
    <p:sldLayoutId id="2147483725" r:id="rId7"/>
    <p:sldLayoutId id="2147483732" r:id="rId8"/>
    <p:sldLayoutId id="2147483733" r:id="rId9"/>
    <p:sldLayoutId id="2147483734" r:id="rId10"/>
    <p:sldLayoutId id="2147483735" r:id="rId11"/>
    <p:sldLayoutId id="2147483726" r:id="rId12"/>
    <p:sldLayoutId id="2147483740" r:id="rId1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fontAlgn="base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fontAlgn="base">
        <a:spcBef>
          <a:spcPct val="20000"/>
        </a:spcBef>
        <a:spcAft>
          <a:spcPct val="0"/>
        </a:spcAft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828800" algn="l" rtl="0" fontAlgn="base">
        <a:spcBef>
          <a:spcPct val="20000"/>
        </a:spcBef>
        <a:spcAft>
          <a:spcPct val="0"/>
        </a:spcAft>
        <a:buFont typeface="Courier New" pitchFamily="49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title style</a:t>
            </a:r>
            <a:endParaRPr lang="en-GB" altLang="sl-SI" smtClean="0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EBF944D6-18FB-46FC-9832-61A714CE9B75}" type="slidenum">
              <a:rPr lang="en-GB" smtClean="0"/>
              <a:pPr fontAlgn="auto">
                <a:spcAft>
                  <a:spcPts val="0"/>
                </a:spcAft>
                <a:defRPr/>
              </a:pPr>
              <a:t>‹nº›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4099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174625"/>
            <a:ext cx="154622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33375"/>
            <a:ext cx="4144963" cy="296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Espace réservé du texte 8"/>
          <p:cNvSpPr>
            <a:spLocks noGrp="1"/>
          </p:cNvSpPr>
          <p:nvPr>
            <p:ph type="body" sz="quarter" idx="11"/>
          </p:nvPr>
        </p:nvSpPr>
        <p:spPr bwMode="auto">
          <a:xfrm>
            <a:off x="900062" y="5013176"/>
            <a:ext cx="7272338" cy="57606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sz="1600" dirty="0" smtClean="0"/>
              <a:t>Chairman</a:t>
            </a:r>
          </a:p>
          <a:p>
            <a:pPr algn="r"/>
            <a:r>
              <a:rPr lang="en-US" sz="1600" dirty="0" err="1" smtClean="0"/>
              <a:t>Instituto</a:t>
            </a:r>
            <a:r>
              <a:rPr lang="en-US" sz="1600" dirty="0" smtClean="0"/>
              <a:t> de </a:t>
            </a:r>
            <a:r>
              <a:rPr lang="en-US" sz="1600" dirty="0" err="1" smtClean="0"/>
              <a:t>Segurança</a:t>
            </a:r>
            <a:r>
              <a:rPr lang="en-US" sz="1600" dirty="0" smtClean="0"/>
              <a:t> Social da Madeira, IP-RAM</a:t>
            </a:r>
            <a:endParaRPr lang="en-GB" altLang="sl-SI" sz="1600" dirty="0" smtClean="0"/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 bwMode="auto">
          <a:xfrm>
            <a:off x="467544" y="3212976"/>
            <a:ext cx="7704856" cy="10113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3200" b="1" dirty="0">
                <a:solidFill>
                  <a:schemeClr val="tx1"/>
                </a:solidFill>
              </a:rPr>
              <a:t>Current situation regarding Home Care R&amp;I support – unmet </a:t>
            </a:r>
            <a:r>
              <a:rPr lang="en-US" sz="3200" b="1" dirty="0" smtClean="0">
                <a:solidFill>
                  <a:schemeClr val="tx1"/>
                </a:solidFill>
              </a:rPr>
              <a:t>needs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r-FR" altLang="sl-SI" sz="3200" b="1" dirty="0" smtClean="0">
              <a:solidFill>
                <a:schemeClr val="tx1"/>
              </a:solidFill>
            </a:endParaRPr>
          </a:p>
        </p:txBody>
      </p:sp>
      <p:sp>
        <p:nvSpPr>
          <p:cNvPr id="21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757187" y="5661248"/>
            <a:ext cx="7415213" cy="3873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t-PT" sz="1200" dirty="0" err="1"/>
              <a:t>Electricity</a:t>
            </a:r>
            <a:r>
              <a:rPr lang="pt-PT" sz="1200" dirty="0"/>
              <a:t> </a:t>
            </a:r>
            <a:r>
              <a:rPr lang="pt-PT" sz="1200" dirty="0" err="1"/>
              <a:t>Museum</a:t>
            </a:r>
            <a:r>
              <a:rPr lang="pt-PT" sz="1200" dirty="0"/>
              <a:t> </a:t>
            </a:r>
            <a:r>
              <a:rPr lang="en-GB" sz="1200" dirty="0" smtClean="0">
                <a:sym typeface="Webdings" panose="05030102010509060703" pitchFamily="18" charset="2"/>
              </a:rPr>
              <a:t> </a:t>
            </a:r>
            <a:r>
              <a:rPr lang="fr-FR" sz="1200" dirty="0" smtClean="0"/>
              <a:t>27 </a:t>
            </a:r>
            <a:r>
              <a:rPr lang="fr-FR" sz="1200" dirty="0" err="1" smtClean="0"/>
              <a:t>January</a:t>
            </a:r>
            <a:r>
              <a:rPr lang="fr-FR" sz="1200" dirty="0" smtClean="0"/>
              <a:t>, 2017</a:t>
            </a:r>
            <a:endParaRPr lang="fr-FR" sz="1200" dirty="0"/>
          </a:p>
        </p:txBody>
      </p:sp>
      <p:sp>
        <p:nvSpPr>
          <p:cNvPr id="23" name="Marcador de Posição do Texto 1"/>
          <p:cNvSpPr>
            <a:spLocks noGrp="1"/>
          </p:cNvSpPr>
          <p:nvPr>
            <p:ph type="body" sz="quarter" idx="10"/>
          </p:nvPr>
        </p:nvSpPr>
        <p:spPr>
          <a:xfrm>
            <a:off x="900063" y="4725144"/>
            <a:ext cx="7272337" cy="360016"/>
          </a:xfrm>
        </p:spPr>
        <p:txBody>
          <a:bodyPr/>
          <a:lstStyle/>
          <a:p>
            <a:pPr algn="r"/>
            <a:r>
              <a:rPr lang="pt-PT" dirty="0" smtClean="0"/>
              <a:t>Rui Freitas</a:t>
            </a:r>
            <a:endParaRPr lang="pt-PT" dirty="0"/>
          </a:p>
        </p:txBody>
      </p:sp>
      <p:pic>
        <p:nvPicPr>
          <p:cNvPr id="27" name="Picture 2" descr="Y:\Perfil\Desktop\LOGOS#PNG#\SRIAS\SRIASsegSocial baixo cor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389" y="6198584"/>
            <a:ext cx="3227139" cy="59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Y:\Perfil\Desktop\LOGOS#PNG#\Lg SSs CMYK eps [Convertido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528" y="6142170"/>
            <a:ext cx="928696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187624" y="2599884"/>
            <a:ext cx="5544616" cy="1504312"/>
            <a:chOff x="2356329" y="504405"/>
            <a:chExt cx="3208221" cy="1690877"/>
          </a:xfrm>
        </p:grpSpPr>
        <p:sp>
          <p:nvSpPr>
            <p:cNvPr id="9" name="Rectângulo arredondado 8"/>
            <p:cNvSpPr/>
            <p:nvPr/>
          </p:nvSpPr>
          <p:spPr>
            <a:xfrm>
              <a:off x="2356329" y="504405"/>
              <a:ext cx="3208221" cy="158573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ectângulo 9"/>
            <p:cNvSpPr/>
            <p:nvPr/>
          </p:nvSpPr>
          <p:spPr>
            <a:xfrm>
              <a:off x="2392821" y="540897"/>
              <a:ext cx="3135237" cy="1654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t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pt-PT" sz="2000" kern="1200" dirty="0" smtClean="0"/>
            </a:p>
            <a:p>
              <a:pPr marL="228600" lvl="1" indent="-22860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PT" sz="2000" b="1" u="sng" kern="1200" dirty="0" smtClean="0"/>
                <a:t>Serviço de Ajuda Domiciliária</a:t>
              </a:r>
              <a:r>
                <a:rPr lang="pt-PT" sz="2000" kern="1200" dirty="0" smtClean="0"/>
                <a:t> do Instituto de Segurança Social da Madeira</a:t>
              </a:r>
              <a:r>
                <a:rPr lang="pt-PT" sz="2000" dirty="0"/>
                <a:t> </a:t>
              </a:r>
              <a:r>
                <a:rPr lang="pt-PT" sz="2000" dirty="0" smtClean="0"/>
                <a:t>– Serviço Pioneiro em Portugal</a:t>
              </a:r>
              <a:endParaRPr lang="pt-PT" sz="2000" kern="1200" dirty="0"/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4845270" y="2316733"/>
            <a:ext cx="1636959" cy="601538"/>
            <a:chOff x="4084520" y="1728195"/>
            <a:chExt cx="1368935" cy="544380"/>
          </a:xfrm>
        </p:grpSpPr>
        <p:sp>
          <p:nvSpPr>
            <p:cNvPr id="7" name="Rectângulo arredondado 6"/>
            <p:cNvSpPr/>
            <p:nvPr/>
          </p:nvSpPr>
          <p:spPr>
            <a:xfrm>
              <a:off x="4084520" y="1728195"/>
              <a:ext cx="1368935" cy="54438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ectângulo 7"/>
            <p:cNvSpPr/>
            <p:nvPr/>
          </p:nvSpPr>
          <p:spPr>
            <a:xfrm>
              <a:off x="4100464" y="1744139"/>
              <a:ext cx="1337047" cy="5124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33020" rIns="49530" bIns="3302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2600" kern="1200" dirty="0" smtClean="0"/>
                <a:t>1976/77</a:t>
              </a:r>
              <a:endParaRPr lang="pt-PT" sz="2600" kern="1200" dirty="0"/>
            </a:p>
          </p:txBody>
        </p:sp>
      </p:grpSp>
      <p:sp>
        <p:nvSpPr>
          <p:cNvPr id="11" name="Titre 3"/>
          <p:cNvSpPr txBox="1">
            <a:spLocks/>
          </p:cNvSpPr>
          <p:nvPr/>
        </p:nvSpPr>
        <p:spPr bwMode="auto">
          <a:xfrm>
            <a:off x="251520" y="404664"/>
            <a:ext cx="7272808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pt-PT" sz="2400" b="1" dirty="0"/>
              <a:t>SERVIÇO DE AJUDA DOMICILIÁRIA  NA </a:t>
            </a:r>
            <a:r>
              <a:rPr lang="pt-PT" sz="2400" b="1" dirty="0" smtClean="0"/>
              <a:t>RAM </a:t>
            </a:r>
            <a:endParaRPr lang="pt-PT" sz="1800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pt-PT" sz="18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HOME CARE SERVICE IN MADEIRA</a:t>
            </a:r>
            <a:endParaRPr lang="pt-PT" sz="2400" b="1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pt-PT" sz="1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ângulo arredondado 12"/>
          <p:cNvSpPr/>
          <p:nvPr/>
        </p:nvSpPr>
        <p:spPr>
          <a:xfrm>
            <a:off x="2884276" y="4475049"/>
            <a:ext cx="5544616" cy="1114191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0" name="Grupo 19"/>
          <p:cNvGrpSpPr/>
          <p:nvPr/>
        </p:nvGrpSpPr>
        <p:grpSpPr>
          <a:xfrm>
            <a:off x="6622459" y="4117229"/>
            <a:ext cx="1636959" cy="601538"/>
            <a:chOff x="4084520" y="1728195"/>
            <a:chExt cx="1368935" cy="54438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1" name="Rectângulo arredondado 20"/>
            <p:cNvSpPr/>
            <p:nvPr/>
          </p:nvSpPr>
          <p:spPr>
            <a:xfrm>
              <a:off x="4084520" y="1728195"/>
              <a:ext cx="1368935" cy="54438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ectângulo 21"/>
            <p:cNvSpPr/>
            <p:nvPr/>
          </p:nvSpPr>
          <p:spPr>
            <a:xfrm>
              <a:off x="4100464" y="1744139"/>
              <a:ext cx="1337047" cy="51249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33020" rIns="49530" bIns="3302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2600" kern="1200" dirty="0" smtClean="0"/>
                <a:t>1976/77</a:t>
              </a:r>
              <a:endParaRPr lang="pt-PT" sz="2600" kern="1200" dirty="0"/>
            </a:p>
          </p:txBody>
        </p:sp>
      </p:grpSp>
      <p:sp>
        <p:nvSpPr>
          <p:cNvPr id="14" name="Rectângulo 13"/>
          <p:cNvSpPr/>
          <p:nvPr/>
        </p:nvSpPr>
        <p:spPr>
          <a:xfrm>
            <a:off x="3347864" y="468623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u="sng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Home Care Service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of </a:t>
            </a:r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the </a:t>
            </a:r>
            <a:r>
              <a:rPr lang="en-US" sz="1600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Instituto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de </a:t>
            </a:r>
            <a:r>
              <a:rPr lang="en-US" sz="1600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Segurança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Social da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Madeira - </a:t>
            </a:r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Pioneer Services in Portugal</a:t>
            </a:r>
            <a:endParaRPr lang="pt-PT" sz="16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57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2"/>
          <p:cNvSpPr/>
          <p:nvPr/>
        </p:nvSpPr>
        <p:spPr>
          <a:xfrm>
            <a:off x="839596" y="3966228"/>
            <a:ext cx="8280920" cy="18038"/>
          </a:xfrm>
          <a:prstGeom prst="lin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Rectangle 20"/>
          <p:cNvSpPr/>
          <p:nvPr/>
        </p:nvSpPr>
        <p:spPr>
          <a:xfrm>
            <a:off x="2028091" y="2604771"/>
            <a:ext cx="71817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PT" sz="1600" b="1" dirty="0" smtClean="0">
                <a:latin typeface="Arial Narrow" panose="020B0606020202030204" pitchFamily="34" charset="0"/>
              </a:rPr>
              <a:t>- </a:t>
            </a:r>
            <a:r>
              <a:rPr lang="pt-PT" sz="1600" b="1" dirty="0">
                <a:latin typeface="Arial Narrow" panose="020B0606020202030204" pitchFamily="34" charset="0"/>
              </a:rPr>
              <a:t>C</a:t>
            </a:r>
            <a:r>
              <a:rPr lang="pt-PT" sz="1600" b="1" dirty="0" smtClean="0">
                <a:latin typeface="Arial Narrow" panose="020B0606020202030204" pitchFamily="34" charset="0"/>
              </a:rPr>
              <a:t>uidados </a:t>
            </a:r>
            <a:r>
              <a:rPr lang="pt-PT" sz="1600" b="1" dirty="0">
                <a:latin typeface="Arial Narrow" panose="020B0606020202030204" pitchFamily="34" charset="0"/>
              </a:rPr>
              <a:t>personalizados ao domicílio </a:t>
            </a:r>
            <a:r>
              <a:rPr lang="pt-PT" sz="1600" dirty="0" smtClean="0">
                <a:latin typeface="Arial Narrow" panose="020B0606020202030204" pitchFamily="34" charset="0"/>
              </a:rPr>
              <a:t>(higiene pessoal e do </a:t>
            </a:r>
            <a:r>
              <a:rPr lang="pt-PT" sz="1600" dirty="0">
                <a:latin typeface="Arial Narrow" panose="020B0606020202030204" pitchFamily="34" charset="0"/>
              </a:rPr>
              <a:t>ambiente; </a:t>
            </a:r>
            <a:r>
              <a:rPr lang="pt-PT" sz="1600" dirty="0" smtClean="0">
                <a:latin typeface="Arial Narrow" panose="020B0606020202030204" pitchFamily="34" charset="0"/>
              </a:rPr>
              <a:t>tratamento </a:t>
            </a:r>
            <a:r>
              <a:rPr lang="pt-PT" sz="1600" dirty="0">
                <a:latin typeface="Arial Narrow" panose="020B0606020202030204" pitchFamily="34" charset="0"/>
              </a:rPr>
              <a:t>de roupa; </a:t>
            </a:r>
            <a:r>
              <a:rPr lang="pt-PT" sz="1600" dirty="0" smtClean="0">
                <a:latin typeface="Arial Narrow" panose="020B0606020202030204" pitchFamily="34" charset="0"/>
              </a:rPr>
              <a:t>confeção de refeições e lavagem de roupa, acompanhamento </a:t>
            </a:r>
            <a:r>
              <a:rPr lang="pt-PT" sz="1600" dirty="0">
                <a:latin typeface="Arial Narrow" panose="020B0606020202030204" pitchFamily="34" charset="0"/>
              </a:rPr>
              <a:t>do utente no exterior; ocupação, </a:t>
            </a:r>
            <a:r>
              <a:rPr lang="pt-PT" sz="1600" dirty="0" smtClean="0">
                <a:latin typeface="Arial Narrow" panose="020B0606020202030204" pitchFamily="34" charset="0"/>
              </a:rPr>
              <a:t>...) </a:t>
            </a:r>
            <a:endParaRPr lang="pt-PT" sz="1600" dirty="0">
              <a:latin typeface="Arial Narrow" panose="020B0606020202030204" pitchFamily="34" charset="0"/>
            </a:endParaRPr>
          </a:p>
          <a:p>
            <a:pPr lvl="0"/>
            <a:r>
              <a:rPr lang="pt-PT" sz="1600" b="1" dirty="0" smtClean="0">
                <a:latin typeface="Arial Narrow" panose="020B0606020202030204" pitchFamily="34" charset="0"/>
              </a:rPr>
              <a:t>- Serviço </a:t>
            </a:r>
            <a:r>
              <a:rPr lang="pt-PT" sz="1600" b="1" dirty="0">
                <a:latin typeface="Arial Narrow" panose="020B0606020202030204" pitchFamily="34" charset="0"/>
              </a:rPr>
              <a:t>de fornecimento de refeições;</a:t>
            </a:r>
          </a:p>
          <a:p>
            <a:pPr lvl="0"/>
            <a:r>
              <a:rPr lang="pt-PT" sz="1600" b="1" dirty="0" smtClean="0">
                <a:latin typeface="Arial Narrow" panose="020B0606020202030204" pitchFamily="34" charset="0"/>
              </a:rPr>
              <a:t>- Serviço </a:t>
            </a:r>
            <a:r>
              <a:rPr lang="pt-PT" sz="1600" b="1" dirty="0">
                <a:latin typeface="Arial Narrow" panose="020B0606020202030204" pitchFamily="34" charset="0"/>
              </a:rPr>
              <a:t>de lavandaria</a:t>
            </a:r>
            <a:r>
              <a:rPr lang="pt-PT" sz="1600" dirty="0">
                <a:latin typeface="Arial Narrow" panose="020B0606020202030204" pitchFamily="34" charset="0"/>
              </a:rPr>
              <a:t>.</a:t>
            </a:r>
          </a:p>
        </p:txBody>
      </p:sp>
      <p:grpSp>
        <p:nvGrpSpPr>
          <p:cNvPr id="6" name="Group 24"/>
          <p:cNvGrpSpPr/>
          <p:nvPr/>
        </p:nvGrpSpPr>
        <p:grpSpPr>
          <a:xfrm>
            <a:off x="480305" y="2616114"/>
            <a:ext cx="1481917" cy="1300754"/>
            <a:chOff x="0" y="1866804"/>
            <a:chExt cx="1344526" cy="1224013"/>
          </a:xfrm>
          <a:solidFill>
            <a:srgbClr val="98C222"/>
          </a:solidFill>
        </p:grpSpPr>
        <p:sp>
          <p:nvSpPr>
            <p:cNvPr id="7" name="Round Same Side Corner Rectangle 25"/>
            <p:cNvSpPr/>
            <p:nvPr/>
          </p:nvSpPr>
          <p:spPr>
            <a:xfrm>
              <a:off x="0" y="1866804"/>
              <a:ext cx="1344526" cy="1224013"/>
            </a:xfrm>
            <a:prstGeom prst="round2SameRect">
              <a:avLst>
                <a:gd name="adj1" fmla="val 16670"/>
                <a:gd name="adj2" fmla="val 0"/>
              </a:avLst>
            </a:prstGeom>
            <a:grpFill/>
            <a:ln>
              <a:solidFill>
                <a:srgbClr val="98C222"/>
              </a:solidFill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 Same Side Corner Rectangle 8"/>
            <p:cNvSpPr/>
            <p:nvPr/>
          </p:nvSpPr>
          <p:spPr>
            <a:xfrm>
              <a:off x="59762" y="1926566"/>
              <a:ext cx="1225002" cy="1164251"/>
            </a:xfrm>
            <a:prstGeom prst="rect">
              <a:avLst/>
            </a:prstGeom>
            <a:grpFill/>
            <a:ln>
              <a:solidFill>
                <a:srgbClr val="98C222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32385" rIns="32385" bIns="3238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kern="1200" dirty="0" smtClean="0">
                  <a:latin typeface="Arial Narrow" panose="020B0606020202030204" pitchFamily="34" charset="0"/>
                </a:rPr>
                <a:t>Serviços prestados</a:t>
              </a:r>
              <a:endParaRPr lang="pt-PT" kern="120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929843" y="4056274"/>
            <a:ext cx="1254249" cy="1100918"/>
            <a:chOff x="0" y="1866804"/>
            <a:chExt cx="1344526" cy="122401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0" name="Round Same Side Corner Rectangle 25"/>
            <p:cNvSpPr/>
            <p:nvPr/>
          </p:nvSpPr>
          <p:spPr>
            <a:xfrm>
              <a:off x="0" y="1866804"/>
              <a:ext cx="1344526" cy="1224013"/>
            </a:xfrm>
            <a:prstGeom prst="round2SameRect">
              <a:avLst>
                <a:gd name="adj1" fmla="val 16670"/>
                <a:gd name="adj2" fmla="val 0"/>
              </a:avLst>
            </a:prstGeom>
            <a:grp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 Same Side Corner Rectangle 8"/>
            <p:cNvSpPr/>
            <p:nvPr/>
          </p:nvSpPr>
          <p:spPr>
            <a:xfrm>
              <a:off x="59762" y="1926566"/>
              <a:ext cx="1225002" cy="1164251"/>
            </a:xfrm>
            <a:prstGeom prst="rect">
              <a:avLst/>
            </a:prstGeom>
            <a:grp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32385" rIns="32385" bIns="3238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dirty="0" err="1" smtClean="0">
                  <a:latin typeface="Arial Narrow" panose="020B0606020202030204" pitchFamily="34" charset="0"/>
                </a:rPr>
                <a:t>Services</a:t>
              </a:r>
              <a:endParaRPr lang="pt-PT" sz="1600" kern="12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12" name="Rectângulo 11"/>
          <p:cNvSpPr/>
          <p:nvPr/>
        </p:nvSpPr>
        <p:spPr>
          <a:xfrm>
            <a:off x="2495760" y="4051988"/>
            <a:ext cx="6246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- Personal care at home (personal and environmental </a:t>
            </a: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hygiene, </a:t>
            </a:r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food preparation and </a:t>
            </a: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laundry service at home, personal </a:t>
            </a:r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support in out-of-home tasks, occupation, ...)</a:t>
            </a:r>
            <a:b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</a:br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- Meal </a:t>
            </a: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service at home;</a:t>
            </a:r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</a:br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- Laundry service.</a:t>
            </a:r>
            <a:endParaRPr lang="pt-PT" sz="1400" dirty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Titre 3"/>
          <p:cNvSpPr txBox="1">
            <a:spLocks/>
          </p:cNvSpPr>
          <p:nvPr/>
        </p:nvSpPr>
        <p:spPr bwMode="auto">
          <a:xfrm>
            <a:off x="251520" y="404664"/>
            <a:ext cx="7272808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pt-PT" sz="2400" b="1" dirty="0"/>
              <a:t>SERVIÇO DE AJUDA DOMICILIÁRIA  NA </a:t>
            </a:r>
            <a:r>
              <a:rPr lang="pt-PT" sz="2400" b="1" dirty="0" smtClean="0"/>
              <a:t>RAM </a:t>
            </a:r>
            <a:r>
              <a:rPr lang="pt-PT" sz="18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HOME CARE SERVICE IN MADEIRA</a:t>
            </a:r>
            <a:endParaRPr lang="pt-PT" sz="2400" b="1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pt-PT" sz="1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67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80379" y="2557243"/>
            <a:ext cx="1496996" cy="640508"/>
            <a:chOff x="0" y="1866804"/>
            <a:chExt cx="1344526" cy="1224013"/>
          </a:xfrm>
          <a:solidFill>
            <a:schemeClr val="accent2"/>
          </a:solidFill>
        </p:grpSpPr>
        <p:sp>
          <p:nvSpPr>
            <p:cNvPr id="35" name="Round Same Side Corner Rectangle 34"/>
            <p:cNvSpPr/>
            <p:nvPr/>
          </p:nvSpPr>
          <p:spPr>
            <a:xfrm>
              <a:off x="0" y="1866804"/>
              <a:ext cx="1344526" cy="1224013"/>
            </a:xfrm>
            <a:prstGeom prst="round2SameRect">
              <a:avLst>
                <a:gd name="adj1" fmla="val 1667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Round Same Side Corner Rectangle 8"/>
            <p:cNvSpPr/>
            <p:nvPr/>
          </p:nvSpPr>
          <p:spPr>
            <a:xfrm>
              <a:off x="59762" y="1926566"/>
              <a:ext cx="1225002" cy="1164251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32385" rIns="32385" bIns="3238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b="1" dirty="0" smtClean="0">
                  <a:latin typeface="Arial Narrow" panose="020B0606020202030204" pitchFamily="34" charset="0"/>
                </a:rPr>
                <a:t>Banco de Ajudas Técnicas</a:t>
              </a:r>
              <a:endParaRPr lang="pt-PT" sz="1600" b="1" kern="12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42" name="Straight Connector 41"/>
          <p:cNvSpPr/>
          <p:nvPr/>
        </p:nvSpPr>
        <p:spPr>
          <a:xfrm>
            <a:off x="827584" y="3205315"/>
            <a:ext cx="8280920" cy="18038"/>
          </a:xfrm>
          <a:prstGeom prst="lin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Rectangle 1"/>
          <p:cNvSpPr/>
          <p:nvPr/>
        </p:nvSpPr>
        <p:spPr>
          <a:xfrm>
            <a:off x="2046950" y="2415549"/>
            <a:ext cx="6894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Cedência de diferentes equipamentos facilitadores das atividades de vida diária (cadeiras de rodas, camas articuladas, </a:t>
            </a:r>
            <a:r>
              <a:rPr lang="pt-PT" dirty="0" err="1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pt-PT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.</a:t>
            </a:r>
            <a:endParaRPr lang="en-US" dirty="0" smtClean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itre 3"/>
          <p:cNvSpPr txBox="1">
            <a:spLocks/>
          </p:cNvSpPr>
          <p:nvPr/>
        </p:nvSpPr>
        <p:spPr bwMode="auto">
          <a:xfrm>
            <a:off x="251520" y="404664"/>
            <a:ext cx="7272808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pt-PT" sz="2400" b="1" dirty="0"/>
              <a:t>SERVIÇO DE AJUDA DOMICILIÁRIA  NA </a:t>
            </a:r>
            <a:r>
              <a:rPr lang="pt-PT" sz="2400" b="1" dirty="0" smtClean="0"/>
              <a:t>RAM </a:t>
            </a:r>
            <a:endParaRPr lang="pt-PT" sz="1800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pt-PT" sz="18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HOME CARE SERVICE IN MADEIRA</a:t>
            </a:r>
            <a:endParaRPr lang="pt-PT" sz="2400" b="1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pt-PT" sz="1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8" name="Group 24"/>
          <p:cNvGrpSpPr/>
          <p:nvPr/>
        </p:nvGrpSpPr>
        <p:grpSpPr>
          <a:xfrm>
            <a:off x="1080123" y="3703315"/>
            <a:ext cx="1254249" cy="596862"/>
            <a:chOff x="0" y="1866804"/>
            <a:chExt cx="1344526" cy="122401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49" name="Round Same Side Corner Rectangle 25"/>
            <p:cNvSpPr/>
            <p:nvPr/>
          </p:nvSpPr>
          <p:spPr>
            <a:xfrm>
              <a:off x="0" y="1866804"/>
              <a:ext cx="1344526" cy="1224013"/>
            </a:xfrm>
            <a:prstGeom prst="round2SameRect">
              <a:avLst>
                <a:gd name="adj1" fmla="val 16670"/>
                <a:gd name="adj2" fmla="val 0"/>
              </a:avLst>
            </a:prstGeom>
            <a:grp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0" name="Round Same Side Corner Rectangle 8"/>
            <p:cNvSpPr/>
            <p:nvPr/>
          </p:nvSpPr>
          <p:spPr>
            <a:xfrm>
              <a:off x="59762" y="1926566"/>
              <a:ext cx="1225002" cy="1164251"/>
            </a:xfrm>
            <a:prstGeom prst="rect">
              <a:avLst/>
            </a:prstGeom>
            <a:grp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32385" rIns="32385" bIns="3238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Aft>
                  <a:spcPct val="35000"/>
                </a:spcAft>
              </a:pPr>
              <a:r>
                <a:rPr lang="pt-PT" sz="1600" dirty="0" err="1" smtClean="0">
                  <a:latin typeface="Arial Narrow" panose="020B0606020202030204" pitchFamily="34" charset="0"/>
                </a:rPr>
                <a:t>Technical</a:t>
              </a:r>
              <a:r>
                <a:rPr lang="pt-PT" sz="1600" dirty="0" smtClean="0">
                  <a:latin typeface="Arial Narrow" panose="020B0606020202030204" pitchFamily="34" charset="0"/>
                </a:rPr>
                <a:t> </a:t>
              </a:r>
              <a:r>
                <a:rPr lang="pt-PT" sz="1600" dirty="0" err="1" smtClean="0">
                  <a:latin typeface="Arial Narrow" panose="020B0606020202030204" pitchFamily="34" charset="0"/>
                </a:rPr>
                <a:t>aids</a:t>
              </a:r>
              <a:r>
                <a:rPr lang="pt-PT" sz="1600" dirty="0" smtClean="0">
                  <a:latin typeface="Arial Narrow" panose="020B0606020202030204" pitchFamily="34" charset="0"/>
                </a:rPr>
                <a:t> </a:t>
              </a:r>
              <a:r>
                <a:rPr lang="pt-PT" sz="1600" dirty="0" err="1" smtClean="0">
                  <a:latin typeface="Arial Narrow" panose="020B0606020202030204" pitchFamily="34" charset="0"/>
                </a:rPr>
                <a:t>Supply</a:t>
              </a:r>
              <a:endParaRPr lang="pt-PT" sz="1600" kern="12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51" name="Rectângulo 50"/>
          <p:cNvSpPr/>
          <p:nvPr/>
        </p:nvSpPr>
        <p:spPr>
          <a:xfrm>
            <a:off x="2646040" y="3699029"/>
            <a:ext cx="6246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Providing equipment that </a:t>
            </a: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helps the daily living activities (</a:t>
            </a:r>
            <a:r>
              <a:rPr lang="en-US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wheelchairs, articulated beds, etc</a:t>
            </a: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.).</a:t>
            </a:r>
            <a:endParaRPr lang="en-US" sz="1400" dirty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82200" y="2166104"/>
            <a:ext cx="1596090" cy="632753"/>
            <a:chOff x="9103" y="509259"/>
            <a:chExt cx="1596090" cy="833959"/>
          </a:xfrm>
        </p:grpSpPr>
        <p:sp>
          <p:nvSpPr>
            <p:cNvPr id="9" name="Rectangle 8"/>
            <p:cNvSpPr/>
            <p:nvPr/>
          </p:nvSpPr>
          <p:spPr>
            <a:xfrm>
              <a:off x="9103" y="729418"/>
              <a:ext cx="1522511" cy="6138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82682" y="509259"/>
              <a:ext cx="1522511" cy="613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0472" tIns="78740" rIns="220472" bIns="78740" numCol="1" spcCol="1270" anchor="ctr" anchorCtr="0">
              <a:noAutofit/>
            </a:bodyPr>
            <a:lstStyle/>
            <a:p>
              <a:pPr lvl="0" algn="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3200" b="1" kern="1200" dirty="0" smtClean="0">
                  <a:solidFill>
                    <a:schemeClr val="tx2">
                      <a:lumMod val="50000"/>
                    </a:schemeClr>
                  </a:solidFill>
                  <a:latin typeface="Arial Narrow" panose="020B0606020202030204" pitchFamily="34" charset="0"/>
                </a:rPr>
                <a:t>3.456 </a:t>
              </a:r>
              <a:endParaRPr lang="pt-PT" sz="3200" b="1" kern="12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5" name="Left Brace 4"/>
          <p:cNvSpPr/>
          <p:nvPr/>
        </p:nvSpPr>
        <p:spPr>
          <a:xfrm flipH="1">
            <a:off x="2085330" y="1910107"/>
            <a:ext cx="184284" cy="1125594"/>
          </a:xfrm>
          <a:prstGeom prst="leftBrace">
            <a:avLst>
              <a:gd name="adj1" fmla="val 35000"/>
              <a:gd name="adj2" fmla="val 50000"/>
            </a:avLst>
          </a:prstGeom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0">
            <a:schemeClr val="accent3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pt-PT" sz="2000" dirty="0">
              <a:latin typeface="Arial Narrow" panose="020B0606020202030204" pitchFamily="34" charset="0"/>
            </a:endParaRPr>
          </a:p>
        </p:txBody>
      </p:sp>
      <p:sp>
        <p:nvSpPr>
          <p:cNvPr id="11" name="Left Brace 10"/>
          <p:cNvSpPr/>
          <p:nvPr/>
        </p:nvSpPr>
        <p:spPr>
          <a:xfrm flipH="1">
            <a:off x="2085538" y="3319109"/>
            <a:ext cx="184284" cy="784086"/>
          </a:xfrm>
          <a:prstGeom prst="leftBrace">
            <a:avLst>
              <a:gd name="adj1" fmla="val 35000"/>
              <a:gd name="adj2" fmla="val 50000"/>
            </a:avLst>
          </a:prstGeom>
          <a:ln>
            <a:solidFill>
              <a:srgbClr val="96BFA6"/>
            </a:solidFill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0">
            <a:schemeClr val="accent3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Group 5"/>
          <p:cNvGrpSpPr/>
          <p:nvPr/>
        </p:nvGrpSpPr>
        <p:grpSpPr>
          <a:xfrm>
            <a:off x="2431766" y="1691634"/>
            <a:ext cx="3077242" cy="1268303"/>
            <a:chOff x="1945664" y="288249"/>
            <a:chExt cx="4151576" cy="1622710"/>
          </a:xfrm>
          <a:solidFill>
            <a:srgbClr val="128A56"/>
          </a:solidFill>
        </p:grpSpPr>
        <p:sp>
          <p:nvSpPr>
            <p:cNvPr id="7" name="Rectangle 6"/>
            <p:cNvSpPr/>
            <p:nvPr/>
          </p:nvSpPr>
          <p:spPr>
            <a:xfrm>
              <a:off x="1956009" y="414822"/>
              <a:ext cx="4141231" cy="1496137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1945664" y="288249"/>
              <a:ext cx="4141231" cy="149613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marL="285750" lvl="1" indent="-285750" defTabSz="137795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fr-FR" sz="2000" dirty="0" err="1" smtClean="0">
                  <a:latin typeface="Arial Narrow" panose="020B0606020202030204" pitchFamily="34" charset="0"/>
                </a:rPr>
                <a:t>utentes</a:t>
              </a:r>
              <a:r>
                <a:rPr lang="fr-FR" sz="2000" dirty="0" smtClean="0">
                  <a:latin typeface="Arial Narrow" panose="020B0606020202030204" pitchFamily="34" charset="0"/>
                </a:rPr>
                <a:t> do SAD </a:t>
              </a:r>
            </a:p>
            <a:p>
              <a:pPr marL="285750" lvl="1" indent="-285750" defTabSz="137795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fr-FR" sz="2000" dirty="0" smtClean="0">
                  <a:solidFill>
                    <a:schemeClr val="accent5">
                      <a:lumMod val="40000"/>
                      <a:lumOff val="6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Home Care </a:t>
              </a:r>
              <a:r>
                <a:rPr lang="fr-FR" sz="2000" dirty="0" err="1">
                  <a:solidFill>
                    <a:schemeClr val="accent5">
                      <a:lumMod val="40000"/>
                      <a:lumOff val="6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u</a:t>
              </a:r>
              <a:r>
                <a:rPr lang="fr-FR" sz="2000" dirty="0" err="1" smtClean="0">
                  <a:solidFill>
                    <a:schemeClr val="accent5">
                      <a:lumMod val="40000"/>
                      <a:lumOff val="6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</a:rPr>
                <a:t>sers</a:t>
              </a:r>
              <a:endParaRPr lang="fr-FR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2427428" y="3252088"/>
            <a:ext cx="3080676" cy="772246"/>
          </a:xfrm>
          <a:prstGeom prst="rect">
            <a:avLst/>
          </a:prstGeom>
          <a:solidFill>
            <a:srgbClr val="98C22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80000"/>
              <a:hueOff val="-645283"/>
              <a:satOff val="-52598"/>
              <a:lumOff val="36337"/>
              <a:alphaOff val="0"/>
            </a:schemeClr>
          </a:fillRef>
          <a:effectRef idx="0">
            <a:schemeClr val="accent3">
              <a:shade val="80000"/>
              <a:hueOff val="-645283"/>
              <a:satOff val="-52598"/>
              <a:lumOff val="36337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285750" lvl="1" indent="-285750" defTabSz="1377950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pt-PT" sz="2000" dirty="0" smtClean="0">
                <a:latin typeface="Arial Narrow" panose="020B0606020202030204" pitchFamily="34" charset="0"/>
              </a:rPr>
              <a:t>utentes com refeições</a:t>
            </a:r>
          </a:p>
          <a:p>
            <a:pPr marL="285750" lvl="1" indent="-285750" defTabSz="1377950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en-US" sz="20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users with meals at home</a:t>
            </a:r>
            <a:endParaRPr lang="pt-PT" sz="2000" dirty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Left Brace 16"/>
          <p:cNvSpPr/>
          <p:nvPr/>
        </p:nvSpPr>
        <p:spPr>
          <a:xfrm flipH="1">
            <a:off x="2085330" y="4301097"/>
            <a:ext cx="184284" cy="784086"/>
          </a:xfrm>
          <a:prstGeom prst="leftBrace">
            <a:avLst>
              <a:gd name="adj1" fmla="val 35000"/>
              <a:gd name="adj2" fmla="val 50000"/>
            </a:avLst>
          </a:prstGeom>
          <a:ln>
            <a:solidFill>
              <a:srgbClr val="105C68"/>
            </a:solidFill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0">
            <a:schemeClr val="accent3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Left Brace 22"/>
          <p:cNvSpPr/>
          <p:nvPr/>
        </p:nvSpPr>
        <p:spPr>
          <a:xfrm flipH="1">
            <a:off x="5678828" y="1710066"/>
            <a:ext cx="215388" cy="1339712"/>
          </a:xfrm>
          <a:prstGeom prst="leftBrace">
            <a:avLst>
              <a:gd name="adj1" fmla="val 35000"/>
              <a:gd name="adj2" fmla="val 50000"/>
            </a:avLst>
          </a:prstGeom>
          <a:ln w="57150">
            <a:solidFill>
              <a:srgbClr val="128A56"/>
            </a:solidFill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0">
            <a:schemeClr val="accent3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pt-PT" sz="2000" dirty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425858" y="4301096"/>
            <a:ext cx="3081919" cy="928104"/>
            <a:chOff x="1954768" y="1309441"/>
            <a:chExt cx="4157885" cy="1879764"/>
          </a:xfrm>
          <a:solidFill>
            <a:schemeClr val="accent4">
              <a:lumMod val="50000"/>
            </a:schemeClr>
          </a:solidFill>
        </p:grpSpPr>
        <p:sp>
          <p:nvSpPr>
            <p:cNvPr id="19" name="Rectangle 18"/>
            <p:cNvSpPr/>
            <p:nvPr/>
          </p:nvSpPr>
          <p:spPr>
            <a:xfrm>
              <a:off x="1971422" y="1309441"/>
              <a:ext cx="4141231" cy="1879762"/>
            </a:xfrm>
            <a:prstGeom prst="rect">
              <a:avLst/>
            </a:prstGeom>
            <a:grpFill/>
            <a:ln>
              <a:solidFill>
                <a:srgbClr val="21B7CF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80000"/>
                <a:hueOff val="-645283"/>
                <a:satOff val="-52598"/>
                <a:lumOff val="36337"/>
                <a:alphaOff val="0"/>
              </a:schemeClr>
            </a:fillRef>
            <a:effectRef idx="0">
              <a:schemeClr val="accent3">
                <a:shade val="80000"/>
                <a:hueOff val="-645283"/>
                <a:satOff val="-52598"/>
                <a:lumOff val="3633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1954768" y="1309441"/>
              <a:ext cx="4141231" cy="1879764"/>
            </a:xfrm>
            <a:prstGeom prst="rect">
              <a:avLst/>
            </a:prstGeom>
            <a:solidFill>
              <a:srgbClr val="21B7CF"/>
            </a:solidFill>
            <a:ln>
              <a:solidFill>
                <a:srgbClr val="21B7CF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marL="285750" lvl="1" indent="-285750" defTabSz="137795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fr-FR" sz="2000" dirty="0" err="1" smtClean="0">
                  <a:latin typeface="Arial Narrow" panose="020B0606020202030204" pitchFamily="34" charset="0"/>
                </a:rPr>
                <a:t>utentes</a:t>
              </a:r>
              <a:r>
                <a:rPr lang="fr-FR" sz="2000" dirty="0" smtClean="0">
                  <a:latin typeface="Arial Narrow" panose="020B0606020202030204" pitchFamily="34" charset="0"/>
                </a:rPr>
                <a:t> </a:t>
              </a:r>
              <a:r>
                <a:rPr lang="fr-FR" sz="2000" dirty="0" err="1" smtClean="0">
                  <a:latin typeface="Arial Narrow" panose="020B0606020202030204" pitchFamily="34" charset="0"/>
                </a:rPr>
                <a:t>com</a:t>
              </a:r>
              <a:r>
                <a:rPr lang="fr-FR" sz="2000" dirty="0" smtClean="0">
                  <a:latin typeface="Arial Narrow" panose="020B0606020202030204" pitchFamily="34" charset="0"/>
                </a:rPr>
                <a:t> </a:t>
              </a:r>
              <a:r>
                <a:rPr lang="fr-FR" sz="2000" dirty="0" err="1" smtClean="0">
                  <a:latin typeface="Arial Narrow" panose="020B0606020202030204" pitchFamily="34" charset="0"/>
                </a:rPr>
                <a:t>serviço</a:t>
              </a:r>
              <a:r>
                <a:rPr lang="fr-FR" sz="2000" dirty="0" smtClean="0">
                  <a:latin typeface="Arial Narrow" panose="020B0606020202030204" pitchFamily="34" charset="0"/>
                </a:rPr>
                <a:t> de </a:t>
              </a:r>
              <a:r>
                <a:rPr lang="fr-FR" sz="2000" dirty="0" err="1" smtClean="0">
                  <a:latin typeface="Arial Narrow" panose="020B0606020202030204" pitchFamily="34" charset="0"/>
                </a:rPr>
                <a:t>lavandaria</a:t>
              </a:r>
              <a:endParaRPr lang="fr-FR" sz="2000" dirty="0">
                <a:latin typeface="Arial Narrow" panose="020B0606020202030204" pitchFamily="34" charset="0"/>
              </a:endParaRPr>
            </a:p>
            <a:p>
              <a:pPr marL="285750" lvl="1" indent="-285750" defTabSz="137795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pt-PT" sz="2000" dirty="0" err="1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rial Narrow" panose="020B0606020202030204" pitchFamily="34" charset="0"/>
                </a:rPr>
                <a:t>users</a:t>
              </a:r>
              <a:r>
                <a:rPr lang="pt-PT" sz="20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pt-PT" sz="2000" dirty="0" err="1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rial Narrow" panose="020B0606020202030204" pitchFamily="34" charset="0"/>
                </a:rPr>
                <a:t>with</a:t>
              </a:r>
              <a:r>
                <a:rPr lang="pt-PT" sz="20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pt-PT" sz="2000" dirty="0" err="1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rial Narrow" panose="020B0606020202030204" pitchFamily="34" charset="0"/>
                </a:rPr>
                <a:t>laundry</a:t>
              </a:r>
              <a:r>
                <a:rPr lang="pt-PT" sz="20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rial Narrow" panose="020B0606020202030204" pitchFamily="34" charset="0"/>
                </a:rPr>
                <a:t> </a:t>
              </a:r>
              <a:r>
                <a:rPr lang="pt-PT" sz="2000" dirty="0" err="1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rial Narrow" panose="020B0606020202030204" pitchFamily="34" charset="0"/>
                </a:rPr>
                <a:t>service</a:t>
              </a:r>
              <a:endParaRPr lang="pt-PT" sz="2000" kern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747103" y="3476404"/>
            <a:ext cx="1522511" cy="46571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472" tIns="78740" rIns="220472" bIns="78740" numCol="1" spcCol="1270" anchor="ctr" anchorCtr="0">
            <a:noAutofit/>
          </a:bodyPr>
          <a:lstStyle/>
          <a:p>
            <a:pPr lvl="0" algn="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3200" b="1" kern="1200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459  </a:t>
            </a:r>
            <a:endParaRPr lang="pt-PT" sz="3200" b="1" kern="1200" dirty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98210" y="4449900"/>
            <a:ext cx="1522511" cy="46571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472" tIns="78740" rIns="220472" bIns="78740" numCol="1" spcCol="1270" anchor="ctr" anchorCtr="0">
            <a:noAutofit/>
          </a:bodyPr>
          <a:lstStyle/>
          <a:p>
            <a:pPr lvl="0" algn="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3200" b="1" kern="1200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106  </a:t>
            </a:r>
            <a:endParaRPr lang="pt-PT" sz="3200" b="1" kern="1200" dirty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6102028" y="1045129"/>
            <a:ext cx="1782339" cy="1231192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b="1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556</a:t>
            </a:r>
          </a:p>
          <a:p>
            <a:pPr algn="ctr"/>
            <a:r>
              <a:rPr lang="pt-PT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Ajudantes</a:t>
            </a:r>
          </a:p>
          <a:p>
            <a:pPr algn="ctr"/>
            <a:r>
              <a:rPr lang="pt-PT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domiciliárias  </a:t>
            </a:r>
            <a:endParaRPr lang="pt-PT" dirty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Chevron 21"/>
          <p:cNvSpPr/>
          <p:nvPr/>
        </p:nvSpPr>
        <p:spPr>
          <a:xfrm rot="5400000">
            <a:off x="3738449" y="4053088"/>
            <a:ext cx="432048" cy="3057231"/>
          </a:xfrm>
          <a:prstGeom prst="chevron">
            <a:avLst>
              <a:gd name="adj" fmla="val 5814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200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91680" y="5878940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>
                <a:latin typeface="Arial Narrow" panose="020B0606020202030204" pitchFamily="34" charset="0"/>
              </a:rPr>
              <a:t>REDE DE SERVIÇOS nos 11 concelhos da RAM</a:t>
            </a:r>
          </a:p>
          <a:p>
            <a:r>
              <a:rPr lang="en-US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SERVICES NETWORK in the 11 </a:t>
            </a: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Madeira municipalities</a:t>
            </a:r>
            <a:endParaRPr lang="pt-PT" sz="1400" b="1" dirty="0" smtClean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8" name="Titre 3"/>
          <p:cNvSpPr txBox="1">
            <a:spLocks/>
          </p:cNvSpPr>
          <p:nvPr/>
        </p:nvSpPr>
        <p:spPr bwMode="auto">
          <a:xfrm>
            <a:off x="251520" y="404664"/>
            <a:ext cx="7272808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pt-PT" sz="2400" b="1" dirty="0"/>
              <a:t>SERVIÇO DE AJUDA DOMICILIÁRIA  NA </a:t>
            </a:r>
            <a:r>
              <a:rPr lang="pt-PT" sz="2400" b="1" dirty="0" smtClean="0"/>
              <a:t>RAM </a:t>
            </a:r>
            <a:r>
              <a:rPr lang="pt-PT" sz="18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HOME CARE SERVICE IN MADEIRA</a:t>
            </a:r>
            <a:endParaRPr lang="pt-PT" sz="2400" b="1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pt-PT" sz="1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6156176" y="2276872"/>
            <a:ext cx="1782339" cy="123119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b="1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556</a:t>
            </a:r>
          </a:p>
          <a:p>
            <a:pPr algn="ctr"/>
            <a:r>
              <a:rPr lang="pt-PT" sz="1400" dirty="0" err="1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Domiciliary</a:t>
            </a:r>
            <a:r>
              <a:rPr lang="pt-PT" sz="1400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pt-PT" sz="1400" dirty="0" err="1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helpers</a:t>
            </a:r>
            <a:endParaRPr lang="pt-PT" sz="1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8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a livre 9"/>
          <p:cNvSpPr/>
          <p:nvPr/>
        </p:nvSpPr>
        <p:spPr>
          <a:xfrm>
            <a:off x="1009425" y="2107766"/>
            <a:ext cx="7779600" cy="550917"/>
          </a:xfrm>
          <a:custGeom>
            <a:avLst/>
            <a:gdLst>
              <a:gd name="connsiteX0" fmla="*/ 0 w 7486707"/>
              <a:gd name="connsiteY0" fmla="*/ 0 h 550917"/>
              <a:gd name="connsiteX1" fmla="*/ 7486707 w 7486707"/>
              <a:gd name="connsiteY1" fmla="*/ 0 h 550917"/>
              <a:gd name="connsiteX2" fmla="*/ 7486707 w 7486707"/>
              <a:gd name="connsiteY2" fmla="*/ 550917 h 550917"/>
              <a:gd name="connsiteX3" fmla="*/ 0 w 7486707"/>
              <a:gd name="connsiteY3" fmla="*/ 550917 h 550917"/>
              <a:gd name="connsiteX4" fmla="*/ 0 w 7486707"/>
              <a:gd name="connsiteY4" fmla="*/ 0 h 550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6707" h="550917">
                <a:moveTo>
                  <a:pt x="0" y="0"/>
                </a:moveTo>
                <a:lnTo>
                  <a:pt x="7486707" y="0"/>
                </a:lnTo>
                <a:lnTo>
                  <a:pt x="7486707" y="550917"/>
                </a:lnTo>
                <a:lnTo>
                  <a:pt x="0" y="55091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7291" tIns="30480" rIns="30480" bIns="30480" numCol="1" spcCol="1270" anchor="ctr" anchorCtr="0">
            <a:noAutofit/>
          </a:bodyPr>
          <a:lstStyle/>
          <a:p>
            <a:pPr lvl="0" algn="l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0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Cobertura do SAD em toda a Região</a:t>
            </a:r>
            <a:r>
              <a:rPr lang="pt-PT" sz="2000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;</a:t>
            </a:r>
          </a:p>
          <a:p>
            <a:pPr lvl="0" defTabSz="533400">
              <a:lnSpc>
                <a:spcPct val="90000"/>
              </a:lnSpc>
              <a:spcAft>
                <a:spcPct val="35000"/>
              </a:spcAft>
            </a:pP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Home Care Service coverage </a:t>
            </a:r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throughout the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Region;</a:t>
            </a:r>
            <a:r>
              <a:rPr lang="en-US" sz="2000" dirty="0" smtClean="0"/>
              <a:t>;</a:t>
            </a:r>
            <a:r>
              <a:rPr lang="pt-PT" sz="2000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pt-PT" sz="2000" kern="12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Forma livre 10"/>
          <p:cNvSpPr/>
          <p:nvPr/>
        </p:nvSpPr>
        <p:spPr>
          <a:xfrm>
            <a:off x="999486" y="2831222"/>
            <a:ext cx="7779600" cy="550917"/>
          </a:xfrm>
          <a:custGeom>
            <a:avLst/>
            <a:gdLst>
              <a:gd name="connsiteX0" fmla="*/ 0 w 6987802"/>
              <a:gd name="connsiteY0" fmla="*/ 0 h 550917"/>
              <a:gd name="connsiteX1" fmla="*/ 6987802 w 6987802"/>
              <a:gd name="connsiteY1" fmla="*/ 0 h 550917"/>
              <a:gd name="connsiteX2" fmla="*/ 6987802 w 6987802"/>
              <a:gd name="connsiteY2" fmla="*/ 550917 h 550917"/>
              <a:gd name="connsiteX3" fmla="*/ 0 w 6987802"/>
              <a:gd name="connsiteY3" fmla="*/ 550917 h 550917"/>
              <a:gd name="connsiteX4" fmla="*/ 0 w 6987802"/>
              <a:gd name="connsiteY4" fmla="*/ 0 h 550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7802" h="550917">
                <a:moveTo>
                  <a:pt x="0" y="0"/>
                </a:moveTo>
                <a:lnTo>
                  <a:pt x="6987802" y="0"/>
                </a:lnTo>
                <a:lnTo>
                  <a:pt x="6987802" y="550917"/>
                </a:lnTo>
                <a:lnTo>
                  <a:pt x="0" y="55091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7291" tIns="30480" rIns="30480" bIns="30480" numCol="1" spcCol="1270" anchor="ctr" anchorCtr="0">
            <a:noAutofit/>
          </a:bodyPr>
          <a:lstStyle/>
          <a:p>
            <a:pPr lvl="0" algn="l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0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Alargamento de horário de funcionamento do SAD;</a:t>
            </a:r>
          </a:p>
          <a:p>
            <a:pPr lvl="0" defTabSz="533400">
              <a:lnSpc>
                <a:spcPct val="90000"/>
              </a:lnSpc>
              <a:spcAft>
                <a:spcPct val="35000"/>
              </a:spcAft>
            </a:pPr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Extension of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Home Care Service  </a:t>
            </a:r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working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hours;</a:t>
            </a:r>
            <a:endParaRPr lang="pt-PT" sz="1600" kern="1200" dirty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Forma livre 12"/>
          <p:cNvSpPr/>
          <p:nvPr/>
        </p:nvSpPr>
        <p:spPr>
          <a:xfrm>
            <a:off x="1039965" y="4487406"/>
            <a:ext cx="7779600" cy="550917"/>
          </a:xfrm>
          <a:custGeom>
            <a:avLst/>
            <a:gdLst>
              <a:gd name="connsiteX0" fmla="*/ 0 w 6627111"/>
              <a:gd name="connsiteY0" fmla="*/ 0 h 550917"/>
              <a:gd name="connsiteX1" fmla="*/ 6627111 w 6627111"/>
              <a:gd name="connsiteY1" fmla="*/ 0 h 550917"/>
              <a:gd name="connsiteX2" fmla="*/ 6627111 w 6627111"/>
              <a:gd name="connsiteY2" fmla="*/ 550917 h 550917"/>
              <a:gd name="connsiteX3" fmla="*/ 0 w 6627111"/>
              <a:gd name="connsiteY3" fmla="*/ 550917 h 550917"/>
              <a:gd name="connsiteX4" fmla="*/ 0 w 6627111"/>
              <a:gd name="connsiteY4" fmla="*/ 0 h 550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7111" h="550917">
                <a:moveTo>
                  <a:pt x="0" y="0"/>
                </a:moveTo>
                <a:lnTo>
                  <a:pt x="6627111" y="0"/>
                </a:lnTo>
                <a:lnTo>
                  <a:pt x="6627111" y="550917"/>
                </a:lnTo>
                <a:lnTo>
                  <a:pt x="0" y="55091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7291" tIns="30480" rIns="30480" bIns="30480" numCol="1" spcCol="1270" anchor="ctr" anchorCtr="0">
            <a:noAutofit/>
          </a:bodyPr>
          <a:lstStyle/>
          <a:p>
            <a:pPr lvl="0" algn="l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0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Banco de Ajudas Técnicas </a:t>
            </a:r>
            <a:r>
              <a:rPr lang="pt-PT" sz="2000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enquanto recurso complementar;</a:t>
            </a:r>
          </a:p>
          <a:p>
            <a:pPr lvl="0" defTabSz="533400">
              <a:lnSpc>
                <a:spcPct val="90000"/>
              </a:lnSpc>
              <a:spcAft>
                <a:spcPct val="35000"/>
              </a:spcAft>
            </a:pPr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Assignment of Technical Aids as a complementary resource;</a:t>
            </a:r>
            <a:endParaRPr lang="pt-PT" sz="1600" kern="1200" dirty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Forma livre 14"/>
          <p:cNvSpPr/>
          <p:nvPr/>
        </p:nvSpPr>
        <p:spPr>
          <a:xfrm>
            <a:off x="1043608" y="5470371"/>
            <a:ext cx="7848872" cy="550917"/>
          </a:xfrm>
          <a:custGeom>
            <a:avLst/>
            <a:gdLst>
              <a:gd name="connsiteX0" fmla="*/ 0 w 6987802"/>
              <a:gd name="connsiteY0" fmla="*/ 0 h 550917"/>
              <a:gd name="connsiteX1" fmla="*/ 6987802 w 6987802"/>
              <a:gd name="connsiteY1" fmla="*/ 0 h 550917"/>
              <a:gd name="connsiteX2" fmla="*/ 6987802 w 6987802"/>
              <a:gd name="connsiteY2" fmla="*/ 550917 h 550917"/>
              <a:gd name="connsiteX3" fmla="*/ 0 w 6987802"/>
              <a:gd name="connsiteY3" fmla="*/ 550917 h 550917"/>
              <a:gd name="connsiteX4" fmla="*/ 0 w 6987802"/>
              <a:gd name="connsiteY4" fmla="*/ 0 h 550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7802" h="550917">
                <a:moveTo>
                  <a:pt x="0" y="0"/>
                </a:moveTo>
                <a:lnTo>
                  <a:pt x="6987802" y="0"/>
                </a:lnTo>
                <a:lnTo>
                  <a:pt x="6987802" y="550917"/>
                </a:lnTo>
                <a:lnTo>
                  <a:pt x="0" y="55091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7291" tIns="30480" rIns="30480" bIns="30480" numCol="1" spcCol="1270" anchor="ctr" anchorCtr="0">
            <a:noAutofit/>
          </a:bodyPr>
          <a:lstStyle/>
          <a:p>
            <a:pPr lvl="0" algn="l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0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Gestão única / eficiente de recursos </a:t>
            </a:r>
            <a:r>
              <a:rPr lang="pt-PT" sz="2000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do SAD.</a:t>
            </a:r>
          </a:p>
          <a:p>
            <a:pPr lvl="0" defTabSz="533400">
              <a:lnSpc>
                <a:spcPct val="90000"/>
              </a:lnSpc>
              <a:spcAft>
                <a:spcPct val="35000"/>
              </a:spcAft>
            </a:pP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Single / efficient management of home care resources.</a:t>
            </a:r>
            <a:endParaRPr lang="pt-PT" sz="1600" kern="1200" dirty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Seta para a direita 1"/>
          <p:cNvSpPr/>
          <p:nvPr/>
        </p:nvSpPr>
        <p:spPr>
          <a:xfrm>
            <a:off x="971600" y="2255158"/>
            <a:ext cx="347205" cy="288032"/>
          </a:xfrm>
          <a:prstGeom prst="rightArrow">
            <a:avLst/>
          </a:prstGeom>
          <a:solidFill>
            <a:srgbClr val="128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Seta para a direita 17"/>
          <p:cNvSpPr/>
          <p:nvPr/>
        </p:nvSpPr>
        <p:spPr>
          <a:xfrm>
            <a:off x="954475" y="2994453"/>
            <a:ext cx="347205" cy="288032"/>
          </a:xfrm>
          <a:prstGeom prst="rightArrow">
            <a:avLst/>
          </a:prstGeom>
          <a:solidFill>
            <a:srgbClr val="128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8" name="Grupo 7"/>
          <p:cNvGrpSpPr/>
          <p:nvPr/>
        </p:nvGrpSpPr>
        <p:grpSpPr>
          <a:xfrm>
            <a:off x="996245" y="3695318"/>
            <a:ext cx="7248163" cy="550917"/>
            <a:chOff x="471187" y="2924944"/>
            <a:chExt cx="7248163" cy="550917"/>
          </a:xfrm>
        </p:grpSpPr>
        <p:sp>
          <p:nvSpPr>
            <p:cNvPr id="12" name="Forma livre 11"/>
            <p:cNvSpPr/>
            <p:nvPr/>
          </p:nvSpPr>
          <p:spPr>
            <a:xfrm>
              <a:off x="539552" y="2924944"/>
              <a:ext cx="7179798" cy="550917"/>
            </a:xfrm>
            <a:custGeom>
              <a:avLst/>
              <a:gdLst>
                <a:gd name="connsiteX0" fmla="*/ 0 w 6714404"/>
                <a:gd name="connsiteY0" fmla="*/ 0 h 550917"/>
                <a:gd name="connsiteX1" fmla="*/ 6714404 w 6714404"/>
                <a:gd name="connsiteY1" fmla="*/ 0 h 550917"/>
                <a:gd name="connsiteX2" fmla="*/ 6714404 w 6714404"/>
                <a:gd name="connsiteY2" fmla="*/ 550917 h 550917"/>
                <a:gd name="connsiteX3" fmla="*/ 0 w 6714404"/>
                <a:gd name="connsiteY3" fmla="*/ 550917 h 550917"/>
                <a:gd name="connsiteX4" fmla="*/ 0 w 6714404"/>
                <a:gd name="connsiteY4" fmla="*/ 0 h 550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4404" h="550917">
                  <a:moveTo>
                    <a:pt x="0" y="0"/>
                  </a:moveTo>
                  <a:lnTo>
                    <a:pt x="6714404" y="0"/>
                  </a:lnTo>
                  <a:lnTo>
                    <a:pt x="6714404" y="550917"/>
                  </a:lnTo>
                  <a:lnTo>
                    <a:pt x="0" y="550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7291" tIns="30480" rIns="30480" bIns="30480" numCol="1" spcCol="1270" anchor="ctr" anchorCtr="0">
              <a:noAutofit/>
            </a:bodyPr>
            <a:lstStyle/>
            <a:p>
              <a:pPr lvl="0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2000" b="1" kern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Envolvimento de um elevado número de IPSS Parceiras;</a:t>
              </a:r>
            </a:p>
            <a:p>
              <a:pPr lvl="0" defTabSz="533400">
                <a:lnSpc>
                  <a:spcPct val="90000"/>
                </a:lnSpc>
                <a:spcAft>
                  <a:spcPct val="35000"/>
                </a:spcAft>
              </a:pPr>
              <a:r>
                <a:rPr lang="en-US" sz="1600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rial Narrow" panose="020B0606020202030204" pitchFamily="34" charset="0"/>
                </a:rPr>
                <a:t>Involvement of a large number of </a:t>
              </a:r>
              <a:r>
                <a:rPr lang="en-US" sz="1600" dirty="0" smtClean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rial Narrow" panose="020B0606020202030204" pitchFamily="34" charset="0"/>
                </a:rPr>
                <a:t>NGO Partners;</a:t>
              </a:r>
              <a:endParaRPr lang="pt-PT" sz="1600" kern="12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9" name="Seta para a direita 18"/>
            <p:cNvSpPr/>
            <p:nvPr/>
          </p:nvSpPr>
          <p:spPr>
            <a:xfrm>
              <a:off x="471187" y="3062517"/>
              <a:ext cx="347205" cy="288032"/>
            </a:xfrm>
            <a:prstGeom prst="rightArrow">
              <a:avLst/>
            </a:prstGeom>
            <a:solidFill>
              <a:srgbClr val="128A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20" name="Seta para a direita 19"/>
          <p:cNvSpPr/>
          <p:nvPr/>
        </p:nvSpPr>
        <p:spPr>
          <a:xfrm>
            <a:off x="971600" y="4618848"/>
            <a:ext cx="347205" cy="288032"/>
          </a:xfrm>
          <a:prstGeom prst="rightArrow">
            <a:avLst/>
          </a:prstGeom>
          <a:solidFill>
            <a:srgbClr val="128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Seta para a direita 20"/>
          <p:cNvSpPr/>
          <p:nvPr/>
        </p:nvSpPr>
        <p:spPr>
          <a:xfrm>
            <a:off x="975243" y="5601814"/>
            <a:ext cx="347205" cy="288032"/>
          </a:xfrm>
          <a:prstGeom prst="rightArrow">
            <a:avLst/>
          </a:prstGeom>
          <a:solidFill>
            <a:srgbClr val="128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Titre 3"/>
          <p:cNvSpPr txBox="1">
            <a:spLocks/>
          </p:cNvSpPr>
          <p:nvPr/>
        </p:nvSpPr>
        <p:spPr bwMode="auto">
          <a:xfrm>
            <a:off x="395536" y="188640"/>
            <a:ext cx="7272808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pt-PT" sz="2400" b="1" dirty="0"/>
              <a:t>SERVIÇO DE AJUDA DOMICILIÁRIA  NA </a:t>
            </a:r>
            <a:r>
              <a:rPr lang="pt-PT" sz="2400" b="1" dirty="0" smtClean="0"/>
              <a:t>RAM </a:t>
            </a:r>
            <a:r>
              <a:rPr lang="pt-PT" sz="18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HOME CARE SERVICE IN MADEIRA</a:t>
            </a:r>
            <a:endParaRPr lang="pt-PT" sz="2400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pt-PT" sz="2000" dirty="0" smtClean="0">
                <a:solidFill>
                  <a:schemeClr val="bg1">
                    <a:lumMod val="50000"/>
                  </a:schemeClr>
                </a:solidFill>
              </a:rPr>
              <a:t>PONTOS </a:t>
            </a:r>
            <a:r>
              <a:rPr lang="pt-PT" sz="2000" dirty="0">
                <a:solidFill>
                  <a:schemeClr val="bg1">
                    <a:lumMod val="50000"/>
                  </a:schemeClr>
                </a:solidFill>
              </a:rPr>
              <a:t>FORTES / </a:t>
            </a:r>
            <a:r>
              <a:rPr lang="pt-PT" sz="20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STRENGTHS</a:t>
            </a:r>
            <a:endParaRPr lang="pt-PT" sz="1400" dirty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28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899592" y="1553017"/>
            <a:ext cx="7920880" cy="48283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z="2000" b="1" dirty="0" smtClean="0">
                <a:latin typeface="Arial Narrow" panose="020B0606020202030204" pitchFamily="34" charset="0"/>
              </a:rPr>
              <a:t>Melhoria do Sistema de Informação do SAD;</a:t>
            </a:r>
          </a:p>
          <a:p>
            <a:pPr lvl="0"/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Improvement of the H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ome Care Information System;</a:t>
            </a:r>
            <a:endParaRPr lang="pt-PT" sz="1600" b="0" dirty="0" smtClean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endParaRPr lang="pt-PT" sz="2000" b="0" dirty="0">
              <a:latin typeface="Arial Narrow" panose="020B0606020202030204" pitchFamily="34" charset="0"/>
            </a:endParaRPr>
          </a:p>
          <a:p>
            <a:pPr lvl="0"/>
            <a:r>
              <a:rPr lang="pt-PT" sz="2000" b="1" dirty="0" smtClean="0">
                <a:latin typeface="Arial Narrow" panose="020B0606020202030204" pitchFamily="34" charset="0"/>
              </a:rPr>
              <a:t>Requalificação e diversificação dos serviços prestados ao domicílio;</a:t>
            </a:r>
          </a:p>
          <a:p>
            <a:pPr lvl="0"/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Upgrading and diversification of services at home;</a:t>
            </a:r>
            <a:endParaRPr lang="pt-PT" sz="1600" dirty="0" smtClean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endParaRPr lang="pt-PT" sz="2000" b="0" dirty="0" smtClean="0">
              <a:latin typeface="Arial Narrow" panose="020B0606020202030204" pitchFamily="34" charset="0"/>
            </a:endParaRPr>
          </a:p>
          <a:p>
            <a:pPr lvl="0"/>
            <a:r>
              <a:rPr lang="pt-PT" sz="2000" b="0" dirty="0" smtClean="0">
                <a:latin typeface="Arial Narrow" panose="020B0606020202030204" pitchFamily="34" charset="0"/>
              </a:rPr>
              <a:t>Criação de </a:t>
            </a:r>
            <a:r>
              <a:rPr lang="pt-PT" sz="2000" b="1" dirty="0">
                <a:latin typeface="Arial Narrow" panose="020B0606020202030204" pitchFamily="34" charset="0"/>
              </a:rPr>
              <a:t>n</a:t>
            </a:r>
            <a:r>
              <a:rPr lang="pt-PT" sz="2000" b="1" dirty="0" smtClean="0">
                <a:latin typeface="Arial Narrow" panose="020B0606020202030204" pitchFamily="34" charset="0"/>
              </a:rPr>
              <a:t>ovas respostas inovadoras </a:t>
            </a:r>
            <a:r>
              <a:rPr lang="pt-PT" sz="2000" b="0" dirty="0" smtClean="0">
                <a:latin typeface="Arial Narrow" panose="020B0606020202030204" pitchFamily="34" charset="0"/>
              </a:rPr>
              <a:t>para </a:t>
            </a:r>
            <a:r>
              <a:rPr lang="pt-PT" sz="2000" b="1" dirty="0" smtClean="0">
                <a:latin typeface="Arial Narrow" panose="020B0606020202030204" pitchFamily="34" charset="0"/>
              </a:rPr>
              <a:t>alívio dos cuidadores informais</a:t>
            </a:r>
            <a:r>
              <a:rPr lang="pt-PT" sz="2000" b="0" dirty="0" smtClean="0">
                <a:latin typeface="Arial Narrow" panose="020B0606020202030204" pitchFamily="34" charset="0"/>
              </a:rPr>
              <a:t>;</a:t>
            </a:r>
          </a:p>
          <a:p>
            <a:pPr lvl="0"/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Creating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new and innovative </a:t>
            </a:r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responses to the relief of informal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caregivers;</a:t>
            </a:r>
            <a:endParaRPr lang="pt-PT" sz="1600" b="0" dirty="0" smtClean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endParaRPr lang="pt-PT" sz="1600" b="0" dirty="0" smtClean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r>
              <a:rPr lang="pt-PT" sz="2000" b="1" dirty="0" smtClean="0">
                <a:latin typeface="Arial Narrow" panose="020B0606020202030204" pitchFamily="34" charset="0"/>
              </a:rPr>
              <a:t>Reforço das equipas do SAD </a:t>
            </a:r>
            <a:r>
              <a:rPr lang="pt-PT" sz="2000" b="0" dirty="0" smtClean="0">
                <a:latin typeface="Arial Narrow" panose="020B0606020202030204" pitchFamily="34" charset="0"/>
              </a:rPr>
              <a:t>com outros profissionais;</a:t>
            </a:r>
          </a:p>
          <a:p>
            <a:pPr lvl="0"/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Reinforcement </a:t>
            </a:r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of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Home Care </a:t>
            </a:r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teams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with </a:t>
            </a:r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other professionals;</a:t>
            </a:r>
            <a:endParaRPr lang="pt-PT" sz="1600" b="0" dirty="0" smtClean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endParaRPr lang="pt-PT" sz="2000" b="0" dirty="0" smtClean="0">
              <a:latin typeface="Arial Narrow" panose="020B0606020202030204" pitchFamily="34" charset="0"/>
            </a:endParaRPr>
          </a:p>
          <a:p>
            <a:pPr lvl="0"/>
            <a:r>
              <a:rPr lang="pt-PT" sz="2000" b="1" dirty="0" smtClean="0">
                <a:latin typeface="Arial Narrow" panose="020B0606020202030204" pitchFamily="34" charset="0"/>
              </a:rPr>
              <a:t>Atualização / qualificação das equipas técnicas</a:t>
            </a:r>
            <a:r>
              <a:rPr lang="pt-PT" sz="2000" b="0" dirty="0" smtClean="0">
                <a:latin typeface="Arial Narrow" panose="020B0606020202030204" pitchFamily="34" charset="0"/>
              </a:rPr>
              <a:t>;</a:t>
            </a:r>
          </a:p>
          <a:p>
            <a:pPr lvl="0"/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Upgrade / qualification of the technical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teams;</a:t>
            </a:r>
            <a:endParaRPr lang="pt-PT" sz="1600" b="0" dirty="0" smtClean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endParaRPr lang="pt-PT" sz="2000" b="0" dirty="0" smtClean="0">
              <a:latin typeface="Arial Narrow" panose="020B0606020202030204" pitchFamily="34" charset="0"/>
            </a:endParaRPr>
          </a:p>
          <a:p>
            <a:pPr lvl="0"/>
            <a:r>
              <a:rPr lang="pt-PT" sz="2000" b="1" dirty="0" smtClean="0">
                <a:latin typeface="Arial Narrow" panose="020B0606020202030204" pitchFamily="34" charset="0"/>
              </a:rPr>
              <a:t>Maior articulação</a:t>
            </a:r>
            <a:r>
              <a:rPr lang="pt-PT" sz="2000" b="0" dirty="0" smtClean="0">
                <a:latin typeface="Arial Narrow" panose="020B0606020202030204" pitchFamily="34" charset="0"/>
              </a:rPr>
              <a:t> entre a Rede de Parceiros.</a:t>
            </a:r>
          </a:p>
          <a:p>
            <a:pPr lvl="0"/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Better </a:t>
            </a:r>
            <a:r>
              <a:rPr lang="en-US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coordination between the Partner </a:t>
            </a:r>
            <a:r>
              <a:rPr 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Network.</a:t>
            </a:r>
            <a:endParaRPr lang="pt-PT" sz="1600" b="0" dirty="0" smtClean="0">
              <a:solidFill>
                <a:schemeClr val="accent5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Seta para a direita 8"/>
          <p:cNvSpPr/>
          <p:nvPr/>
        </p:nvSpPr>
        <p:spPr>
          <a:xfrm>
            <a:off x="552387" y="1628800"/>
            <a:ext cx="347205" cy="288032"/>
          </a:xfrm>
          <a:prstGeom prst="rightArrow">
            <a:avLst/>
          </a:prstGeom>
          <a:solidFill>
            <a:srgbClr val="21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Seta para a direita 9"/>
          <p:cNvSpPr/>
          <p:nvPr/>
        </p:nvSpPr>
        <p:spPr>
          <a:xfrm>
            <a:off x="552385" y="2492896"/>
            <a:ext cx="347205" cy="288032"/>
          </a:xfrm>
          <a:prstGeom prst="rightArrow">
            <a:avLst/>
          </a:prstGeom>
          <a:solidFill>
            <a:srgbClr val="21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Seta para a direita 10"/>
          <p:cNvSpPr/>
          <p:nvPr/>
        </p:nvSpPr>
        <p:spPr>
          <a:xfrm>
            <a:off x="552387" y="3356992"/>
            <a:ext cx="347205" cy="288032"/>
          </a:xfrm>
          <a:prstGeom prst="rightArrow">
            <a:avLst/>
          </a:prstGeom>
          <a:solidFill>
            <a:srgbClr val="21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Seta para a direita 11"/>
          <p:cNvSpPr/>
          <p:nvPr/>
        </p:nvSpPr>
        <p:spPr>
          <a:xfrm>
            <a:off x="552387" y="4149080"/>
            <a:ext cx="347205" cy="288032"/>
          </a:xfrm>
          <a:prstGeom prst="rightArrow">
            <a:avLst/>
          </a:prstGeom>
          <a:solidFill>
            <a:srgbClr val="21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Seta para a direita 12"/>
          <p:cNvSpPr/>
          <p:nvPr/>
        </p:nvSpPr>
        <p:spPr>
          <a:xfrm>
            <a:off x="552387" y="5013176"/>
            <a:ext cx="347205" cy="288032"/>
          </a:xfrm>
          <a:prstGeom prst="rightArrow">
            <a:avLst/>
          </a:prstGeom>
          <a:solidFill>
            <a:srgbClr val="21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Seta para a direita 13"/>
          <p:cNvSpPr/>
          <p:nvPr/>
        </p:nvSpPr>
        <p:spPr>
          <a:xfrm>
            <a:off x="552387" y="5877272"/>
            <a:ext cx="347205" cy="288032"/>
          </a:xfrm>
          <a:prstGeom prst="rightArrow">
            <a:avLst/>
          </a:prstGeom>
          <a:solidFill>
            <a:srgbClr val="21B7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Titre 3"/>
          <p:cNvSpPr txBox="1">
            <a:spLocks/>
          </p:cNvSpPr>
          <p:nvPr/>
        </p:nvSpPr>
        <p:spPr bwMode="auto">
          <a:xfrm>
            <a:off x="251520" y="332656"/>
            <a:ext cx="7416824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pt-PT" sz="2400" b="1" dirty="0"/>
              <a:t>SERVIÇO DE AJUDA DOMICILIÁRIA  NA </a:t>
            </a:r>
            <a:r>
              <a:rPr lang="pt-PT" sz="2400" b="1" dirty="0" smtClean="0"/>
              <a:t>RAM</a:t>
            </a:r>
          </a:p>
          <a:p>
            <a:pPr>
              <a:lnSpc>
                <a:spcPct val="150000"/>
              </a:lnSpc>
            </a:pPr>
            <a:r>
              <a:rPr lang="pt-PT" sz="18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HOME CARE SERVICE IN MADEIRA</a:t>
            </a:r>
          </a:p>
          <a:p>
            <a:pPr>
              <a:lnSpc>
                <a:spcPct val="150000"/>
              </a:lnSpc>
            </a:pPr>
            <a:r>
              <a:rPr lang="pt-PT" sz="1800" dirty="0" smtClean="0">
                <a:solidFill>
                  <a:schemeClr val="bg1">
                    <a:lumMod val="50000"/>
                  </a:schemeClr>
                </a:solidFill>
              </a:rPr>
              <a:t>NECESSIDADES / </a:t>
            </a:r>
            <a:r>
              <a:rPr lang="pt-PT" sz="1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NEEDS</a:t>
            </a:r>
            <a:endParaRPr lang="en-GB" altLang="sl-SI" sz="18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12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3"/>
          <p:cNvSpPr txBox="1">
            <a:spLocks/>
          </p:cNvSpPr>
          <p:nvPr/>
        </p:nvSpPr>
        <p:spPr bwMode="auto">
          <a:xfrm>
            <a:off x="251520" y="404664"/>
            <a:ext cx="7272808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pt-PT" sz="2400" b="1" dirty="0"/>
              <a:t>SERVIÇO DE AJUDA DOMICILIÁRIA  NA </a:t>
            </a:r>
            <a:r>
              <a:rPr lang="pt-PT" sz="2400" b="1" dirty="0" smtClean="0"/>
              <a:t>RAM</a:t>
            </a:r>
          </a:p>
          <a:p>
            <a:pPr>
              <a:lnSpc>
                <a:spcPct val="150000"/>
              </a:lnSpc>
            </a:pPr>
            <a:r>
              <a:rPr lang="pt-PT" sz="18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HOME CARE SERVICE IN MADEIRA</a:t>
            </a:r>
          </a:p>
          <a:p>
            <a:pPr>
              <a:lnSpc>
                <a:spcPct val="150000"/>
              </a:lnSpc>
            </a:pPr>
            <a:r>
              <a:rPr lang="pt-PT" sz="2000" dirty="0" smtClean="0">
                <a:solidFill>
                  <a:schemeClr val="bg1">
                    <a:lumMod val="50000"/>
                  </a:schemeClr>
                </a:solidFill>
              </a:rPr>
              <a:t>OPORTUNIDADES </a:t>
            </a:r>
            <a:r>
              <a:rPr lang="pt-PT" sz="2000" dirty="0">
                <a:solidFill>
                  <a:schemeClr val="bg1">
                    <a:lumMod val="50000"/>
                  </a:schemeClr>
                </a:solidFill>
              </a:rPr>
              <a:t>/ </a:t>
            </a:r>
            <a:r>
              <a:rPr lang="pt-PT" sz="20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OPPORTUNITIES</a:t>
            </a:r>
            <a:endParaRPr lang="en-GB" altLang="sl-SI" sz="20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580970050"/>
              </p:ext>
            </p:extLst>
          </p:nvPr>
        </p:nvGraphicFramePr>
        <p:xfrm>
          <a:off x="683569" y="2132856"/>
          <a:ext cx="7920880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255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33375"/>
            <a:ext cx="4144963" cy="296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 descr="Y:\Perfil\Desktop\LOGOS#PNG#\SRIAS\SRIASsegSocial baixo cor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541" y="5717662"/>
            <a:ext cx="3227139" cy="59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Y:\Perfil\Desktop\LOGOS#PNG#\Lg SSs CMYK eps [Convertido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680" y="5661248"/>
            <a:ext cx="928696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860032" y="3068960"/>
            <a:ext cx="3673963" cy="1162050"/>
          </a:xfrm>
        </p:spPr>
        <p:txBody>
          <a:bodyPr/>
          <a:lstStyle/>
          <a:p>
            <a:pPr algn="ctr"/>
            <a:r>
              <a:rPr lang="pt-PT" sz="4400" dirty="0" err="1" smtClean="0">
                <a:solidFill>
                  <a:schemeClr val="accent5">
                    <a:lumMod val="50000"/>
                  </a:schemeClr>
                </a:solidFill>
              </a:rPr>
              <a:t>Thank</a:t>
            </a:r>
            <a:r>
              <a:rPr lang="pt-PT" sz="4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pt-PT" sz="4400" dirty="0" err="1" smtClean="0">
                <a:solidFill>
                  <a:schemeClr val="accent5">
                    <a:lumMod val="50000"/>
                  </a:schemeClr>
                </a:solidFill>
              </a:rPr>
              <a:t>you</a:t>
            </a:r>
            <a:r>
              <a:rPr lang="pt-PT" sz="4400" dirty="0" smtClean="0">
                <a:solidFill>
                  <a:schemeClr val="accent5">
                    <a:lumMod val="50000"/>
                  </a:schemeClr>
                </a:solidFill>
              </a:rPr>
              <a:t>!</a:t>
            </a:r>
            <a:endParaRPr lang="pt-PT" sz="4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Espace réservé du texte 8"/>
          <p:cNvSpPr>
            <a:spLocks noGrp="1"/>
          </p:cNvSpPr>
          <p:nvPr>
            <p:ph type="body" sz="quarter" idx="4294967295"/>
          </p:nvPr>
        </p:nvSpPr>
        <p:spPr bwMode="auto">
          <a:xfrm>
            <a:off x="900062" y="4581128"/>
            <a:ext cx="7272338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sz="1600" dirty="0" smtClean="0"/>
              <a:t>Chairman</a:t>
            </a:r>
          </a:p>
          <a:p>
            <a:pPr algn="r"/>
            <a:r>
              <a:rPr lang="en-US" sz="1600" dirty="0" err="1" smtClean="0"/>
              <a:t>Instituto</a:t>
            </a:r>
            <a:r>
              <a:rPr lang="en-US" sz="1600" dirty="0" smtClean="0"/>
              <a:t> de </a:t>
            </a:r>
            <a:r>
              <a:rPr lang="en-US" sz="1600" dirty="0" err="1" smtClean="0"/>
              <a:t>Segurança</a:t>
            </a:r>
            <a:r>
              <a:rPr lang="en-US" sz="1600" dirty="0" smtClean="0"/>
              <a:t> Social da Madeira, IP-RAM</a:t>
            </a:r>
          </a:p>
          <a:p>
            <a:pPr algn="r"/>
            <a:r>
              <a:rPr lang="en-GB" altLang="sl-SI" sz="16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rui.p.freitas@seg-social.pt</a:t>
            </a:r>
          </a:p>
        </p:txBody>
      </p:sp>
      <p:sp>
        <p:nvSpPr>
          <p:cNvPr id="7" name="Marcador de Posição do Texto 1"/>
          <p:cNvSpPr>
            <a:spLocks noGrp="1"/>
          </p:cNvSpPr>
          <p:nvPr>
            <p:ph type="body" sz="quarter" idx="4294967295"/>
          </p:nvPr>
        </p:nvSpPr>
        <p:spPr>
          <a:xfrm>
            <a:off x="900063" y="4293096"/>
            <a:ext cx="7272337" cy="360016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pt-PT" dirty="0" smtClean="0"/>
              <a:t>Rui Freitas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8407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Care_PPT_Templat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NOVATION_project" id="{D566045A-B5EE-4175-80AB-788B31C08BC2}" vid="{58D04002-1A63-4954-8F58-322AD3FBA6B3}"/>
    </a:ext>
  </a:extLst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NOVATION_project" id="{D566045A-B5EE-4175-80AB-788B31C08BC2}" vid="{F84AA13F-568C-44F3-B479-C6A9A114AE49}"/>
    </a:ext>
  </a:extLst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NOVATION_project" id="{D566045A-B5EE-4175-80AB-788B31C08BC2}" vid="{8A8BA56D-941A-4829-984E-DE6AE4C8B7C7}"/>
    </a:ext>
  </a:extLst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NOVATION_project" id="{D566045A-B5EE-4175-80AB-788B31C08BC2}" vid="{3B69396B-88D0-48A1-A56D-80135871358D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HoCare_PPT_Template</Template>
  <TotalTime>1428</TotalTime>
  <Words>564</Words>
  <Application>Microsoft Office PowerPoint</Application>
  <PresentationFormat>Apresentação no Ecrã (4:3)</PresentationFormat>
  <Paragraphs>88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Títulos dos diapositivos</vt:lpstr>
      </vt:variant>
      <vt:variant>
        <vt:i4>9</vt:i4>
      </vt:variant>
    </vt:vector>
  </HeadingPairs>
  <TitlesOfParts>
    <vt:vector size="13" baseType="lpstr">
      <vt:lpstr>HoCare_PPT_Template</vt:lpstr>
      <vt:lpstr>CONTENT page</vt:lpstr>
      <vt:lpstr>IMAGE</vt:lpstr>
      <vt:lpstr>BLOCK page </vt:lpstr>
      <vt:lpstr>Current situation regarding Home Care R&amp;I support – unmet needs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Thank you!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Anas</dc:creator>
  <cp:lastModifiedBy>Rui.P.Freitas</cp:lastModifiedBy>
  <cp:revision>120</cp:revision>
  <cp:lastPrinted>2017-01-16T17:09:02Z</cp:lastPrinted>
  <dcterms:created xsi:type="dcterms:W3CDTF">2016-05-25T15:05:31Z</dcterms:created>
  <dcterms:modified xsi:type="dcterms:W3CDTF">2017-01-20T16:09:02Z</dcterms:modified>
</cp:coreProperties>
</file>