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23"/>
  </p:notesMasterIdLst>
  <p:sldIdLst>
    <p:sldId id="257" r:id="rId5"/>
    <p:sldId id="261" r:id="rId6"/>
    <p:sldId id="264" r:id="rId7"/>
    <p:sldId id="265" r:id="rId8"/>
    <p:sldId id="275" r:id="rId9"/>
    <p:sldId id="272" r:id="rId10"/>
    <p:sldId id="268" r:id="rId11"/>
    <p:sldId id="277" r:id="rId12"/>
    <p:sldId id="278" r:id="rId13"/>
    <p:sldId id="279" r:id="rId14"/>
    <p:sldId id="269" r:id="rId15"/>
    <p:sldId id="273" r:id="rId16"/>
    <p:sldId id="274" r:id="rId17"/>
    <p:sldId id="276" r:id="rId18"/>
    <p:sldId id="270" r:id="rId19"/>
    <p:sldId id="263" r:id="rId20"/>
    <p:sldId id="262" r:id="rId21"/>
    <p:sldId id="271" r:id="rId2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4" autoAdjust="0"/>
    <p:restoredTop sz="94675" autoAdjust="0"/>
  </p:normalViewPr>
  <p:slideViewPr>
    <p:cSldViewPr>
      <p:cViewPr>
        <p:scale>
          <a:sx n="94" d="100"/>
          <a:sy n="94" d="100"/>
        </p:scale>
        <p:origin x="568" y="-122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A30AE94-40B8-4E01-B919-661924436AB9}" type="datetimeFigureOut">
              <a:rPr lang="fr-FR"/>
              <a:pPr>
                <a:defRPr/>
              </a:pPr>
              <a:t>19/01/2017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B9CDB65-1163-4442-B593-D225E3DB0690}" type="slidenum">
              <a:rPr lang="fr-FR"/>
              <a:pPr>
                <a:defRPr/>
              </a:pPr>
              <a:t>‹#›</a:t>
            </a:fld>
            <a:endParaRPr lang="fr-FR"/>
          </a:p>
        </p:txBody>
      </p:sp>
    </p:spTree>
    <p:extLst>
      <p:ext uri="{BB962C8B-B14F-4D97-AF65-F5344CB8AC3E}">
        <p14:creationId xmlns:p14="http://schemas.microsoft.com/office/powerpoint/2010/main" val="8336742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B9CDB65-1163-4442-B593-D225E3DB0690}" type="slidenum">
              <a:rPr lang="fr-FR" smtClean="0"/>
              <a:pPr>
                <a:defRPr/>
              </a:pPr>
              <a:t>17</a:t>
            </a:fld>
            <a:endParaRPr lang="fr-FR"/>
          </a:p>
        </p:txBody>
      </p:sp>
    </p:spTree>
    <p:extLst>
      <p:ext uri="{BB962C8B-B14F-4D97-AF65-F5344CB8AC3E}">
        <p14:creationId xmlns:p14="http://schemas.microsoft.com/office/powerpoint/2010/main" val="1852184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5185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extLst>
      <p:ext uri="{BB962C8B-B14F-4D97-AF65-F5344CB8AC3E}">
        <p14:creationId xmlns:p14="http://schemas.microsoft.com/office/powerpoint/2010/main" val="406878426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5485665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7507992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073101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61929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389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131946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986498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536493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95DADE2D-0361-4C86-8AEB-E07AA7A795C2}"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854071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extLst>
      <p:ext uri="{BB962C8B-B14F-4D97-AF65-F5344CB8AC3E}">
        <p14:creationId xmlns:p14="http://schemas.microsoft.com/office/powerpoint/2010/main" val="42632325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8A8B13B2-CAE6-46A2-88C6-9053658AD3C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4142046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7EE73033-7CFE-49FE-B662-EFE379161221}"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6961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F9BFB62-4EF0-4A23-ADF5-FB81AC1E73B6}"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2736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4" name="Sous-titre 2"/>
          <p:cNvSpPr txBox="1">
            <a:spLocks/>
          </p:cNvSpPr>
          <p:nvPr userDrawn="1"/>
        </p:nvSpPr>
        <p:spPr>
          <a:xfrm>
            <a:off x="5724525" y="6165850"/>
            <a:ext cx="2808288" cy="431800"/>
          </a:xfrm>
          <a:prstGeom prst="rect">
            <a:avLst/>
          </a:prstGeom>
        </p:spPr>
        <p:txBody>
          <a:bodyPr>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fontAlgn="auto">
              <a:spcAft>
                <a:spcPts val="0"/>
              </a:spcAft>
              <a:defRPr/>
            </a:pPr>
            <a:r>
              <a:rPr lang="fr-FR" sz="1600" i="1" dirty="0" smtClean="0"/>
              <a:t>Project </a:t>
            </a:r>
            <a:r>
              <a:rPr lang="fr-FR" sz="1600" i="1" dirty="0" err="1" smtClean="0"/>
              <a:t>smedia</a:t>
            </a:r>
            <a:endParaRPr lang="en-GB" sz="1600" i="1" dirty="0"/>
          </a:p>
        </p:txBody>
      </p:sp>
      <p:pic>
        <p:nvPicPr>
          <p:cNvPr id="5" name="Image 1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08625" y="6165850"/>
            <a:ext cx="1311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6"/>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951000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6100" y="476250"/>
            <a:ext cx="41322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extLst>
      <p:ext uri="{BB962C8B-B14F-4D97-AF65-F5344CB8AC3E}">
        <p14:creationId xmlns:p14="http://schemas.microsoft.com/office/powerpoint/2010/main" val="28347359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25719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9591879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3351349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1647074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7037833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theme" Target="../theme/theme2.xml"/><Relationship Id="rId14" Type="http://schemas.openxmlformats.org/officeDocument/2006/relationships/image" Target="../media/image5.jpeg"/><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theme" Target="../theme/theme4.xml"/><Relationship Id="rId6" Type="http://schemas.openxmlformats.org/officeDocument/2006/relationships/image" Target="../media/image9.png"/><Relationship Id="rId1" Type="http://schemas.openxmlformats.org/officeDocument/2006/relationships/slideLayout" Target="../slideLayouts/slideLayout19.xml"/><Relationship Id="rId2"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29" r:id="rId3"/>
    <p:sldLayoutId id="2147483730" r:id="rId4"/>
  </p:sldLayoutIdLst>
  <p:timing>
    <p:tnLst>
      <p:par>
        <p:cTn id="1" dur="indefinite" restart="never" nodeType="tmRoot"/>
      </p:par>
    </p:tnLst>
  </p:timing>
  <p:hf sldNum="0" hd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buFont typeface="Arial" charset="0"/>
        <a:defRPr sz="2400" b="1" kern="1200">
          <a:solidFill>
            <a:schemeClr val="tx2"/>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ce réservé du texte 2"/>
          <p:cNvSpPr>
            <a:spLocks noGrp="1"/>
          </p:cNvSpPr>
          <p:nvPr>
            <p:ph type="body" idx="1"/>
          </p:nvPr>
        </p:nvSpPr>
        <p:spPr bwMode="auto">
          <a:xfrm>
            <a:off x="457200" y="136842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2052" name="Espace réservé du titre 1"/>
          <p:cNvSpPr>
            <a:spLocks noGrp="1"/>
          </p:cNvSpPr>
          <p:nvPr>
            <p:ph type="title"/>
          </p:nvPr>
        </p:nvSpPr>
        <p:spPr bwMode="auto">
          <a:xfrm>
            <a:off x="468313" y="43180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A097184B-6EEF-435B-9B91-7D3DC8E949A2}" type="slidenum">
              <a:rPr lang="en-GB" smtClean="0"/>
              <a:pPr fontAlgn="auto">
                <a:spcAft>
                  <a:spcPts val="0"/>
                </a:spcAft>
                <a:defRPr/>
              </a:pPr>
              <a:t>‹#›</a:t>
            </a:fld>
            <a:endParaRPr lang="en-GB" dirty="0"/>
          </a:p>
        </p:txBody>
      </p:sp>
      <p:pic>
        <p:nvPicPr>
          <p:cNvPr id="2" name="Slika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584839" y="116632"/>
            <a:ext cx="1451211" cy="790960"/>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1" r:id="rId6"/>
    <p:sldLayoutId id="2147483725" r:id="rId7"/>
    <p:sldLayoutId id="2147483732" r:id="rId8"/>
    <p:sldLayoutId id="2147483733" r:id="rId9"/>
    <p:sldLayoutId id="2147483734" r:id="rId10"/>
    <p:sldLayoutId id="2147483735" r:id="rId11"/>
    <p:sldLayoutId id="2147483726" r:id="rId12"/>
  </p:sldLayoutIdLst>
  <p:timing>
    <p:tnLst>
      <p:par>
        <p:cTn id="1" dur="indefinite" restart="never" nodeType="tmRoot"/>
      </p:par>
    </p:tnLst>
  </p:timing>
  <p:hf sldNum="0" hdr="0" dt="0"/>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EBF944D6-18FB-46FC-9832-61A714CE9B75}"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27" r:id="rId1"/>
    <p:sldLayoutId id="2147483728" r:id="rId2"/>
  </p:sldLayoutIdLst>
  <p:timing>
    <p:tnLst>
      <p:par>
        <p:cTn id="1" dur="indefinite" restart="never" nodeType="tmRoot"/>
      </p:par>
    </p:tnLst>
  </p:timing>
  <p:hf sldNum="0" hd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4099"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388" y="174625"/>
            <a:ext cx="15462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id="1" dur="indefinite" restart="never" nodeType="tmRoot"/>
      </p:par>
    </p:tnLst>
  </p:timing>
  <p:hf sldNum="0" hd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texte 7"/>
          <p:cNvSpPr>
            <a:spLocks noGrp="1"/>
          </p:cNvSpPr>
          <p:nvPr>
            <p:ph type="body" sz="quarter" idx="10"/>
          </p:nvPr>
        </p:nvSpPr>
        <p:spPr bwMode="auto">
          <a:xfrm>
            <a:off x="933450" y="4724400"/>
            <a:ext cx="7272338" cy="217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en-GB" altLang="sl-SI" dirty="0" smtClean="0"/>
              <a:t>Silvia Stumpf</a:t>
            </a:r>
          </a:p>
        </p:txBody>
      </p:sp>
      <p:sp>
        <p:nvSpPr>
          <p:cNvPr id="16387" name="Espace réservé du texte 8"/>
          <p:cNvSpPr>
            <a:spLocks noGrp="1"/>
          </p:cNvSpPr>
          <p:nvPr>
            <p:ph type="body" sz="quarter" idx="11"/>
          </p:nvPr>
        </p:nvSpPr>
        <p:spPr bwMode="auto">
          <a:xfrm>
            <a:off x="933450" y="5157788"/>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en-GB" altLang="sl-SI" dirty="0" smtClean="0"/>
              <a:t>Business Agency Association</a:t>
            </a:r>
          </a:p>
        </p:txBody>
      </p:sp>
      <p:sp>
        <p:nvSpPr>
          <p:cNvPr id="16388" name="Espace réservé du texte 9"/>
          <p:cNvSpPr>
            <a:spLocks noGrp="1"/>
          </p:cNvSpPr>
          <p:nvPr>
            <p:ph type="body" sz="quarter" idx="12"/>
          </p:nvPr>
        </p:nvSpPr>
        <p:spPr bwMode="auto">
          <a:xfrm>
            <a:off x="933450" y="5589588"/>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en-GB" altLang="sl-SI" dirty="0" err="1">
                <a:solidFill>
                  <a:schemeClr val="tx2"/>
                </a:solidFill>
              </a:rPr>
              <a:t>s</a:t>
            </a:r>
            <a:r>
              <a:rPr lang="en-GB" altLang="sl-SI" dirty="0" err="1" smtClean="0">
                <a:solidFill>
                  <a:schemeClr val="tx2"/>
                </a:solidFill>
              </a:rPr>
              <a:t>ilvia.stumpf@vba.bg</a:t>
            </a:r>
            <a:endParaRPr lang="en-GB" altLang="sl-SI" dirty="0" smtClean="0">
              <a:solidFill>
                <a:schemeClr val="tx2"/>
              </a:solidFill>
            </a:endParaRPr>
          </a:p>
        </p:txBody>
      </p:sp>
      <p:sp>
        <p:nvSpPr>
          <p:cNvPr id="16389" name="Titre 1"/>
          <p:cNvSpPr>
            <a:spLocks noGrp="1"/>
          </p:cNvSpPr>
          <p:nvPr>
            <p:ph type="ctrTitle"/>
          </p:nvPr>
        </p:nvSpPr>
        <p:spPr bwMode="auto">
          <a:xfrm>
            <a:off x="685800" y="3500438"/>
            <a:ext cx="7700963" cy="720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GB" sz="1800" b="1" dirty="0"/>
              <a:t>Current situation regarding Home Care R&amp;I support </a:t>
            </a:r>
            <a:r>
              <a:rPr lang="cs-CZ" sz="1800" b="1" dirty="0" smtClean="0"/>
              <a:t/>
            </a:r>
            <a:br>
              <a:rPr lang="cs-CZ" sz="1800" b="1" dirty="0" smtClean="0"/>
            </a:br>
            <a:r>
              <a:rPr lang="en-GB" sz="1800" dirty="0" smtClean="0"/>
              <a:t>Generation </a:t>
            </a:r>
            <a:r>
              <a:rPr lang="en-GB" sz="1800" dirty="0"/>
              <a:t>of innovation through addressing unmet needs identified by </a:t>
            </a:r>
            <a:r>
              <a:rPr lang="en-GB" sz="1800" dirty="0" smtClean="0"/>
              <a:t>citizen</a:t>
            </a:r>
            <a:r>
              <a:rPr lang="sk-SK" sz="1800" dirty="0" smtClean="0"/>
              <a:t> / </a:t>
            </a:r>
            <a:r>
              <a:rPr lang="sk-SK" sz="1800" dirty="0" err="1" smtClean="0"/>
              <a:t>user</a:t>
            </a:r>
            <a:r>
              <a:rPr lang="en-GB" sz="1800" dirty="0" smtClean="0"/>
              <a:t> helix</a:t>
            </a:r>
            <a:r>
              <a:rPr lang="cs-CZ" sz="1800" dirty="0" smtClean="0"/>
              <a:t> </a:t>
            </a:r>
            <a:r>
              <a:rPr lang="en-GB" sz="1800" dirty="0" smtClean="0"/>
              <a:t>of </a:t>
            </a:r>
            <a:r>
              <a:rPr lang="en-GB" sz="1800" dirty="0"/>
              <a:t>quadruple-helix approach</a:t>
            </a:r>
            <a:br>
              <a:rPr lang="en-GB" sz="1800" dirty="0"/>
            </a:br>
            <a:r>
              <a:rPr lang="en-GB" sz="1800" dirty="0" smtClean="0"/>
              <a:t>BULGARIA</a:t>
            </a:r>
            <a:endParaRPr lang="en-GB" sz="1800" dirty="0"/>
          </a:p>
        </p:txBody>
      </p:sp>
      <p:sp>
        <p:nvSpPr>
          <p:cNvPr id="5" name="Espace réservé du texte 4"/>
          <p:cNvSpPr>
            <a:spLocks noGrp="1"/>
          </p:cNvSpPr>
          <p:nvPr>
            <p:ph type="body" sz="quarter" idx="14"/>
          </p:nvPr>
        </p:nvSpPr>
        <p:spPr>
          <a:xfrm>
            <a:off x="971550" y="6308725"/>
            <a:ext cx="7415213" cy="387350"/>
          </a:xfrm>
        </p:spPr>
        <p:txBody>
          <a:bodyPr>
            <a:normAutofit/>
          </a:bodyPr>
          <a:lstStyle/>
          <a:p>
            <a:pPr fontAlgn="auto">
              <a:spcAft>
                <a:spcPts val="0"/>
              </a:spcAft>
              <a:buFont typeface="Arial" panose="020B0604020202020204" pitchFamily="34" charset="0"/>
              <a:buNone/>
              <a:defRPr/>
            </a:pPr>
            <a:r>
              <a:rPr lang="fr-FR" dirty="0" smtClean="0"/>
              <a:t>2</a:t>
            </a:r>
            <a:r>
              <a:rPr lang="sk-SK" dirty="0" smtClean="0"/>
              <a:t>7</a:t>
            </a:r>
            <a:r>
              <a:rPr lang="fr-FR" dirty="0" smtClean="0"/>
              <a:t> </a:t>
            </a:r>
            <a:r>
              <a:rPr lang="sk-SK" dirty="0" err="1" smtClean="0"/>
              <a:t>January</a:t>
            </a:r>
            <a:r>
              <a:rPr lang="fr-FR" dirty="0" smtClean="0"/>
              <a:t>, 201</a:t>
            </a:r>
            <a:r>
              <a:rPr lang="sk-SK" dirty="0"/>
              <a:t>7</a:t>
            </a:r>
            <a:r>
              <a:rPr lang="fr-FR" dirty="0" smtClean="0"/>
              <a:t> </a:t>
            </a:r>
            <a:r>
              <a:rPr lang="en-GB" dirty="0" smtClean="0">
                <a:sym typeface="Webdings" panose="05030102010509060703" pitchFamily="18" charset="2"/>
              </a:rPr>
              <a:t></a:t>
            </a:r>
            <a:r>
              <a:rPr lang="sk-SK" dirty="0" smtClean="0">
                <a:sym typeface="Webdings" panose="05030102010509060703" pitchFamily="18" charset="2"/>
              </a:rPr>
              <a:t>1st </a:t>
            </a:r>
            <a:r>
              <a:rPr lang="sk-SK" dirty="0" err="1" smtClean="0">
                <a:sym typeface="Webdings" panose="05030102010509060703" pitchFamily="18" charset="2"/>
              </a:rPr>
              <a:t>international</a:t>
            </a:r>
            <a:r>
              <a:rPr lang="sk-SK" dirty="0" smtClean="0">
                <a:sym typeface="Webdings" panose="05030102010509060703" pitchFamily="18" charset="2"/>
              </a:rPr>
              <a:t> </a:t>
            </a:r>
            <a:r>
              <a:rPr lang="sk-SK" dirty="0" err="1" smtClean="0">
                <a:sym typeface="Webdings" panose="05030102010509060703" pitchFamily="18" charset="2"/>
              </a:rPr>
              <a:t>thematic</a:t>
            </a:r>
            <a:r>
              <a:rPr lang="sk-SK" dirty="0" smtClean="0">
                <a:sym typeface="Webdings" panose="05030102010509060703" pitchFamily="18" charset="2"/>
              </a:rPr>
              <a:t> </a:t>
            </a:r>
            <a:r>
              <a:rPr lang="sk-SK" dirty="0" err="1" smtClean="0">
                <a:sym typeface="Webdings" panose="05030102010509060703" pitchFamily="18" charset="2"/>
              </a:rPr>
              <a:t>workshop</a:t>
            </a:r>
            <a:r>
              <a:rPr lang="sk-SK" dirty="0" smtClean="0">
                <a:sym typeface="Webdings" panose="05030102010509060703" pitchFamily="18" charset="2"/>
              </a:rPr>
              <a:t> - Madeira</a:t>
            </a:r>
            <a:endParaRPr lang="fr-FR" dirty="0"/>
          </a:p>
        </p:txBody>
      </p:sp>
      <p:pic>
        <p:nvPicPr>
          <p:cNvPr id="16391" name="Slika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333375"/>
            <a:ext cx="44323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Business</a:t>
            </a:r>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err="1" smtClean="0"/>
              <a:t>Chamber</a:t>
            </a:r>
            <a:r>
              <a:rPr lang="sk-SK" dirty="0" smtClean="0"/>
              <a:t> of </a:t>
            </a:r>
            <a:r>
              <a:rPr lang="sk-SK" dirty="0" err="1" smtClean="0"/>
              <a:t>commerce</a:t>
            </a:r>
            <a:r>
              <a:rPr lang="sk-SK" dirty="0" smtClean="0"/>
              <a:t>:</a:t>
            </a:r>
            <a:r>
              <a:rPr lang="en-GB" dirty="0" smtClean="0"/>
              <a:t> </a:t>
            </a:r>
          </a:p>
          <a:p>
            <a:pPr lvl="0" algn="ctr"/>
            <a:r>
              <a:rPr lang="bg-BG" b="0" i="1" dirty="0" smtClean="0"/>
              <a:t>“</a:t>
            </a:r>
            <a:r>
              <a:rPr lang="en-GB" b="0" i="1" dirty="0" smtClean="0"/>
              <a:t>The social care providers are not initiating any kind of dialogue with innovative businesses to start discussing possible innovations in home care. There are few initiatives between business and academia mainly in the field of applied technology of health and with hospitals but not with formal carers oriented towards home care. Even if any initiatives exist it is very rare to hear about them rather to promote them.</a:t>
            </a:r>
            <a:r>
              <a:rPr lang="bg-BG" b="0" i="1" dirty="0" smtClean="0"/>
              <a:t>”</a:t>
            </a:r>
            <a:endParaRPr lang="sk-SK" b="0" i="1" dirty="0" smtClean="0"/>
          </a:p>
          <a:p>
            <a:pPr lvl="0" algn="ctr"/>
            <a:endParaRPr lang="sk-SK" b="0" i="1" dirty="0" smtClean="0"/>
          </a:p>
        </p:txBody>
      </p:sp>
    </p:spTree>
    <p:extLst>
      <p:ext uri="{BB962C8B-B14F-4D97-AF65-F5344CB8AC3E}">
        <p14:creationId xmlns:p14="http://schemas.microsoft.com/office/powerpoint/2010/main" val="10765108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Business</a:t>
            </a:r>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en-GB" altLang="sl-SI" dirty="0"/>
              <a:t>ICT </a:t>
            </a:r>
            <a:r>
              <a:rPr lang="en-GB" altLang="sl-SI" dirty="0" smtClean="0"/>
              <a:t>cluster Varna</a:t>
            </a:r>
            <a:r>
              <a:rPr lang="sk-SK" dirty="0" smtClean="0"/>
              <a:t>:</a:t>
            </a:r>
            <a:r>
              <a:rPr lang="en-GB" dirty="0" smtClean="0"/>
              <a:t> </a:t>
            </a:r>
            <a:endParaRPr lang="sk-SK" dirty="0" smtClean="0"/>
          </a:p>
          <a:p>
            <a:pPr lvl="0" algn="ctr"/>
            <a:r>
              <a:rPr lang="sk-SK" b="0" i="1" dirty="0" smtClean="0"/>
              <a:t>In </a:t>
            </a:r>
            <a:r>
              <a:rPr lang="sk-SK" b="0" i="1" dirty="0" err="1" smtClean="0"/>
              <a:t>fact</a:t>
            </a:r>
            <a:r>
              <a:rPr lang="sk-SK" b="0" i="1" dirty="0" smtClean="0"/>
              <a:t> </a:t>
            </a:r>
            <a:r>
              <a:rPr lang="sk-SK" b="0" i="1" dirty="0" err="1" smtClean="0"/>
              <a:t>there</a:t>
            </a:r>
            <a:r>
              <a:rPr lang="sk-SK" b="0" i="1" dirty="0" smtClean="0"/>
              <a:t> are </a:t>
            </a:r>
            <a:r>
              <a:rPr lang="sk-SK" b="0" i="1" dirty="0" err="1" smtClean="0"/>
              <a:t>many</a:t>
            </a:r>
            <a:r>
              <a:rPr lang="sk-SK" b="0" i="1" dirty="0" smtClean="0"/>
              <a:t> </a:t>
            </a:r>
            <a:r>
              <a:rPr lang="sk-SK" b="0" i="1" dirty="0" err="1" smtClean="0"/>
              <a:t>Bulgarian</a:t>
            </a:r>
            <a:r>
              <a:rPr lang="sk-SK" b="0" i="1" dirty="0" smtClean="0"/>
              <a:t> </a:t>
            </a:r>
            <a:r>
              <a:rPr lang="sk-SK" b="0" i="1" dirty="0" err="1" smtClean="0"/>
              <a:t>companies</a:t>
            </a:r>
            <a:r>
              <a:rPr lang="sk-SK" b="0" i="1" dirty="0" smtClean="0"/>
              <a:t> </a:t>
            </a:r>
            <a:r>
              <a:rPr lang="sk-SK" b="0" i="1" dirty="0" err="1" smtClean="0"/>
              <a:t>that</a:t>
            </a:r>
            <a:r>
              <a:rPr lang="sk-SK" b="0" i="1" dirty="0" smtClean="0"/>
              <a:t> are </a:t>
            </a:r>
            <a:r>
              <a:rPr lang="sk-SK" b="0" i="1" dirty="0" err="1" smtClean="0"/>
              <a:t>developing</a:t>
            </a:r>
            <a:r>
              <a:rPr lang="sk-SK" b="0" i="1" dirty="0" smtClean="0"/>
              <a:t> </a:t>
            </a:r>
            <a:r>
              <a:rPr lang="sk-SK" b="0" i="1" dirty="0" err="1" smtClean="0"/>
              <a:t>innovative</a:t>
            </a:r>
            <a:r>
              <a:rPr lang="sk-SK" b="0" i="1" dirty="0" smtClean="0"/>
              <a:t> </a:t>
            </a:r>
            <a:r>
              <a:rPr lang="sk-SK" b="0" i="1" dirty="0" err="1" smtClean="0"/>
              <a:t>products</a:t>
            </a:r>
            <a:r>
              <a:rPr lang="sk-SK" b="0" i="1" dirty="0" smtClean="0"/>
              <a:t>, </a:t>
            </a:r>
            <a:r>
              <a:rPr lang="sk-SK" b="0" i="1" dirty="0" err="1" smtClean="0"/>
              <a:t>services</a:t>
            </a:r>
            <a:r>
              <a:rPr lang="sk-SK" b="0" i="1" dirty="0" smtClean="0"/>
              <a:t>, </a:t>
            </a:r>
            <a:r>
              <a:rPr lang="sk-SK" b="0" i="1" dirty="0" err="1" smtClean="0"/>
              <a:t>applications</a:t>
            </a:r>
            <a:r>
              <a:rPr lang="sk-SK" b="0" i="1" dirty="0" smtClean="0"/>
              <a:t>, </a:t>
            </a:r>
            <a:r>
              <a:rPr lang="sk-SK" b="0" i="1" dirty="0" err="1" smtClean="0"/>
              <a:t>even</a:t>
            </a:r>
            <a:r>
              <a:rPr lang="sk-SK" b="0" i="1" dirty="0" smtClean="0"/>
              <a:t> </a:t>
            </a:r>
            <a:r>
              <a:rPr lang="sk-SK" b="0" i="1" dirty="0" err="1" smtClean="0"/>
              <a:t>platforms</a:t>
            </a:r>
            <a:r>
              <a:rPr lang="sk-SK" b="0" i="1" dirty="0" smtClean="0"/>
              <a:t> </a:t>
            </a:r>
            <a:r>
              <a:rPr lang="sk-SK" b="0" i="1" dirty="0" err="1" smtClean="0"/>
              <a:t>for</a:t>
            </a:r>
            <a:r>
              <a:rPr lang="sk-SK" b="0" i="1" dirty="0" smtClean="0"/>
              <a:t> </a:t>
            </a:r>
            <a:r>
              <a:rPr lang="sk-SK" b="0" i="1" dirty="0" err="1" smtClean="0"/>
              <a:t>home</a:t>
            </a:r>
            <a:r>
              <a:rPr lang="sk-SK" b="0" i="1" dirty="0" smtClean="0"/>
              <a:t> </a:t>
            </a:r>
            <a:r>
              <a:rPr lang="sk-SK" b="0" i="1" dirty="0" err="1" smtClean="0"/>
              <a:t>care</a:t>
            </a:r>
            <a:r>
              <a:rPr lang="sk-SK" b="0" i="1" dirty="0" smtClean="0"/>
              <a:t> </a:t>
            </a:r>
            <a:r>
              <a:rPr lang="sk-SK" b="0" i="1" dirty="0" err="1" smtClean="0"/>
              <a:t>services</a:t>
            </a:r>
            <a:r>
              <a:rPr lang="sk-SK" b="0" i="1" dirty="0" smtClean="0"/>
              <a:t> </a:t>
            </a:r>
            <a:r>
              <a:rPr lang="sk-SK" b="0" i="1" dirty="0" err="1" smtClean="0"/>
              <a:t>but</a:t>
            </a:r>
            <a:r>
              <a:rPr lang="sk-SK" b="0" i="1" dirty="0" smtClean="0"/>
              <a:t> </a:t>
            </a:r>
            <a:r>
              <a:rPr lang="sk-SK" b="0" i="1" dirty="0" err="1" smtClean="0"/>
              <a:t>only</a:t>
            </a:r>
            <a:r>
              <a:rPr lang="sk-SK" b="0" i="1" dirty="0" smtClean="0"/>
              <a:t> </a:t>
            </a:r>
            <a:r>
              <a:rPr lang="sk-SK" b="0" i="1" dirty="0" err="1" smtClean="0"/>
              <a:t>for</a:t>
            </a:r>
            <a:r>
              <a:rPr lang="sk-SK" b="0" i="1" dirty="0" smtClean="0"/>
              <a:t> </a:t>
            </a:r>
            <a:r>
              <a:rPr lang="sk-SK" b="0" i="1" dirty="0" err="1" smtClean="0"/>
              <a:t>out</a:t>
            </a:r>
            <a:r>
              <a:rPr lang="sk-SK" b="0" i="1" dirty="0" smtClean="0"/>
              <a:t>-of-</a:t>
            </a:r>
            <a:r>
              <a:rPr lang="sk-SK" b="0" i="1" dirty="0" err="1" smtClean="0"/>
              <a:t>Bulgaria</a:t>
            </a:r>
            <a:r>
              <a:rPr lang="sk-SK" b="0" i="1" dirty="0" smtClean="0"/>
              <a:t> </a:t>
            </a:r>
            <a:r>
              <a:rPr lang="sk-SK" b="0" i="1" dirty="0" err="1" smtClean="0"/>
              <a:t>market</a:t>
            </a:r>
            <a:r>
              <a:rPr lang="sk-SK" b="0" i="1" dirty="0" smtClean="0"/>
              <a:t> or </a:t>
            </a:r>
            <a:r>
              <a:rPr lang="sk-SK" b="0" i="1" dirty="0" err="1" smtClean="0"/>
              <a:t>contractors</a:t>
            </a:r>
            <a:r>
              <a:rPr lang="sk-SK" b="0" i="1" dirty="0" smtClean="0"/>
              <a:t>. </a:t>
            </a:r>
            <a:r>
              <a:rPr lang="sk-SK" b="0" i="1" dirty="0" err="1" smtClean="0"/>
              <a:t>There</a:t>
            </a:r>
            <a:r>
              <a:rPr lang="sk-SK" b="0" i="1" dirty="0" smtClean="0"/>
              <a:t> are no </a:t>
            </a:r>
            <a:r>
              <a:rPr lang="sk-SK" b="0" i="1" dirty="0" err="1" smtClean="0"/>
              <a:t>offers</a:t>
            </a:r>
            <a:r>
              <a:rPr lang="sk-SK" b="0" i="1" dirty="0" smtClean="0"/>
              <a:t>, </a:t>
            </a:r>
            <a:r>
              <a:rPr lang="sk-SK" b="0" i="1" dirty="0" err="1" smtClean="0"/>
              <a:t>even</a:t>
            </a:r>
            <a:r>
              <a:rPr lang="sk-SK" b="0" i="1" dirty="0" smtClean="0"/>
              <a:t> </a:t>
            </a:r>
            <a:r>
              <a:rPr lang="sk-SK" b="0" i="1" dirty="0" err="1" smtClean="0"/>
              <a:t>inquiries</a:t>
            </a:r>
            <a:r>
              <a:rPr lang="sk-SK" b="0" i="1" dirty="0" smtClean="0"/>
              <a:t> </a:t>
            </a:r>
            <a:r>
              <a:rPr lang="sk-SK" b="0" i="1" dirty="0" err="1" smtClean="0"/>
              <a:t>for</a:t>
            </a:r>
            <a:r>
              <a:rPr lang="sk-SK" b="0" i="1" dirty="0" smtClean="0"/>
              <a:t> </a:t>
            </a:r>
            <a:r>
              <a:rPr lang="sk-SK" b="0" i="1" dirty="0" err="1" smtClean="0"/>
              <a:t>designing</a:t>
            </a:r>
            <a:r>
              <a:rPr lang="sk-SK" b="0" i="1" dirty="0" smtClean="0"/>
              <a:t> or </a:t>
            </a:r>
            <a:r>
              <a:rPr lang="sk-SK" b="0" i="1" dirty="0" err="1" smtClean="0"/>
              <a:t>developing</a:t>
            </a:r>
            <a:r>
              <a:rPr lang="sk-SK" b="0" i="1" dirty="0" smtClean="0"/>
              <a:t> </a:t>
            </a:r>
            <a:r>
              <a:rPr lang="sk-SK" b="0" i="1" dirty="0" err="1" smtClean="0"/>
              <a:t>innovative</a:t>
            </a:r>
            <a:r>
              <a:rPr lang="sk-SK" b="0" i="1" dirty="0" smtClean="0"/>
              <a:t> </a:t>
            </a:r>
            <a:r>
              <a:rPr lang="sk-SK" b="0" i="1" dirty="0" err="1" smtClean="0"/>
              <a:t>solutions</a:t>
            </a:r>
            <a:r>
              <a:rPr lang="sk-SK" b="0" i="1" dirty="0" smtClean="0"/>
              <a:t> in </a:t>
            </a:r>
            <a:r>
              <a:rPr lang="sk-SK" b="0" i="1" dirty="0" err="1" smtClean="0"/>
              <a:t>home</a:t>
            </a:r>
            <a:r>
              <a:rPr lang="sk-SK" b="0" i="1" dirty="0" smtClean="0"/>
              <a:t> </a:t>
            </a:r>
            <a:r>
              <a:rPr lang="sk-SK" b="0" i="1" dirty="0" err="1" smtClean="0"/>
              <a:t>care</a:t>
            </a:r>
            <a:r>
              <a:rPr lang="sk-SK" b="0" i="1" dirty="0" smtClean="0"/>
              <a:t> </a:t>
            </a:r>
            <a:r>
              <a:rPr lang="sk-SK" b="0" i="1" dirty="0" err="1" smtClean="0"/>
              <a:t>delivery</a:t>
            </a:r>
            <a:r>
              <a:rPr lang="sk-SK" b="0" i="1" dirty="0" smtClean="0"/>
              <a:t>. </a:t>
            </a:r>
          </a:p>
        </p:txBody>
      </p:sp>
    </p:spTree>
    <p:extLst>
      <p:ext uri="{BB962C8B-B14F-4D97-AF65-F5344CB8AC3E}">
        <p14:creationId xmlns:p14="http://schemas.microsoft.com/office/powerpoint/2010/main" val="10929882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Business</a:t>
            </a:r>
            <a:endParaRPr lang="en-GB" dirty="0"/>
          </a:p>
        </p:txBody>
      </p:sp>
      <p:sp>
        <p:nvSpPr>
          <p:cNvPr id="3" name="Text Placeholder 2"/>
          <p:cNvSpPr>
            <a:spLocks noGrp="1"/>
          </p:cNvSpPr>
          <p:nvPr>
            <p:ph type="body" sz="quarter" idx="10"/>
          </p:nvPr>
        </p:nvSpPr>
        <p:spPr/>
        <p:txBody>
          <a:bodyPr/>
          <a:lstStyle/>
          <a:p>
            <a:r>
              <a:rPr lang="en-GB" dirty="0" smtClean="0"/>
              <a:t>			”Newmark”</a:t>
            </a:r>
          </a:p>
          <a:p>
            <a:r>
              <a:rPr lang="en-GB" dirty="0"/>
              <a:t>	</a:t>
            </a:r>
            <a:r>
              <a:rPr lang="bg-BG" dirty="0" smtClean="0"/>
              <a:t>“</a:t>
            </a:r>
            <a:r>
              <a:rPr lang="en-GB" b="0" i="1" dirty="0" smtClean="0"/>
              <a:t>Many Bulgarian companies possess the assets to design and develop innovative solutions for home care and they work mainly for outsourcing. They are not nor aware of the sector needs neither of possible partners from academia. There is a need for a specific platform, a hub for innovation where service providers and the related stakeholders might put their needs and possible contractors might answer with ideas and offers. </a:t>
            </a:r>
            <a:r>
              <a:rPr lang="bg-BG" b="0" i="1" dirty="0" smtClean="0"/>
              <a:t>“</a:t>
            </a:r>
            <a:endParaRPr lang="en-GB" b="0" i="1" dirty="0"/>
          </a:p>
        </p:txBody>
      </p:sp>
    </p:spTree>
    <p:extLst>
      <p:ext uri="{BB962C8B-B14F-4D97-AF65-F5344CB8AC3E}">
        <p14:creationId xmlns:p14="http://schemas.microsoft.com/office/powerpoint/2010/main" val="996610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t>
            </a:r>
            <a:r>
              <a:rPr lang="en-GB" dirty="0" smtClean="0"/>
              <a:t>usiness</a:t>
            </a:r>
            <a:endParaRPr lang="en-GB" dirty="0"/>
          </a:p>
        </p:txBody>
      </p:sp>
      <p:sp>
        <p:nvSpPr>
          <p:cNvPr id="3" name="Text Placeholder 2"/>
          <p:cNvSpPr>
            <a:spLocks noGrp="1"/>
          </p:cNvSpPr>
          <p:nvPr>
            <p:ph type="body" sz="quarter" idx="10"/>
          </p:nvPr>
        </p:nvSpPr>
        <p:spPr/>
        <p:txBody>
          <a:bodyPr/>
          <a:lstStyle/>
          <a:p>
            <a:r>
              <a:rPr lang="en-GB" dirty="0" smtClean="0"/>
              <a:t>			“</a:t>
            </a:r>
            <a:r>
              <a:rPr lang="en-GB" dirty="0" err="1" smtClean="0"/>
              <a:t>Triada</a:t>
            </a:r>
            <a:r>
              <a:rPr lang="en-GB" dirty="0" smtClean="0"/>
              <a:t>”</a:t>
            </a:r>
          </a:p>
          <a:p>
            <a:r>
              <a:rPr lang="en-GB" b="0" dirty="0"/>
              <a:t>	</a:t>
            </a:r>
            <a:r>
              <a:rPr lang="en-GB" b="0" dirty="0" smtClean="0"/>
              <a:t>“</a:t>
            </a:r>
            <a:r>
              <a:rPr lang="en-GB" b="0" i="1" dirty="0" smtClean="0"/>
              <a:t>We design and develop many innovations in the field of social services and offer them intensively to municipalities in their role of entities responsible for social care delivery. None of our proposal has met any interest so far despite the innovative character and the easy implementation of the products. We prefer to sell our ideas and products abroad. The explanations for deferral we receive are mainly related to the lack of support at policy level for innovations, the fear for implementing new ideas there, where the consumers are not oriented towards innovations, and partly because of the complex tender procedures required – one can not open tender procedures for acquiring unknown products/services, right?”</a:t>
            </a:r>
            <a:endParaRPr lang="en-GB" i="1" dirty="0"/>
          </a:p>
        </p:txBody>
      </p:sp>
    </p:spTree>
    <p:extLst>
      <p:ext uri="{BB962C8B-B14F-4D97-AF65-F5344CB8AC3E}">
        <p14:creationId xmlns:p14="http://schemas.microsoft.com/office/powerpoint/2010/main" val="621321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Government</a:t>
            </a:r>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en-GB" altLang="sl-SI" dirty="0"/>
              <a:t>Regional </a:t>
            </a:r>
            <a:r>
              <a:rPr lang="en-GB" altLang="sl-SI" dirty="0" smtClean="0"/>
              <a:t>administration of Varna:</a:t>
            </a:r>
            <a:endParaRPr lang="sk-SK" b="0" i="1" dirty="0" smtClean="0"/>
          </a:p>
          <a:p>
            <a:pPr algn="ctr"/>
            <a:r>
              <a:rPr lang="bg-BG" b="0" i="1" dirty="0" smtClean="0"/>
              <a:t>“</a:t>
            </a:r>
            <a:r>
              <a:rPr lang="sk-SK" b="0" i="1" dirty="0" err="1" smtClean="0"/>
              <a:t>There</a:t>
            </a:r>
            <a:r>
              <a:rPr lang="sk-SK" b="0" i="1" dirty="0" smtClean="0"/>
              <a:t> </a:t>
            </a:r>
            <a:r>
              <a:rPr lang="sk-SK" b="0" i="1" dirty="0" err="1" smtClean="0"/>
              <a:t>is</a:t>
            </a:r>
            <a:r>
              <a:rPr lang="sk-SK" b="0" i="1" dirty="0" smtClean="0"/>
              <a:t> a </a:t>
            </a:r>
            <a:r>
              <a:rPr lang="sk-SK" b="0" i="1" dirty="0" err="1" smtClean="0"/>
              <a:t>discrepancy</a:t>
            </a:r>
            <a:r>
              <a:rPr lang="sk-SK" b="0" i="1" dirty="0" smtClean="0"/>
              <a:t> </a:t>
            </a:r>
            <a:r>
              <a:rPr lang="sk-SK" b="0" i="1" dirty="0" err="1" smtClean="0"/>
              <a:t>between</a:t>
            </a:r>
            <a:r>
              <a:rPr lang="sk-SK" b="0" i="1" dirty="0" smtClean="0"/>
              <a:t> </a:t>
            </a:r>
            <a:r>
              <a:rPr lang="sk-SK" b="0" i="1" dirty="0" err="1" smtClean="0"/>
              <a:t>different</a:t>
            </a:r>
            <a:r>
              <a:rPr lang="sk-SK" b="0" i="1" dirty="0" smtClean="0"/>
              <a:t> </a:t>
            </a:r>
            <a:r>
              <a:rPr lang="sk-SK" b="0" i="1" dirty="0" err="1" smtClean="0"/>
              <a:t>kind</a:t>
            </a:r>
            <a:r>
              <a:rPr lang="sk-SK" b="0" i="1" dirty="0" smtClean="0"/>
              <a:t> of </a:t>
            </a:r>
            <a:r>
              <a:rPr lang="sk-SK" b="0" i="1" dirty="0" err="1" smtClean="0"/>
              <a:t>strategies</a:t>
            </a:r>
            <a:r>
              <a:rPr lang="sk-SK" b="0" i="1" dirty="0" smtClean="0"/>
              <a:t> and </a:t>
            </a:r>
            <a:r>
              <a:rPr lang="sk-SK" b="0" i="1" dirty="0" err="1" smtClean="0"/>
              <a:t>politics</a:t>
            </a:r>
            <a:r>
              <a:rPr lang="sk-SK" b="0" i="1" dirty="0" smtClean="0"/>
              <a:t> </a:t>
            </a:r>
            <a:r>
              <a:rPr lang="sk-SK" b="0" i="1" dirty="0" err="1" smtClean="0"/>
              <a:t>that</a:t>
            </a:r>
            <a:r>
              <a:rPr lang="sk-SK" b="0" i="1" dirty="0" smtClean="0"/>
              <a:t> are </a:t>
            </a:r>
            <a:r>
              <a:rPr lang="sk-SK" b="0" i="1" dirty="0" err="1" smtClean="0"/>
              <a:t>driving</a:t>
            </a:r>
            <a:r>
              <a:rPr lang="sk-SK" b="0" i="1" dirty="0" smtClean="0"/>
              <a:t> </a:t>
            </a:r>
            <a:r>
              <a:rPr lang="sk-SK" b="0" i="1" dirty="0" err="1" smtClean="0"/>
              <a:t>the</a:t>
            </a:r>
            <a:r>
              <a:rPr lang="sk-SK" b="0" i="1" dirty="0" smtClean="0"/>
              <a:t> </a:t>
            </a:r>
            <a:r>
              <a:rPr lang="sk-SK" b="0" i="1" dirty="0" err="1" smtClean="0"/>
              <a:t>home</a:t>
            </a:r>
            <a:r>
              <a:rPr lang="sk-SK" b="0" i="1" dirty="0" smtClean="0"/>
              <a:t> </a:t>
            </a:r>
            <a:r>
              <a:rPr lang="sk-SK" b="0" i="1" dirty="0" err="1" smtClean="0"/>
              <a:t>care</a:t>
            </a:r>
            <a:r>
              <a:rPr lang="sk-SK" b="0" i="1" dirty="0" smtClean="0"/>
              <a:t> as a </a:t>
            </a:r>
            <a:r>
              <a:rPr lang="sk-SK" b="0" i="1" dirty="0" err="1" smtClean="0"/>
              <a:t>whole</a:t>
            </a:r>
            <a:r>
              <a:rPr lang="sk-SK" b="0" i="1" dirty="0" smtClean="0"/>
              <a:t> and </a:t>
            </a:r>
            <a:r>
              <a:rPr lang="sk-SK" b="0" i="1" dirty="0" err="1" smtClean="0"/>
              <a:t>especially</a:t>
            </a:r>
            <a:r>
              <a:rPr lang="sk-SK" b="0" i="1" dirty="0" smtClean="0"/>
              <a:t> </a:t>
            </a:r>
            <a:r>
              <a:rPr lang="sk-SK" b="0" i="1" dirty="0" err="1" smtClean="0"/>
              <a:t>the</a:t>
            </a:r>
            <a:r>
              <a:rPr lang="sk-SK" b="0" i="1" dirty="0" smtClean="0"/>
              <a:t> </a:t>
            </a:r>
            <a:r>
              <a:rPr lang="sk-SK" b="0" i="1" dirty="0" err="1" smtClean="0"/>
              <a:t>Hospital</a:t>
            </a:r>
            <a:r>
              <a:rPr lang="sk-SK" b="0" i="1" dirty="0" smtClean="0"/>
              <a:t>-to-</a:t>
            </a:r>
            <a:r>
              <a:rPr lang="sk-SK" b="0" i="1" dirty="0" err="1" smtClean="0"/>
              <a:t>Inpatient</a:t>
            </a:r>
            <a:r>
              <a:rPr lang="sk-SK" b="0" i="1" dirty="0" smtClean="0"/>
              <a:t> </a:t>
            </a:r>
            <a:r>
              <a:rPr lang="sk-SK" b="0" i="1" dirty="0" err="1" smtClean="0"/>
              <a:t>Rehabilitation</a:t>
            </a:r>
            <a:r>
              <a:rPr lang="sk-SK" b="0" i="1" dirty="0" smtClean="0"/>
              <a:t>. </a:t>
            </a:r>
            <a:r>
              <a:rPr lang="sk-SK" b="0" i="1" dirty="0" err="1" smtClean="0"/>
              <a:t>The</a:t>
            </a:r>
            <a:r>
              <a:rPr lang="sk-SK" b="0" i="1" dirty="0" smtClean="0"/>
              <a:t> </a:t>
            </a:r>
            <a:r>
              <a:rPr lang="sk-SK" b="0" i="1" dirty="0" err="1" smtClean="0"/>
              <a:t>same</a:t>
            </a:r>
            <a:r>
              <a:rPr lang="sk-SK" b="0" i="1" dirty="0" smtClean="0"/>
              <a:t> </a:t>
            </a:r>
            <a:r>
              <a:rPr lang="sk-SK" b="0" i="1" dirty="0" err="1" smtClean="0"/>
              <a:t>discrepancy</a:t>
            </a:r>
            <a:r>
              <a:rPr lang="sk-SK" b="0" i="1" dirty="0" smtClean="0"/>
              <a:t> </a:t>
            </a:r>
            <a:r>
              <a:rPr lang="sk-SK" b="0" i="1" dirty="0" err="1" smtClean="0"/>
              <a:t>concerns</a:t>
            </a:r>
            <a:r>
              <a:rPr lang="sk-SK" b="0" i="1" dirty="0" smtClean="0"/>
              <a:t> </a:t>
            </a:r>
            <a:r>
              <a:rPr lang="sk-SK" b="0" i="1" dirty="0" err="1" smtClean="0"/>
              <a:t>also</a:t>
            </a:r>
            <a:r>
              <a:rPr lang="sk-SK" b="0" i="1" dirty="0" smtClean="0"/>
              <a:t> </a:t>
            </a:r>
            <a:r>
              <a:rPr lang="sk-SK" b="0" i="1" dirty="0" err="1" smtClean="0"/>
              <a:t>the</a:t>
            </a:r>
            <a:r>
              <a:rPr lang="sk-SK" b="0" i="1" dirty="0" smtClean="0"/>
              <a:t> </a:t>
            </a:r>
            <a:r>
              <a:rPr lang="sk-SK" b="0" i="1" dirty="0" err="1" smtClean="0"/>
              <a:t>socially</a:t>
            </a:r>
            <a:r>
              <a:rPr lang="sk-SK" b="0" i="1" dirty="0" smtClean="0"/>
              <a:t> </a:t>
            </a:r>
            <a:r>
              <a:rPr lang="sk-SK" b="0" i="1" dirty="0" err="1" smtClean="0"/>
              <a:t>significant</a:t>
            </a:r>
            <a:r>
              <a:rPr lang="sk-SK" b="0" i="1" dirty="0" smtClean="0"/>
              <a:t> </a:t>
            </a:r>
            <a:r>
              <a:rPr lang="sk-SK" b="0" i="1" dirty="0" err="1" smtClean="0"/>
              <a:t>disease</a:t>
            </a:r>
            <a:r>
              <a:rPr lang="sk-SK" b="0" i="1" dirty="0" smtClean="0"/>
              <a:t> </a:t>
            </a:r>
            <a:r>
              <a:rPr lang="sk-SK" b="0" i="1" dirty="0" err="1" smtClean="0"/>
              <a:t>that</a:t>
            </a:r>
            <a:r>
              <a:rPr lang="sk-SK" b="0" i="1" dirty="0" smtClean="0"/>
              <a:t> </a:t>
            </a:r>
            <a:r>
              <a:rPr lang="sk-SK" b="0" i="1" dirty="0" err="1" smtClean="0"/>
              <a:t>require</a:t>
            </a:r>
            <a:r>
              <a:rPr lang="sk-SK" b="0" i="1" dirty="0" smtClean="0"/>
              <a:t> </a:t>
            </a:r>
            <a:r>
              <a:rPr lang="sk-SK" b="0" i="1" dirty="0" err="1" smtClean="0"/>
              <a:t>home</a:t>
            </a:r>
            <a:r>
              <a:rPr lang="sk-SK" b="0" i="1" dirty="0" smtClean="0"/>
              <a:t> </a:t>
            </a:r>
            <a:r>
              <a:rPr lang="sk-SK" b="0" i="1" dirty="0" err="1" smtClean="0"/>
              <a:t>care</a:t>
            </a:r>
            <a:r>
              <a:rPr lang="sk-SK" b="0" i="1" dirty="0" smtClean="0"/>
              <a:t>. To </a:t>
            </a:r>
            <a:r>
              <a:rPr lang="sk-SK" b="0" i="1" dirty="0" err="1" smtClean="0"/>
              <a:t>ensure</a:t>
            </a:r>
            <a:r>
              <a:rPr lang="sk-SK" b="0" i="1" dirty="0" smtClean="0"/>
              <a:t> </a:t>
            </a:r>
            <a:r>
              <a:rPr lang="sk-SK" b="0" i="1" dirty="0" err="1" smtClean="0"/>
              <a:t>the</a:t>
            </a:r>
            <a:r>
              <a:rPr lang="sk-SK" b="0" i="1" dirty="0" smtClean="0"/>
              <a:t> </a:t>
            </a:r>
            <a:r>
              <a:rPr lang="sk-SK" b="0" i="1" dirty="0" err="1" smtClean="0"/>
              <a:t>implementation</a:t>
            </a:r>
            <a:r>
              <a:rPr lang="sk-SK" b="0" i="1" dirty="0" smtClean="0"/>
              <a:t> </a:t>
            </a:r>
            <a:r>
              <a:rPr lang="sk-SK" b="0" i="1" dirty="0" err="1" smtClean="0"/>
              <a:t>ofinnovations</a:t>
            </a:r>
            <a:r>
              <a:rPr lang="sk-SK" b="0" i="1" dirty="0" smtClean="0"/>
              <a:t> in </a:t>
            </a:r>
            <a:r>
              <a:rPr lang="sk-SK" b="0" i="1" dirty="0" err="1" smtClean="0"/>
              <a:t>home</a:t>
            </a:r>
            <a:r>
              <a:rPr lang="sk-SK" b="0" i="1" dirty="0" smtClean="0"/>
              <a:t> </a:t>
            </a:r>
            <a:r>
              <a:rPr lang="sk-SK" b="0" i="1" dirty="0" err="1" smtClean="0"/>
              <a:t>care</a:t>
            </a:r>
            <a:r>
              <a:rPr lang="sk-SK" b="0" i="1" dirty="0" smtClean="0"/>
              <a:t> </a:t>
            </a:r>
            <a:r>
              <a:rPr lang="sk-SK" b="0" i="1" dirty="0" err="1" smtClean="0"/>
              <a:t>Bulgaria</a:t>
            </a:r>
            <a:r>
              <a:rPr lang="sk-SK" b="0" i="1" dirty="0" smtClean="0"/>
              <a:t> </a:t>
            </a:r>
            <a:r>
              <a:rPr lang="sk-SK" b="0" i="1" dirty="0" err="1" smtClean="0"/>
              <a:t>needs</a:t>
            </a:r>
            <a:r>
              <a:rPr lang="sk-SK" b="0" i="1" dirty="0" smtClean="0"/>
              <a:t> to </a:t>
            </a:r>
            <a:r>
              <a:rPr lang="sk-SK" b="0" i="1" dirty="0" err="1" smtClean="0"/>
              <a:t>improve</a:t>
            </a:r>
            <a:r>
              <a:rPr lang="sk-SK" b="0" i="1" dirty="0" smtClean="0"/>
              <a:t> </a:t>
            </a:r>
            <a:r>
              <a:rPr lang="sk-SK" b="0" i="1" dirty="0" err="1" smtClean="0"/>
              <a:t>the</a:t>
            </a:r>
            <a:r>
              <a:rPr lang="sk-SK" b="0" i="1" dirty="0" smtClean="0"/>
              <a:t> </a:t>
            </a:r>
            <a:r>
              <a:rPr lang="sk-SK" b="0" i="1" dirty="0" err="1" smtClean="0"/>
              <a:t>health</a:t>
            </a:r>
            <a:r>
              <a:rPr lang="sk-SK" b="0" i="1" dirty="0" smtClean="0"/>
              <a:t> </a:t>
            </a:r>
            <a:r>
              <a:rPr lang="sk-SK" b="0" i="1" dirty="0" err="1" smtClean="0"/>
              <a:t>care</a:t>
            </a:r>
            <a:r>
              <a:rPr lang="sk-SK" b="0" i="1" dirty="0" smtClean="0"/>
              <a:t> </a:t>
            </a:r>
            <a:r>
              <a:rPr lang="sk-SK" b="0" i="1" dirty="0" err="1" smtClean="0"/>
              <a:t>delivery</a:t>
            </a:r>
            <a:r>
              <a:rPr lang="sk-SK" b="0" i="1" dirty="0" smtClean="0"/>
              <a:t> </a:t>
            </a:r>
            <a:r>
              <a:rPr lang="sk-SK" b="0" i="1" dirty="0" err="1" smtClean="0"/>
              <a:t>politics</a:t>
            </a:r>
            <a:r>
              <a:rPr lang="sk-SK" b="0" i="1" dirty="0" smtClean="0"/>
              <a:t> </a:t>
            </a:r>
            <a:r>
              <a:rPr lang="sk-SK" b="0" i="1" dirty="0" err="1" smtClean="0"/>
              <a:t>related</a:t>
            </a:r>
            <a:r>
              <a:rPr lang="sk-SK" b="0" i="1" dirty="0" smtClean="0"/>
              <a:t> to </a:t>
            </a:r>
            <a:r>
              <a:rPr lang="sk-SK" b="0" i="1" dirty="0" err="1" smtClean="0"/>
              <a:t>home</a:t>
            </a:r>
            <a:r>
              <a:rPr lang="sk-SK" b="0" i="1" dirty="0" smtClean="0"/>
              <a:t> </a:t>
            </a:r>
            <a:r>
              <a:rPr lang="sk-SK" b="0" i="1" dirty="0" err="1" smtClean="0"/>
              <a:t>care</a:t>
            </a:r>
            <a:r>
              <a:rPr lang="sk-SK" b="0" i="1" dirty="0" smtClean="0"/>
              <a:t>.</a:t>
            </a:r>
            <a:r>
              <a:rPr lang="bg-BG" b="0" i="1" dirty="0" smtClean="0"/>
              <a:t>”</a:t>
            </a:r>
            <a:endParaRPr lang="sk-SK" b="0" i="1" dirty="0"/>
          </a:p>
          <a:p>
            <a:pPr lvl="0" algn="ctr"/>
            <a:endParaRPr lang="sk-SK" b="0" i="1" dirty="0" smtClean="0"/>
          </a:p>
        </p:txBody>
      </p:sp>
    </p:spTree>
    <p:extLst>
      <p:ext uri="{BB962C8B-B14F-4D97-AF65-F5344CB8AC3E}">
        <p14:creationId xmlns:p14="http://schemas.microsoft.com/office/powerpoint/2010/main" val="13930283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Government</a:t>
            </a:r>
          </a:p>
        </p:txBody>
      </p:sp>
      <p:sp>
        <p:nvSpPr>
          <p:cNvPr id="8" name="Espace réservé du texte 7"/>
          <p:cNvSpPr>
            <a:spLocks noGrp="1"/>
          </p:cNvSpPr>
          <p:nvPr>
            <p:ph type="body" sz="quarter" idx="10"/>
          </p:nvPr>
        </p:nvSpPr>
        <p:spPr>
          <a:xfrm>
            <a:off x="457200" y="1368425"/>
            <a:ext cx="8207375" cy="5183188"/>
          </a:xfrm>
        </p:spPr>
        <p:txBody>
          <a:bodyPr rtlCol="0">
            <a:normAutofit fontScale="92500" lnSpcReduction="10000"/>
          </a:bodyPr>
          <a:lstStyle/>
          <a:p>
            <a:pPr lvl="0" algn="ctr"/>
            <a:r>
              <a:rPr lang="sk-SK" dirty="0" err="1" smtClean="0"/>
              <a:t>Ministry</a:t>
            </a:r>
            <a:r>
              <a:rPr lang="sk-SK" dirty="0" smtClean="0"/>
              <a:t> of </a:t>
            </a:r>
            <a:r>
              <a:rPr lang="sk-SK" dirty="0" err="1" smtClean="0"/>
              <a:t>Economy</a:t>
            </a:r>
            <a:r>
              <a:rPr lang="sk-SK" dirty="0" smtClean="0"/>
              <a:t>:</a:t>
            </a:r>
            <a:r>
              <a:rPr lang="en-GB" dirty="0" smtClean="0"/>
              <a:t> </a:t>
            </a:r>
            <a:endParaRPr lang="sk-SK" dirty="0" smtClean="0"/>
          </a:p>
          <a:p>
            <a:pPr lvl="0" algn="ctr"/>
            <a:r>
              <a:rPr lang="sk-SK" b="0" i="1" dirty="0" err="1" smtClean="0"/>
              <a:t>We</a:t>
            </a:r>
            <a:r>
              <a:rPr lang="sk-SK" b="0" i="1" dirty="0" smtClean="0"/>
              <a:t> </a:t>
            </a:r>
            <a:r>
              <a:rPr lang="sk-SK" b="0" i="1" dirty="0" err="1" smtClean="0"/>
              <a:t>implement</a:t>
            </a:r>
            <a:r>
              <a:rPr lang="sk-SK" b="0" i="1" dirty="0" smtClean="0"/>
              <a:t> </a:t>
            </a:r>
            <a:r>
              <a:rPr lang="sk-SK" b="0" i="1" dirty="0" err="1" smtClean="0"/>
              <a:t>many</a:t>
            </a:r>
            <a:r>
              <a:rPr lang="sk-SK" b="0" i="1" dirty="0" smtClean="0"/>
              <a:t> </a:t>
            </a:r>
            <a:r>
              <a:rPr lang="sk-SK" b="0" i="1" dirty="0" err="1" smtClean="0"/>
              <a:t>instruments</a:t>
            </a:r>
            <a:r>
              <a:rPr lang="sk-SK" b="0" i="1" dirty="0" smtClean="0"/>
              <a:t> to </a:t>
            </a:r>
            <a:r>
              <a:rPr lang="sk-SK" b="0" i="1" dirty="0" err="1" smtClean="0"/>
              <a:t>receive</a:t>
            </a:r>
            <a:r>
              <a:rPr lang="sk-SK" b="0" i="1" dirty="0" smtClean="0"/>
              <a:t> feedback </a:t>
            </a:r>
            <a:r>
              <a:rPr lang="sk-SK" b="0" i="1" dirty="0" err="1" smtClean="0"/>
              <a:t>from</a:t>
            </a:r>
            <a:r>
              <a:rPr lang="sk-SK" b="0" i="1" dirty="0" smtClean="0"/>
              <a:t> </a:t>
            </a:r>
            <a:r>
              <a:rPr lang="sk-SK" b="0" i="1" dirty="0" err="1" smtClean="0"/>
              <a:t>all</a:t>
            </a:r>
            <a:r>
              <a:rPr lang="sk-SK" b="0" i="1" dirty="0" smtClean="0"/>
              <a:t> </a:t>
            </a:r>
            <a:r>
              <a:rPr lang="sk-SK" b="0" i="1" dirty="0" err="1" smtClean="0"/>
              <a:t>sides</a:t>
            </a:r>
            <a:r>
              <a:rPr lang="sk-SK" b="0" i="1" dirty="0" smtClean="0"/>
              <a:t> </a:t>
            </a:r>
            <a:r>
              <a:rPr lang="sk-SK" b="0" i="1" dirty="0" err="1" smtClean="0"/>
              <a:t>involved</a:t>
            </a:r>
            <a:r>
              <a:rPr lang="sk-SK" b="0" i="1" dirty="0" smtClean="0"/>
              <a:t> in </a:t>
            </a:r>
            <a:r>
              <a:rPr lang="sk-SK" b="0" i="1" dirty="0" err="1" smtClean="0"/>
              <a:t>the</a:t>
            </a:r>
            <a:r>
              <a:rPr lang="sk-SK" b="0" i="1" dirty="0" smtClean="0"/>
              <a:t> </a:t>
            </a:r>
            <a:r>
              <a:rPr lang="sk-SK" b="0" i="1" dirty="0" err="1" smtClean="0"/>
              <a:t>quadruple-helix</a:t>
            </a:r>
            <a:r>
              <a:rPr lang="sk-SK" b="0" i="1" dirty="0" smtClean="0"/>
              <a:t> </a:t>
            </a:r>
            <a:r>
              <a:rPr lang="sk-SK" b="0" i="1" dirty="0" err="1" smtClean="0"/>
              <a:t>regional</a:t>
            </a:r>
            <a:r>
              <a:rPr lang="sk-SK" b="0" i="1" dirty="0" smtClean="0"/>
              <a:t> </a:t>
            </a:r>
            <a:r>
              <a:rPr lang="sk-SK" b="0" i="1" dirty="0" err="1" smtClean="0"/>
              <a:t>innovation</a:t>
            </a:r>
            <a:r>
              <a:rPr lang="sk-SK" b="0" i="1" dirty="0" smtClean="0"/>
              <a:t> </a:t>
            </a:r>
            <a:r>
              <a:rPr lang="sk-SK" b="0" i="1" dirty="0" err="1" smtClean="0"/>
              <a:t>chains</a:t>
            </a:r>
            <a:r>
              <a:rPr lang="sk-SK" b="0" i="1" dirty="0" smtClean="0"/>
              <a:t>, </a:t>
            </a:r>
            <a:r>
              <a:rPr lang="sk-SK" b="0" i="1" dirty="0" err="1" smtClean="0"/>
              <a:t>there</a:t>
            </a:r>
            <a:r>
              <a:rPr lang="sk-SK" b="0" i="1" dirty="0" smtClean="0"/>
              <a:t> are </a:t>
            </a:r>
            <a:r>
              <a:rPr lang="sk-SK" b="0" i="1" dirty="0" err="1" smtClean="0"/>
              <a:t>numerous</a:t>
            </a:r>
            <a:r>
              <a:rPr lang="sk-SK" b="0" i="1" dirty="0" smtClean="0"/>
              <a:t> </a:t>
            </a:r>
            <a:r>
              <a:rPr lang="sk-SK" b="0" i="1" dirty="0" err="1" smtClean="0"/>
              <a:t>open</a:t>
            </a:r>
            <a:r>
              <a:rPr lang="sk-SK" b="0" i="1" dirty="0" smtClean="0"/>
              <a:t> </a:t>
            </a:r>
            <a:r>
              <a:rPr lang="sk-SK" b="0" i="1" dirty="0" err="1" smtClean="0"/>
              <a:t>public</a:t>
            </a:r>
            <a:r>
              <a:rPr lang="sk-SK" b="0" i="1" dirty="0" smtClean="0"/>
              <a:t> </a:t>
            </a:r>
            <a:r>
              <a:rPr lang="sk-SK" b="0" i="1" dirty="0" err="1" smtClean="0"/>
              <a:t>discussions</a:t>
            </a:r>
            <a:r>
              <a:rPr lang="sk-SK" b="0" i="1" dirty="0" smtClean="0"/>
              <a:t>, </a:t>
            </a:r>
            <a:r>
              <a:rPr lang="sk-SK" b="0" i="1" dirty="0" err="1" smtClean="0"/>
              <a:t>related</a:t>
            </a:r>
            <a:r>
              <a:rPr lang="sk-SK" b="0" i="1" dirty="0" smtClean="0"/>
              <a:t> to </a:t>
            </a:r>
            <a:r>
              <a:rPr lang="sk-SK" b="0" i="1" dirty="0" err="1" smtClean="0"/>
              <a:t>the</a:t>
            </a:r>
            <a:r>
              <a:rPr lang="sk-SK" b="0" i="1" dirty="0" smtClean="0"/>
              <a:t> </a:t>
            </a:r>
            <a:r>
              <a:rPr lang="sk-SK" b="0" i="1" dirty="0" err="1" smtClean="0"/>
              <a:t>specific</a:t>
            </a:r>
            <a:r>
              <a:rPr lang="sk-SK" b="0" i="1" dirty="0" smtClean="0"/>
              <a:t> </a:t>
            </a:r>
            <a:r>
              <a:rPr lang="sk-SK" b="0" i="1" dirty="0" err="1" smtClean="0"/>
              <a:t>conditions</a:t>
            </a:r>
            <a:r>
              <a:rPr lang="sk-SK" b="0" i="1" dirty="0" smtClean="0"/>
              <a:t> </a:t>
            </a:r>
            <a:r>
              <a:rPr lang="sk-SK" b="0" i="1" dirty="0" err="1" smtClean="0"/>
              <a:t>for</a:t>
            </a:r>
            <a:r>
              <a:rPr lang="sk-SK" b="0" i="1" dirty="0" smtClean="0"/>
              <a:t> </a:t>
            </a:r>
            <a:r>
              <a:rPr lang="sk-SK" b="0" i="1" dirty="0" err="1" smtClean="0"/>
              <a:t>financing</a:t>
            </a:r>
            <a:r>
              <a:rPr lang="sk-SK" b="0" i="1" dirty="0" smtClean="0"/>
              <a:t> </a:t>
            </a:r>
            <a:r>
              <a:rPr lang="sk-SK" b="0" i="1" dirty="0" err="1" smtClean="0"/>
              <a:t>innovations</a:t>
            </a:r>
            <a:r>
              <a:rPr lang="sk-SK" b="0" i="1" dirty="0" smtClean="0"/>
              <a:t>, </a:t>
            </a:r>
            <a:r>
              <a:rPr lang="sk-SK" b="0" i="1" dirty="0" err="1" smtClean="0"/>
              <a:t>regular</a:t>
            </a:r>
            <a:r>
              <a:rPr lang="sk-SK" b="0" i="1" dirty="0" smtClean="0"/>
              <a:t> </a:t>
            </a:r>
            <a:r>
              <a:rPr lang="sk-SK" b="0" i="1" dirty="0" err="1" smtClean="0"/>
              <a:t>meetings</a:t>
            </a:r>
            <a:r>
              <a:rPr lang="sk-SK" b="0" i="1" dirty="0" smtClean="0"/>
              <a:t> at </a:t>
            </a:r>
            <a:r>
              <a:rPr lang="sk-SK" b="0" i="1" dirty="0" err="1" smtClean="0"/>
              <a:t>regional</a:t>
            </a:r>
            <a:r>
              <a:rPr lang="sk-SK" b="0" i="1" dirty="0" smtClean="0"/>
              <a:t> level </a:t>
            </a:r>
            <a:r>
              <a:rPr lang="sk-SK" b="0" i="1" dirty="0" err="1" smtClean="0"/>
              <a:t>for</a:t>
            </a:r>
            <a:r>
              <a:rPr lang="sk-SK" b="0" i="1" dirty="0" smtClean="0"/>
              <a:t> </a:t>
            </a:r>
            <a:r>
              <a:rPr lang="sk-SK" b="0" i="1" dirty="0" err="1" smtClean="0"/>
              <a:t>updating</a:t>
            </a:r>
            <a:r>
              <a:rPr lang="sk-SK" b="0" i="1" dirty="0" smtClean="0"/>
              <a:t> RIS3 or </a:t>
            </a:r>
            <a:r>
              <a:rPr lang="sk-SK" b="0" i="1" dirty="0" err="1" smtClean="0"/>
              <a:t>other</a:t>
            </a:r>
            <a:r>
              <a:rPr lang="sk-SK" b="0" i="1" dirty="0" smtClean="0"/>
              <a:t> </a:t>
            </a:r>
            <a:r>
              <a:rPr lang="sk-SK" b="0" i="1" dirty="0" err="1" smtClean="0"/>
              <a:t>important</a:t>
            </a:r>
            <a:r>
              <a:rPr lang="sk-SK" b="0" i="1" dirty="0" smtClean="0"/>
              <a:t> </a:t>
            </a:r>
            <a:r>
              <a:rPr lang="sk-SK" b="0" i="1" dirty="0" err="1" smtClean="0"/>
              <a:t>strategic</a:t>
            </a:r>
            <a:r>
              <a:rPr lang="sk-SK" b="0" i="1" dirty="0" smtClean="0"/>
              <a:t> </a:t>
            </a:r>
            <a:r>
              <a:rPr lang="sk-SK" b="0" i="1" dirty="0" err="1" smtClean="0"/>
              <a:t>documents</a:t>
            </a:r>
            <a:r>
              <a:rPr lang="sk-SK" b="0" i="1" dirty="0" smtClean="0"/>
              <a:t>. </a:t>
            </a:r>
            <a:r>
              <a:rPr lang="sk-SK" b="0" i="1" dirty="0" err="1" smtClean="0"/>
              <a:t>From</a:t>
            </a:r>
            <a:r>
              <a:rPr lang="sk-SK" b="0" i="1" dirty="0" smtClean="0"/>
              <a:t> </a:t>
            </a:r>
            <a:r>
              <a:rPr lang="sk-SK" b="0" i="1" dirty="0" err="1" smtClean="0"/>
              <a:t>our</a:t>
            </a:r>
            <a:r>
              <a:rPr lang="sk-SK" b="0" i="1" dirty="0" smtClean="0"/>
              <a:t> point of </a:t>
            </a:r>
            <a:r>
              <a:rPr lang="sk-SK" b="0" i="1" dirty="0" err="1" smtClean="0"/>
              <a:t>view</a:t>
            </a:r>
            <a:r>
              <a:rPr lang="sk-SK" b="0" i="1" dirty="0" smtClean="0"/>
              <a:t> </a:t>
            </a:r>
            <a:r>
              <a:rPr lang="sk-SK" b="0" i="1" dirty="0" err="1" smtClean="0"/>
              <a:t>the</a:t>
            </a:r>
            <a:r>
              <a:rPr lang="sk-SK" b="0" i="1" dirty="0" smtClean="0"/>
              <a:t> </a:t>
            </a:r>
            <a:r>
              <a:rPr lang="sk-SK" b="0" i="1" dirty="0" err="1" smtClean="0"/>
              <a:t>first</a:t>
            </a:r>
            <a:r>
              <a:rPr lang="sk-SK" b="0" i="1" dirty="0" smtClean="0"/>
              <a:t> </a:t>
            </a:r>
            <a:r>
              <a:rPr lang="sk-SK" b="0" i="1" dirty="0" err="1" smtClean="0"/>
              <a:t>need</a:t>
            </a:r>
            <a:r>
              <a:rPr lang="sk-SK" b="0" i="1" dirty="0" smtClean="0"/>
              <a:t> </a:t>
            </a:r>
            <a:r>
              <a:rPr lang="sk-SK" b="0" i="1" dirty="0" err="1" smtClean="0"/>
              <a:t>is</a:t>
            </a:r>
            <a:r>
              <a:rPr lang="sk-SK" b="0" i="1" dirty="0" smtClean="0"/>
              <a:t> to </a:t>
            </a:r>
            <a:r>
              <a:rPr lang="sk-SK" b="0" i="1" dirty="0" err="1" smtClean="0"/>
              <a:t>intensify</a:t>
            </a:r>
            <a:r>
              <a:rPr lang="sk-SK" b="0" i="1" dirty="0" smtClean="0"/>
              <a:t> </a:t>
            </a:r>
            <a:r>
              <a:rPr lang="sk-SK" b="0" i="1" dirty="0" err="1" smtClean="0"/>
              <a:t>the</a:t>
            </a:r>
            <a:r>
              <a:rPr lang="sk-SK" b="0" i="1" dirty="0" smtClean="0"/>
              <a:t> </a:t>
            </a:r>
            <a:r>
              <a:rPr lang="sk-SK" b="0" i="1" dirty="0" err="1" smtClean="0"/>
              <a:t>dialogue</a:t>
            </a:r>
            <a:r>
              <a:rPr lang="sk-SK" b="0" i="1" dirty="0" smtClean="0"/>
              <a:t> </a:t>
            </a:r>
            <a:r>
              <a:rPr lang="sk-SK" b="0" i="1" dirty="0" err="1" smtClean="0"/>
              <a:t>between</a:t>
            </a:r>
            <a:r>
              <a:rPr lang="sk-SK" b="0" i="1" dirty="0" smtClean="0"/>
              <a:t> </a:t>
            </a:r>
            <a:r>
              <a:rPr lang="sk-SK" b="0" i="1" dirty="0" err="1" smtClean="0"/>
              <a:t>those</a:t>
            </a:r>
            <a:r>
              <a:rPr lang="sk-SK" b="0" i="1" dirty="0" smtClean="0"/>
              <a:t> </a:t>
            </a:r>
            <a:r>
              <a:rPr lang="sk-SK" b="0" i="1" dirty="0" err="1" smtClean="0"/>
              <a:t>who</a:t>
            </a:r>
            <a:r>
              <a:rPr lang="sk-SK" b="0" i="1" dirty="0" smtClean="0"/>
              <a:t> </a:t>
            </a:r>
            <a:r>
              <a:rPr lang="sk-SK" b="0" i="1" dirty="0" err="1" smtClean="0"/>
              <a:t>know</a:t>
            </a:r>
            <a:r>
              <a:rPr lang="sk-SK" b="0" i="1" dirty="0" smtClean="0"/>
              <a:t> </a:t>
            </a:r>
            <a:r>
              <a:rPr lang="sk-SK" b="0" i="1" dirty="0" err="1" smtClean="0"/>
              <a:t>the</a:t>
            </a:r>
            <a:r>
              <a:rPr lang="sk-SK" b="0" i="1" dirty="0" smtClean="0"/>
              <a:t> </a:t>
            </a:r>
            <a:r>
              <a:rPr lang="sk-SK" b="0" i="1" dirty="0" err="1" smtClean="0"/>
              <a:t>needs</a:t>
            </a:r>
            <a:r>
              <a:rPr lang="sk-SK" b="0" i="1" dirty="0" smtClean="0"/>
              <a:t> and </a:t>
            </a:r>
            <a:r>
              <a:rPr lang="sk-SK" b="0" i="1" dirty="0" err="1" smtClean="0"/>
              <a:t>those</a:t>
            </a:r>
            <a:r>
              <a:rPr lang="sk-SK" b="0" i="1" dirty="0" smtClean="0"/>
              <a:t> </a:t>
            </a:r>
            <a:r>
              <a:rPr lang="sk-SK" b="0" i="1" dirty="0" err="1" smtClean="0"/>
              <a:t>who</a:t>
            </a:r>
            <a:r>
              <a:rPr lang="sk-SK" b="0" i="1" dirty="0" smtClean="0"/>
              <a:t> </a:t>
            </a:r>
            <a:r>
              <a:rPr lang="sk-SK" b="0" i="1" dirty="0" err="1" smtClean="0"/>
              <a:t>could</a:t>
            </a:r>
            <a:r>
              <a:rPr lang="sk-SK" b="0" i="1" dirty="0" smtClean="0"/>
              <a:t> </a:t>
            </a:r>
            <a:r>
              <a:rPr lang="sk-SK" b="0" i="1" dirty="0" err="1" smtClean="0"/>
              <a:t>offer</a:t>
            </a:r>
            <a:r>
              <a:rPr lang="sk-SK" b="0" i="1" dirty="0" smtClean="0"/>
              <a:t> </a:t>
            </a:r>
            <a:r>
              <a:rPr lang="sk-SK" b="0" i="1" dirty="0" err="1" smtClean="0"/>
              <a:t>the</a:t>
            </a:r>
            <a:r>
              <a:rPr lang="sk-SK" b="0" i="1" dirty="0" smtClean="0"/>
              <a:t> </a:t>
            </a:r>
            <a:r>
              <a:rPr lang="sk-SK" b="0" i="1" dirty="0" err="1" smtClean="0"/>
              <a:t>solutions</a:t>
            </a:r>
            <a:r>
              <a:rPr lang="sk-SK" b="0" i="1" dirty="0" smtClean="0"/>
              <a:t> in </a:t>
            </a:r>
            <a:r>
              <a:rPr lang="sk-SK" b="0" i="1" dirty="0" err="1" smtClean="0"/>
              <a:t>the</a:t>
            </a:r>
            <a:r>
              <a:rPr lang="sk-SK" b="0" i="1" dirty="0" smtClean="0"/>
              <a:t> </a:t>
            </a:r>
            <a:r>
              <a:rPr lang="sk-SK" b="0" i="1" dirty="0" err="1" smtClean="0"/>
              <a:t>field</a:t>
            </a:r>
            <a:r>
              <a:rPr lang="sk-SK" b="0" i="1" dirty="0" smtClean="0"/>
              <a:t> of </a:t>
            </a:r>
            <a:r>
              <a:rPr lang="sk-SK" b="0" i="1" dirty="0" err="1" smtClean="0"/>
              <a:t>home</a:t>
            </a:r>
            <a:r>
              <a:rPr lang="sk-SK" b="0" i="1" dirty="0" smtClean="0"/>
              <a:t> </a:t>
            </a:r>
            <a:r>
              <a:rPr lang="sk-SK" b="0" i="1" dirty="0" err="1" smtClean="0"/>
              <a:t>care</a:t>
            </a:r>
            <a:r>
              <a:rPr lang="sk-SK" b="0" i="1" dirty="0" smtClean="0"/>
              <a:t> and to </a:t>
            </a:r>
            <a:r>
              <a:rPr lang="sk-SK" b="0" i="1" dirty="0" err="1" smtClean="0"/>
              <a:t>keep</a:t>
            </a:r>
            <a:r>
              <a:rPr lang="sk-SK" b="0" i="1" dirty="0" smtClean="0"/>
              <a:t> </a:t>
            </a:r>
            <a:r>
              <a:rPr lang="sk-SK" b="0" i="1" dirty="0" err="1" smtClean="0"/>
              <a:t>exchanging</a:t>
            </a:r>
            <a:r>
              <a:rPr lang="sk-SK" b="0" i="1" dirty="0" smtClean="0"/>
              <a:t> </a:t>
            </a:r>
            <a:r>
              <a:rPr lang="sk-SK" b="0" i="1" dirty="0" err="1" smtClean="0"/>
              <a:t>ideas</a:t>
            </a:r>
            <a:r>
              <a:rPr lang="sk-SK" b="0" i="1" dirty="0" smtClean="0"/>
              <a:t> and </a:t>
            </a:r>
            <a:r>
              <a:rPr lang="sk-SK" b="0" i="1" dirty="0" err="1" smtClean="0"/>
              <a:t>solutions</a:t>
            </a:r>
            <a:r>
              <a:rPr lang="sk-SK" b="0" i="1" dirty="0" smtClean="0"/>
              <a:t> </a:t>
            </a:r>
            <a:r>
              <a:rPr lang="sk-SK" b="0" i="1" dirty="0" err="1" smtClean="0"/>
              <a:t>between</a:t>
            </a:r>
            <a:r>
              <a:rPr lang="sk-SK" b="0" i="1" dirty="0" smtClean="0"/>
              <a:t> </a:t>
            </a:r>
            <a:r>
              <a:rPr lang="sk-SK" b="0" i="1" dirty="0" err="1" smtClean="0"/>
              <a:t>them</a:t>
            </a:r>
            <a:r>
              <a:rPr lang="sk-SK" b="0" i="1" dirty="0" smtClean="0"/>
              <a:t> as </a:t>
            </a:r>
            <a:r>
              <a:rPr lang="sk-SK" b="0" i="1" dirty="0" err="1" smtClean="0"/>
              <a:t>the</a:t>
            </a:r>
            <a:r>
              <a:rPr lang="sk-SK" b="0" i="1" dirty="0" smtClean="0"/>
              <a:t> </a:t>
            </a:r>
            <a:r>
              <a:rPr lang="sk-SK" b="0" i="1" dirty="0" err="1" smtClean="0"/>
              <a:t>operational</a:t>
            </a:r>
            <a:r>
              <a:rPr lang="sk-SK" b="0" i="1" dirty="0" smtClean="0"/>
              <a:t> </a:t>
            </a:r>
            <a:r>
              <a:rPr lang="sk-SK" b="0" i="1" dirty="0" err="1" smtClean="0"/>
              <a:t>funds</a:t>
            </a:r>
            <a:r>
              <a:rPr lang="sk-SK" b="0" i="1" dirty="0" smtClean="0"/>
              <a:t> </a:t>
            </a:r>
            <a:r>
              <a:rPr lang="sk-SK" b="0" i="1" dirty="0" err="1" smtClean="0"/>
              <a:t>offer</a:t>
            </a:r>
            <a:r>
              <a:rPr lang="sk-SK" b="0" i="1" dirty="0" smtClean="0"/>
              <a:t> </a:t>
            </a:r>
            <a:r>
              <a:rPr lang="sk-SK" b="0" i="1" dirty="0" err="1" smtClean="0"/>
              <a:t>different</a:t>
            </a:r>
            <a:r>
              <a:rPr lang="sk-SK" b="0" i="1" dirty="0" smtClean="0"/>
              <a:t> </a:t>
            </a:r>
            <a:r>
              <a:rPr lang="sk-SK" b="0" i="1" dirty="0" err="1" smtClean="0"/>
              <a:t>intstruments</a:t>
            </a:r>
            <a:r>
              <a:rPr lang="sk-SK" b="0" i="1" dirty="0" smtClean="0"/>
              <a:t> to </a:t>
            </a:r>
            <a:r>
              <a:rPr lang="sk-SK" b="0" i="1" dirty="0" err="1" smtClean="0"/>
              <a:t>make</a:t>
            </a:r>
            <a:r>
              <a:rPr lang="sk-SK" b="0" i="1" dirty="0" smtClean="0"/>
              <a:t> </a:t>
            </a:r>
            <a:r>
              <a:rPr lang="sk-SK" b="0" i="1" dirty="0" err="1" smtClean="0"/>
              <a:t>the</a:t>
            </a:r>
            <a:r>
              <a:rPr lang="sk-SK" b="0" i="1" dirty="0" smtClean="0"/>
              <a:t> change </a:t>
            </a:r>
            <a:r>
              <a:rPr lang="sk-SK" b="0" i="1" dirty="0" err="1" smtClean="0"/>
              <a:t>happen</a:t>
            </a:r>
            <a:r>
              <a:rPr lang="sk-SK" b="0" i="1" dirty="0" smtClean="0"/>
              <a:t>. In </a:t>
            </a:r>
            <a:r>
              <a:rPr lang="sk-SK" b="0" i="1" dirty="0" err="1" smtClean="0"/>
              <a:t>fact</a:t>
            </a:r>
            <a:r>
              <a:rPr lang="sk-SK" b="0" i="1" dirty="0" smtClean="0"/>
              <a:t> </a:t>
            </a:r>
            <a:r>
              <a:rPr lang="sk-SK" b="0" i="1" dirty="0" err="1" smtClean="0"/>
              <a:t>we</a:t>
            </a:r>
            <a:r>
              <a:rPr lang="sk-SK" b="0" i="1" dirty="0" smtClean="0"/>
              <a:t> are </a:t>
            </a:r>
            <a:r>
              <a:rPr lang="sk-SK" b="0" i="1" dirty="0" err="1" smtClean="0"/>
              <a:t>interested</a:t>
            </a:r>
            <a:r>
              <a:rPr lang="sk-SK" b="0" i="1" dirty="0" smtClean="0"/>
              <a:t> in </a:t>
            </a:r>
            <a:r>
              <a:rPr lang="sk-SK" b="0" i="1" dirty="0" err="1" smtClean="0"/>
              <a:t>any</a:t>
            </a:r>
            <a:r>
              <a:rPr lang="sk-SK" b="0" i="1" dirty="0" smtClean="0"/>
              <a:t> </a:t>
            </a:r>
            <a:r>
              <a:rPr lang="sk-SK" b="0" i="1" dirty="0" err="1" smtClean="0"/>
              <a:t>kind</a:t>
            </a:r>
            <a:r>
              <a:rPr lang="sk-SK" b="0" i="1" dirty="0" smtClean="0"/>
              <a:t> of </a:t>
            </a:r>
            <a:r>
              <a:rPr lang="sk-SK" b="0" i="1" dirty="0" err="1" smtClean="0"/>
              <a:t>good</a:t>
            </a:r>
            <a:r>
              <a:rPr lang="sk-SK" b="0" i="1" dirty="0" smtClean="0"/>
              <a:t> </a:t>
            </a:r>
            <a:r>
              <a:rPr lang="sk-SK" b="0" i="1" dirty="0" err="1" smtClean="0"/>
              <a:t>practices</a:t>
            </a:r>
            <a:r>
              <a:rPr lang="sk-SK" b="0" i="1" dirty="0" smtClean="0"/>
              <a:t> </a:t>
            </a:r>
            <a:r>
              <a:rPr lang="sk-SK" b="0" i="1" dirty="0" err="1" smtClean="0"/>
              <a:t>that</a:t>
            </a:r>
            <a:r>
              <a:rPr lang="sk-SK" b="0" i="1" dirty="0" smtClean="0"/>
              <a:t> </a:t>
            </a:r>
            <a:r>
              <a:rPr lang="sk-SK" b="0" i="1" dirty="0" err="1" smtClean="0"/>
              <a:t>could</a:t>
            </a:r>
            <a:r>
              <a:rPr lang="sk-SK" b="0" i="1" dirty="0" smtClean="0"/>
              <a:t> </a:t>
            </a:r>
            <a:r>
              <a:rPr lang="sk-SK" b="0" i="1" dirty="0" err="1" smtClean="0"/>
              <a:t>improve</a:t>
            </a:r>
            <a:r>
              <a:rPr lang="sk-SK" b="0" i="1" dirty="0" smtClean="0"/>
              <a:t> </a:t>
            </a:r>
            <a:r>
              <a:rPr lang="sk-SK" b="0" i="1" dirty="0" err="1" smtClean="0"/>
              <a:t>the</a:t>
            </a:r>
            <a:r>
              <a:rPr lang="sk-SK" b="0" i="1" dirty="0" smtClean="0"/>
              <a:t> </a:t>
            </a:r>
            <a:r>
              <a:rPr lang="sk-SK" b="0" i="1" dirty="0" err="1" smtClean="0"/>
              <a:t>competitiveness</a:t>
            </a:r>
            <a:r>
              <a:rPr lang="sk-SK" b="0" i="1" dirty="0" smtClean="0"/>
              <a:t> of </a:t>
            </a:r>
            <a:r>
              <a:rPr lang="sk-SK" b="0" i="1" dirty="0" err="1" smtClean="0"/>
              <a:t>Bulgarian</a:t>
            </a:r>
            <a:r>
              <a:rPr lang="sk-SK" b="0" i="1" dirty="0" smtClean="0"/>
              <a:t> </a:t>
            </a:r>
            <a:r>
              <a:rPr lang="sk-SK" b="0" i="1" dirty="0" err="1" smtClean="0"/>
              <a:t>companies</a:t>
            </a:r>
            <a:r>
              <a:rPr lang="sk-SK" b="0" i="1" dirty="0" smtClean="0"/>
              <a:t> in </a:t>
            </a:r>
            <a:r>
              <a:rPr lang="sk-SK" b="0" i="1" dirty="0" err="1" smtClean="0"/>
              <a:t>line</a:t>
            </a:r>
            <a:r>
              <a:rPr lang="sk-SK" b="0" i="1" dirty="0" smtClean="0"/>
              <a:t> </a:t>
            </a:r>
            <a:r>
              <a:rPr lang="sk-SK" b="0" i="1" dirty="0" err="1" smtClean="0"/>
              <a:t>with</a:t>
            </a:r>
            <a:r>
              <a:rPr lang="sk-SK" b="0" i="1" dirty="0" smtClean="0"/>
              <a:t> </a:t>
            </a:r>
            <a:r>
              <a:rPr lang="sk-SK" b="0" i="1" dirty="0" err="1" smtClean="0"/>
              <a:t>answering</a:t>
            </a:r>
            <a:r>
              <a:rPr lang="sk-SK" b="0" i="1" dirty="0" smtClean="0"/>
              <a:t> </a:t>
            </a:r>
            <a:r>
              <a:rPr lang="sk-SK" b="0" i="1" dirty="0" err="1" smtClean="0"/>
              <a:t>the</a:t>
            </a:r>
            <a:r>
              <a:rPr lang="sk-SK" b="0" i="1" dirty="0" smtClean="0"/>
              <a:t> </a:t>
            </a:r>
            <a:r>
              <a:rPr lang="sk-SK" b="0" i="1" dirty="0" err="1" smtClean="0"/>
              <a:t>needs</a:t>
            </a:r>
            <a:r>
              <a:rPr lang="sk-SK" b="0" i="1" dirty="0" smtClean="0"/>
              <a:t> of </a:t>
            </a:r>
            <a:r>
              <a:rPr lang="sk-SK" b="0" i="1" dirty="0" err="1" smtClean="0"/>
              <a:t>different</a:t>
            </a:r>
            <a:r>
              <a:rPr lang="sk-SK" b="0" i="1" dirty="0" smtClean="0"/>
              <a:t> </a:t>
            </a:r>
            <a:r>
              <a:rPr lang="sk-SK" b="0" i="1" dirty="0" err="1" smtClean="0"/>
              <a:t>groups</a:t>
            </a:r>
            <a:r>
              <a:rPr lang="sk-SK" b="0" i="1" dirty="0" smtClean="0"/>
              <a:t> of </a:t>
            </a:r>
            <a:r>
              <a:rPr lang="sk-SK" b="0" i="1" dirty="0" err="1" smtClean="0"/>
              <a:t>Bulgarian</a:t>
            </a:r>
            <a:r>
              <a:rPr lang="sk-SK" b="0" i="1" dirty="0" smtClean="0"/>
              <a:t> </a:t>
            </a:r>
            <a:r>
              <a:rPr lang="sk-SK" b="0" i="1" dirty="0" err="1" smtClean="0"/>
              <a:t>citizens</a:t>
            </a:r>
            <a:r>
              <a:rPr lang="sk-SK" b="0" i="1" dirty="0" smtClean="0"/>
              <a:t> – </a:t>
            </a:r>
            <a:r>
              <a:rPr lang="sk-SK" b="0" i="1" dirty="0" err="1" smtClean="0"/>
              <a:t>like</a:t>
            </a:r>
            <a:r>
              <a:rPr lang="sk-SK" b="0" i="1" dirty="0" smtClean="0"/>
              <a:t> </a:t>
            </a:r>
            <a:r>
              <a:rPr lang="sk-SK" b="0" i="1" dirty="0" err="1" smtClean="0"/>
              <a:t>the</a:t>
            </a:r>
            <a:r>
              <a:rPr lang="sk-SK" b="0" i="1" dirty="0" smtClean="0"/>
              <a:t> </a:t>
            </a:r>
            <a:r>
              <a:rPr lang="sk-SK" b="0" i="1" dirty="0" err="1" smtClean="0"/>
              <a:t>elderly</a:t>
            </a:r>
            <a:r>
              <a:rPr lang="sk-SK" b="0" i="1" dirty="0" smtClean="0"/>
              <a:t> </a:t>
            </a:r>
            <a:r>
              <a:rPr lang="sk-SK" b="0" i="1" dirty="0" err="1" smtClean="0"/>
              <a:t>people</a:t>
            </a:r>
            <a:r>
              <a:rPr lang="sk-SK" b="0" i="1" dirty="0" smtClean="0"/>
              <a:t> in </a:t>
            </a:r>
            <a:r>
              <a:rPr lang="sk-SK" b="0" i="1" dirty="0" err="1" smtClean="0"/>
              <a:t>need</a:t>
            </a:r>
            <a:r>
              <a:rPr lang="sk-SK" b="0" i="1" dirty="0" smtClean="0"/>
              <a:t> </a:t>
            </a:r>
            <a:r>
              <a:rPr lang="sk-SK" b="0" i="1" dirty="0" err="1" smtClean="0"/>
              <a:t>for</a:t>
            </a:r>
            <a:r>
              <a:rPr lang="sk-SK" b="0" i="1" dirty="0" smtClean="0"/>
              <a:t> </a:t>
            </a:r>
            <a:r>
              <a:rPr lang="sk-SK" b="0" i="1" dirty="0" err="1" smtClean="0"/>
              <a:t>home</a:t>
            </a:r>
            <a:r>
              <a:rPr lang="sk-SK" b="0" i="1" dirty="0" smtClean="0"/>
              <a:t> </a:t>
            </a:r>
            <a:r>
              <a:rPr lang="sk-SK" b="0" i="1" dirty="0" err="1" smtClean="0"/>
              <a:t>care</a:t>
            </a:r>
            <a:r>
              <a:rPr lang="sk-SK" b="0" i="1" dirty="0" smtClean="0"/>
              <a:t>.</a:t>
            </a:r>
          </a:p>
        </p:txBody>
      </p:sp>
    </p:spTree>
    <p:extLst>
      <p:ext uri="{BB962C8B-B14F-4D97-AF65-F5344CB8AC3E}">
        <p14:creationId xmlns:p14="http://schemas.microsoft.com/office/powerpoint/2010/main" val="2043589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Government</a:t>
            </a:r>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en-GB" dirty="0" smtClean="0"/>
              <a:t>M</a:t>
            </a:r>
            <a:r>
              <a:rPr lang="sk-SK" dirty="0" err="1" smtClean="0"/>
              <a:t>inistry</a:t>
            </a:r>
            <a:r>
              <a:rPr lang="sk-SK" dirty="0" smtClean="0"/>
              <a:t> of </a:t>
            </a:r>
            <a:r>
              <a:rPr lang="sk-SK" dirty="0" err="1" smtClean="0"/>
              <a:t>Labour</a:t>
            </a:r>
            <a:r>
              <a:rPr lang="sk-SK" dirty="0" smtClean="0"/>
              <a:t> and </a:t>
            </a:r>
            <a:r>
              <a:rPr lang="sk-SK" dirty="0" err="1" smtClean="0"/>
              <a:t>Social</a:t>
            </a:r>
            <a:r>
              <a:rPr lang="sk-SK" dirty="0" smtClean="0"/>
              <a:t> </a:t>
            </a:r>
            <a:r>
              <a:rPr lang="sk-SK" dirty="0" err="1" smtClean="0"/>
              <a:t>policy</a:t>
            </a:r>
            <a:r>
              <a:rPr lang="sk-SK" dirty="0" smtClean="0"/>
              <a:t>:</a:t>
            </a:r>
            <a:r>
              <a:rPr lang="en-GB" dirty="0" smtClean="0"/>
              <a:t> </a:t>
            </a:r>
            <a:endParaRPr lang="sk-SK" dirty="0" smtClean="0"/>
          </a:p>
          <a:p>
            <a:pPr lvl="0" algn="ctr"/>
            <a:r>
              <a:rPr lang="en-GB" b="0" i="1" dirty="0" smtClean="0"/>
              <a:t>“We </a:t>
            </a:r>
            <a:r>
              <a:rPr lang="en-GB" b="0" i="1" dirty="0" smtClean="0"/>
              <a:t>apply the same instruments for receiving feedback. There have been many opportunities for financing innovations in social care, mainly in terms of “mild measures” and service, not product innovations, but the interest shown was weak. The service providers are not very active in searching for support in developing innovations – especially in the procedures set under the ESF in the previous programming period. </a:t>
            </a:r>
            <a:r>
              <a:rPr lang="en-GB" b="0" i="1" dirty="0" smtClean="0"/>
              <a:t>“</a:t>
            </a:r>
            <a:endParaRPr lang="sk-SK" b="0" i="1" dirty="0" smtClean="0"/>
          </a:p>
        </p:txBody>
      </p:sp>
    </p:spTree>
    <p:extLst>
      <p:ext uri="{BB962C8B-B14F-4D97-AF65-F5344CB8AC3E}">
        <p14:creationId xmlns:p14="http://schemas.microsoft.com/office/powerpoint/2010/main" val="9008039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8"/>
          <p:cNvSpPr>
            <a:spLocks noGrp="1"/>
          </p:cNvSpPr>
          <p:nvPr>
            <p:ph type="title"/>
          </p:nvPr>
        </p:nvSpPr>
        <p:spPr>
          <a:xfrm>
            <a:off x="457200" y="431800"/>
            <a:ext cx="8229600" cy="561975"/>
          </a:xfrm>
        </p:spPr>
        <p:txBody>
          <a:bodyPr/>
          <a:lstStyle/>
          <a:p>
            <a:r>
              <a:rPr lang="en-GB" sz="2000" b="1" u="sng" dirty="0"/>
              <a:t>GENERAL SITUATION WITH IDENTIFICATION OF NEEDS </a:t>
            </a:r>
            <a:r>
              <a:rPr lang="sk-SK" sz="2000" b="1" u="sng" dirty="0" smtClean="0"/>
              <a:t/>
            </a:r>
            <a:br>
              <a:rPr lang="sk-SK" sz="2000" b="1" u="sng" dirty="0" smtClean="0"/>
            </a:br>
            <a:r>
              <a:rPr lang="en-GB" sz="2000" b="1" u="sng" dirty="0" smtClean="0"/>
              <a:t>BY </a:t>
            </a:r>
            <a:r>
              <a:rPr lang="en-GB" sz="2000" b="1" u="sng" dirty="0"/>
              <a:t>FORMAL AND INFORMAL PROVIDERS</a:t>
            </a:r>
            <a:endParaRPr lang="en-GB" altLang="sl-SI" sz="2000" b="1" dirty="0" smtClean="0"/>
          </a:p>
        </p:txBody>
      </p:sp>
      <p:sp>
        <p:nvSpPr>
          <p:cNvPr id="18435" name="Espace réservé du texte 4"/>
          <p:cNvSpPr>
            <a:spLocks noGrp="1"/>
          </p:cNvSpPr>
          <p:nvPr>
            <p:ph type="body" sz="quarter" idx="10"/>
          </p:nvPr>
        </p:nvSpPr>
        <p:spPr>
          <a:xfrm>
            <a:off x="457200" y="1368425"/>
            <a:ext cx="4103688" cy="5040313"/>
          </a:xfrm>
        </p:spPr>
        <p:txBody>
          <a:bodyPr/>
          <a:lstStyle/>
          <a:p>
            <a:endParaRPr lang="sk-SK" altLang="sl-SI" dirty="0" smtClean="0"/>
          </a:p>
          <a:p>
            <a:endParaRPr lang="sk-SK" altLang="sl-SI" dirty="0"/>
          </a:p>
          <a:p>
            <a:endParaRPr lang="sk-SK" altLang="sl-SI" dirty="0" smtClean="0"/>
          </a:p>
          <a:p>
            <a:endParaRPr lang="fr-FR" altLang="sl-SI" dirty="0" smtClean="0"/>
          </a:p>
        </p:txBody>
      </p:sp>
      <p:sp>
        <p:nvSpPr>
          <p:cNvPr id="18436" name="Espace réservé du texte 5"/>
          <p:cNvSpPr>
            <a:spLocks noGrp="1"/>
          </p:cNvSpPr>
          <p:nvPr>
            <p:ph type="body" sz="quarter" idx="11"/>
          </p:nvPr>
        </p:nvSpPr>
        <p:spPr>
          <a:xfrm>
            <a:off x="395537" y="1124744"/>
            <a:ext cx="8424614" cy="5283994"/>
          </a:xfrm>
        </p:spPr>
        <p:txBody>
          <a:bodyPr/>
          <a:lstStyle/>
          <a:p>
            <a:pPr marL="285750" indent="-285750">
              <a:buFontTx/>
              <a:buChar char="-"/>
            </a:pPr>
            <a:r>
              <a:rPr lang="en-GB" sz="1600" b="0" dirty="0" smtClean="0"/>
              <a:t>many</a:t>
            </a:r>
            <a:r>
              <a:rPr lang="en-GB" sz="1600" b="0" dirty="0" smtClean="0"/>
              <a:t> </a:t>
            </a:r>
            <a:r>
              <a:rPr lang="en-GB" sz="1600" b="0" dirty="0" smtClean="0"/>
              <a:t>organizations </a:t>
            </a:r>
            <a:r>
              <a:rPr lang="en-GB" sz="1600" b="0" dirty="0"/>
              <a:t>in informal </a:t>
            </a:r>
            <a:r>
              <a:rPr lang="en-GB" sz="1600" b="0" dirty="0" smtClean="0"/>
              <a:t>care are operating at national level, they  </a:t>
            </a:r>
            <a:r>
              <a:rPr lang="en-GB" sz="1600" b="0" dirty="0"/>
              <a:t>are active and </a:t>
            </a:r>
            <a:r>
              <a:rPr lang="en-GB" sz="1600" b="0" dirty="0" smtClean="0"/>
              <a:t>initiate and develop many </a:t>
            </a:r>
            <a:r>
              <a:rPr lang="en-GB" sz="1600" b="0" dirty="0"/>
              <a:t>projects, however not for innovative solutions though, mostly </a:t>
            </a:r>
            <a:r>
              <a:rPr lang="en-GB" sz="1600" b="0" dirty="0" smtClean="0"/>
              <a:t>related to the delivery of integrated care, specific education </a:t>
            </a:r>
            <a:r>
              <a:rPr lang="en-GB" sz="1600" b="0" dirty="0"/>
              <a:t>and further </a:t>
            </a:r>
            <a:r>
              <a:rPr lang="en-GB" sz="1600" b="0" dirty="0" smtClean="0"/>
              <a:t>support</a:t>
            </a:r>
          </a:p>
          <a:p>
            <a:pPr marL="285750" indent="-285750">
              <a:buFontTx/>
              <a:buChar char="-"/>
            </a:pPr>
            <a:r>
              <a:rPr lang="en-GB" sz="1600" b="0" dirty="0" smtClean="0"/>
              <a:t>Formal providers are not pro-innovation oriented, but are ready to take part in implementing innovative solutions in integrated car </a:t>
            </a:r>
            <a:endParaRPr lang="en-GB" sz="1600" b="0" dirty="0" smtClean="0"/>
          </a:p>
          <a:p>
            <a:pPr marL="285750" indent="-285750">
              <a:buFontTx/>
              <a:buChar char="-"/>
            </a:pPr>
            <a:r>
              <a:rPr lang="en-GB" sz="1600" b="0" dirty="0" smtClean="0"/>
              <a:t>Innovations is driven by business, research is focused on health issues, not on home care and concentrated in universities and their networks</a:t>
            </a:r>
            <a:endParaRPr lang="en-GB" sz="1600" b="0" dirty="0" smtClean="0"/>
          </a:p>
          <a:p>
            <a:pPr marL="285750" indent="-285750">
              <a:buFontTx/>
              <a:buChar char="-"/>
            </a:pPr>
            <a:r>
              <a:rPr lang="en-GB" sz="1600" b="0" dirty="0" smtClean="0"/>
              <a:t>There is a discrepancy between different policies and applicable strategies that is </a:t>
            </a:r>
            <a:r>
              <a:rPr lang="en-GB" sz="1600" b="0" dirty="0" smtClean="0"/>
              <a:t>on the way to be changed</a:t>
            </a:r>
          </a:p>
          <a:p>
            <a:pPr marL="285750" indent="-285750">
              <a:buFontTx/>
              <a:buChar char="-"/>
            </a:pPr>
            <a:r>
              <a:rPr lang="en-GB" sz="1600" b="0" dirty="0" smtClean="0"/>
              <a:t>The unmet needs are formulated more clearly by the pro-innovative participants in th</a:t>
            </a:r>
            <a:r>
              <a:rPr lang="en-GB" sz="1600" b="0" dirty="0" smtClean="0"/>
              <a:t>e </a:t>
            </a:r>
            <a:r>
              <a:rPr lang="en-GB" sz="1600" b="0" dirty="0" smtClean="0"/>
              <a:t>helix, and not by he ned users/carers as they are not aware of the numerous opportunities the innovations offer for the home care improvement</a:t>
            </a:r>
            <a:endParaRPr lang="en-GB" sz="1600" b="0" dirty="0"/>
          </a:p>
          <a:p>
            <a:pPr marL="285750" indent="-285750">
              <a:buFontTx/>
              <a:buChar char="-"/>
            </a:pPr>
            <a:r>
              <a:rPr lang="en-GB" sz="1600" b="0" dirty="0" smtClean="0"/>
              <a:t>To implement innovations in home care th</a:t>
            </a:r>
            <a:r>
              <a:rPr lang="en-GB" sz="1600" b="0" dirty="0" smtClean="0"/>
              <a:t>e carers need to be largely informed about them</a:t>
            </a:r>
          </a:p>
          <a:p>
            <a:pPr marL="285750" indent="-285750">
              <a:buFontTx/>
              <a:buChar char="-"/>
            </a:pPr>
            <a:r>
              <a:rPr lang="en-GB" sz="1600" b="0" dirty="0" smtClean="0"/>
              <a:t>The ICT business in Bulgaria is aware of the innovations in home care but to start develop new tools they need the carers to accept the ideas and pilot them in practice in larger cities first </a:t>
            </a:r>
          </a:p>
          <a:p>
            <a:pPr marL="285750" indent="-285750">
              <a:buFontTx/>
              <a:buChar char="-"/>
            </a:pPr>
            <a:r>
              <a:rPr lang="en-GB" sz="1600" b="0" dirty="0" smtClean="0"/>
              <a:t>The main focus is put on </a:t>
            </a:r>
            <a:r>
              <a:rPr lang="en-GB" sz="1600" b="0" dirty="0" smtClean="0"/>
              <a:t>telemedicine and telecare, emergency </a:t>
            </a:r>
            <a:r>
              <a:rPr lang="en-GB" sz="1600" b="0" dirty="0"/>
              <a:t>care, sensor monitoring of vital signs, beds and </a:t>
            </a:r>
            <a:r>
              <a:rPr lang="en-GB" sz="1600" b="0" dirty="0" smtClean="0"/>
              <a:t>equipment</a:t>
            </a:r>
          </a:p>
          <a:p>
            <a:pPr marL="285750" indent="-285750">
              <a:buFontTx/>
              <a:buChar char="-"/>
            </a:pPr>
            <a:r>
              <a:rPr lang="en-GB" sz="1600" b="0" dirty="0" smtClean="0"/>
              <a:t>Networking of quadruple-helix, innovations hubs and home care hubs</a:t>
            </a:r>
            <a:endParaRPr lang="cs-CZ" sz="1600" b="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8"/>
          <p:cNvSpPr>
            <a:spLocks noGrp="1"/>
          </p:cNvSpPr>
          <p:nvPr>
            <p:ph type="title"/>
          </p:nvPr>
        </p:nvSpPr>
        <p:spPr>
          <a:xfrm>
            <a:off x="457200" y="431800"/>
            <a:ext cx="8229600" cy="561975"/>
          </a:xfrm>
        </p:spPr>
        <p:txBody>
          <a:bodyPr/>
          <a:lstStyle/>
          <a:p>
            <a:pPr lvl="0"/>
            <a:r>
              <a:rPr lang="en-GB" sz="2000" b="1" u="sng" dirty="0"/>
              <a:t>HOW CAN FORMAL AND INFORMAL </a:t>
            </a:r>
            <a:r>
              <a:rPr lang="en-GB" sz="2000" b="1" u="sng" dirty="0" smtClean="0"/>
              <a:t>PROVIDERS COULD BE </a:t>
            </a:r>
            <a:r>
              <a:rPr lang="sk-SK" sz="2000" b="1" u="sng" dirty="0" smtClean="0"/>
              <a:t/>
            </a:r>
            <a:br>
              <a:rPr lang="sk-SK" sz="2000" b="1" u="sng" dirty="0" smtClean="0"/>
            </a:br>
            <a:r>
              <a:rPr lang="en-GB" sz="2000" b="1" u="sng" dirty="0" smtClean="0"/>
              <a:t>INVOLVED </a:t>
            </a:r>
            <a:r>
              <a:rPr lang="en-GB" sz="2000" b="1" u="sng" dirty="0"/>
              <a:t>IN THE </a:t>
            </a:r>
            <a:r>
              <a:rPr lang="sk-SK" sz="2000" b="1" u="sng" dirty="0" smtClean="0"/>
              <a:t>OPIC?</a:t>
            </a:r>
            <a:r>
              <a:rPr lang="en-GB" sz="2000" b="1" dirty="0" smtClean="0"/>
              <a:t> </a:t>
            </a:r>
            <a:endParaRPr lang="en-GB" sz="2000" b="1" dirty="0"/>
          </a:p>
        </p:txBody>
      </p:sp>
      <p:sp>
        <p:nvSpPr>
          <p:cNvPr id="18435" name="Espace réservé du texte 4"/>
          <p:cNvSpPr>
            <a:spLocks noGrp="1"/>
          </p:cNvSpPr>
          <p:nvPr>
            <p:ph type="body" sz="quarter" idx="10"/>
          </p:nvPr>
        </p:nvSpPr>
        <p:spPr>
          <a:xfrm>
            <a:off x="457200" y="1368425"/>
            <a:ext cx="4103688" cy="5040313"/>
          </a:xfrm>
        </p:spPr>
        <p:txBody>
          <a:bodyPr/>
          <a:lstStyle/>
          <a:p>
            <a:endParaRPr lang="sk-SK" altLang="sl-SI" dirty="0" smtClean="0"/>
          </a:p>
          <a:p>
            <a:endParaRPr lang="sk-SK" altLang="sl-SI" dirty="0"/>
          </a:p>
          <a:p>
            <a:endParaRPr lang="sk-SK" altLang="sl-SI" dirty="0" smtClean="0"/>
          </a:p>
          <a:p>
            <a:endParaRPr lang="fr-FR" altLang="sl-SI" dirty="0" smtClean="0"/>
          </a:p>
        </p:txBody>
      </p:sp>
      <p:sp>
        <p:nvSpPr>
          <p:cNvPr id="18436" name="Espace réservé du texte 5"/>
          <p:cNvSpPr>
            <a:spLocks noGrp="1"/>
          </p:cNvSpPr>
          <p:nvPr>
            <p:ph type="body" sz="quarter" idx="11"/>
          </p:nvPr>
        </p:nvSpPr>
        <p:spPr>
          <a:xfrm>
            <a:off x="348580" y="1146955"/>
            <a:ext cx="8615907" cy="5675585"/>
          </a:xfrm>
        </p:spPr>
        <p:txBody>
          <a:bodyPr/>
          <a:lstStyle/>
          <a:p>
            <a:pPr marL="285750" indent="-285750">
              <a:buFontTx/>
              <a:buChar char="-"/>
            </a:pPr>
            <a:r>
              <a:rPr lang="en-GB" sz="1600" b="0" dirty="0" smtClean="0"/>
              <a:t>The OP is oriented to business with options for universities and NGOs</a:t>
            </a:r>
          </a:p>
          <a:p>
            <a:pPr marL="285750" indent="-285750">
              <a:buFontTx/>
              <a:buChar char="-"/>
            </a:pPr>
            <a:r>
              <a:rPr lang="en-GB" sz="1600" b="0" dirty="0"/>
              <a:t>Practically no </a:t>
            </a:r>
            <a:r>
              <a:rPr lang="sk-SK" sz="1600" b="0" dirty="0" err="1" smtClean="0"/>
              <a:t>involvement</a:t>
            </a:r>
            <a:r>
              <a:rPr lang="sk-SK" sz="1600" b="0" dirty="0" smtClean="0"/>
              <a:t> </a:t>
            </a:r>
            <a:r>
              <a:rPr lang="sk-SK" sz="1600" b="0" dirty="0"/>
              <a:t>of </a:t>
            </a:r>
            <a:r>
              <a:rPr lang="sk-SK" sz="1600" b="0" dirty="0" err="1"/>
              <a:t>social</a:t>
            </a:r>
            <a:r>
              <a:rPr lang="sk-SK" sz="1600" b="0" dirty="0"/>
              <a:t> </a:t>
            </a:r>
            <a:r>
              <a:rPr lang="sk-SK" sz="1600" b="0" dirty="0" err="1" smtClean="0"/>
              <a:t>services</a:t>
            </a:r>
            <a:r>
              <a:rPr lang="sk-SK" sz="1600" b="0" dirty="0" smtClean="0"/>
              <a:t>‘ </a:t>
            </a:r>
            <a:r>
              <a:rPr lang="sk-SK" sz="1600" b="0" dirty="0" err="1" smtClean="0"/>
              <a:t>providers</a:t>
            </a:r>
            <a:r>
              <a:rPr lang="sk-SK" sz="1600" b="0" dirty="0" smtClean="0"/>
              <a:t> </a:t>
            </a:r>
            <a:r>
              <a:rPr lang="sk-SK" sz="1600" b="0" dirty="0"/>
              <a:t>in </a:t>
            </a:r>
            <a:r>
              <a:rPr lang="sk-SK" sz="1600" b="0" dirty="0" smtClean="0"/>
              <a:t>OPIC</a:t>
            </a:r>
          </a:p>
          <a:p>
            <a:pPr marL="285750" indent="-285750">
              <a:buFontTx/>
              <a:buChar char="-"/>
            </a:pPr>
            <a:r>
              <a:rPr lang="en-GB" sz="1600" b="0" dirty="0"/>
              <a:t>Home care is not in the scope of specific economic activities concerned by the programme</a:t>
            </a:r>
          </a:p>
          <a:p>
            <a:pPr marL="285750" indent="-285750">
              <a:buFontTx/>
              <a:buChar char="-"/>
            </a:pPr>
            <a:r>
              <a:rPr lang="en-GB" sz="1600" b="0" dirty="0"/>
              <a:t>There is no specific procedure for integrated care </a:t>
            </a:r>
            <a:r>
              <a:rPr lang="en-GB" sz="1600" b="0" dirty="0" smtClean="0"/>
              <a:t>financing</a:t>
            </a:r>
          </a:p>
          <a:p>
            <a:pPr marL="285750" indent="-285750">
              <a:buFontTx/>
              <a:buChar char="-"/>
            </a:pPr>
            <a:r>
              <a:rPr lang="en-GB" sz="1600" b="0" dirty="0"/>
              <a:t>Carers neglect the opportunities for improvement of their operations the innovations provide, the government and the municipalities as contractors of social services do not stimulate the introduction of innovations in home care</a:t>
            </a:r>
          </a:p>
          <a:p>
            <a:pPr marL="285750" indent="-285750">
              <a:buFontTx/>
              <a:buChar char="-"/>
            </a:pPr>
            <a:r>
              <a:rPr lang="en-GB" sz="1600" b="0" dirty="0"/>
              <a:t>The end users of home care do not require improvement in the field of innovations as they are not aware of them</a:t>
            </a:r>
          </a:p>
          <a:p>
            <a:pPr marL="285750" indent="-285750">
              <a:buFontTx/>
              <a:buChar char="-"/>
            </a:pPr>
            <a:r>
              <a:rPr lang="en-GB" sz="1600" b="0" dirty="0"/>
              <a:t>Carers are focused on their operations, they are not eligible as main beneficiary, they do not participate in  long-term networks with other organizations, they are sceptical on implementation of innovations if not based on user needs and </a:t>
            </a:r>
            <a:r>
              <a:rPr lang="en-GB" sz="1600" b="0" dirty="0" smtClean="0"/>
              <a:t>piloted </a:t>
            </a:r>
            <a:r>
              <a:rPr lang="en-GB" sz="1600" b="0" dirty="0"/>
              <a:t>before massive </a:t>
            </a:r>
            <a:r>
              <a:rPr lang="en-GB" sz="1600" b="0" dirty="0" smtClean="0"/>
              <a:t>implementation</a:t>
            </a:r>
            <a:endParaRPr lang="en-GB" sz="1600" b="0" dirty="0"/>
          </a:p>
          <a:p>
            <a:pPr marL="285750" indent="-285750">
              <a:buFontTx/>
              <a:buChar char="-"/>
            </a:pPr>
            <a:r>
              <a:rPr lang="en-GB" sz="1600" b="0" dirty="0" smtClean="0"/>
              <a:t>Innovations might be financed AS A RESULT of defining unmet needs by carers/researchers/NGOs/regional government/quadruple-helix</a:t>
            </a:r>
          </a:p>
          <a:p>
            <a:pPr marL="285750" indent="-285750">
              <a:buFontTx/>
              <a:buChar char="-"/>
            </a:pPr>
            <a:r>
              <a:rPr lang="en-GB" sz="1600" b="0" dirty="0" smtClean="0"/>
              <a:t>Involvement of co-beneficiaries, carers can  </a:t>
            </a:r>
            <a:r>
              <a:rPr lang="en-GB" sz="1600" b="0" dirty="0"/>
              <a:t>become part of clusters or technological  platforms, they can set up or become members of associations, supported activities of some intervention programmes can be edited in favour of their </a:t>
            </a:r>
            <a:r>
              <a:rPr lang="en-GB" sz="1600" b="0" dirty="0" smtClean="0"/>
              <a:t>inclusion</a:t>
            </a:r>
            <a:endParaRPr lang="en-GB" sz="1600" b="0" dirty="0"/>
          </a:p>
          <a:p>
            <a:pPr marL="285750" indent="-285750">
              <a:buFontTx/>
              <a:buChar char="-"/>
            </a:pPr>
            <a:r>
              <a:rPr lang="sk-SK" sz="1600" b="0" dirty="0" err="1" smtClean="0"/>
              <a:t>other</a:t>
            </a:r>
            <a:r>
              <a:rPr lang="sk-SK" sz="1600" b="0" dirty="0" smtClean="0"/>
              <a:t> </a:t>
            </a:r>
            <a:r>
              <a:rPr lang="sk-SK" sz="1600" b="0" dirty="0" err="1" smtClean="0"/>
              <a:t>helixes</a:t>
            </a:r>
            <a:r>
              <a:rPr lang="sk-SK" sz="1600" b="0" dirty="0" smtClean="0"/>
              <a:t> </a:t>
            </a:r>
            <a:r>
              <a:rPr lang="sk-SK" sz="1600" b="0" dirty="0" err="1" smtClean="0"/>
              <a:t>see</a:t>
            </a:r>
            <a:r>
              <a:rPr lang="sk-SK" sz="1600" b="0" dirty="0" smtClean="0"/>
              <a:t> </a:t>
            </a:r>
            <a:r>
              <a:rPr lang="sk-SK" sz="1600" b="0" dirty="0" err="1" smtClean="0"/>
              <a:t>their</a:t>
            </a:r>
            <a:r>
              <a:rPr lang="sk-SK" sz="1600" b="0" dirty="0" smtClean="0"/>
              <a:t> </a:t>
            </a:r>
            <a:r>
              <a:rPr lang="sk-SK" sz="1600" b="0" dirty="0" err="1" smtClean="0"/>
              <a:t>involvement</a:t>
            </a:r>
            <a:r>
              <a:rPr lang="sk-SK" sz="1600" b="0" dirty="0" smtClean="0"/>
              <a:t> </a:t>
            </a:r>
            <a:r>
              <a:rPr lang="en-GB" sz="1600" b="0" dirty="0" smtClean="0"/>
              <a:t>very positive</a:t>
            </a:r>
            <a:r>
              <a:rPr lang="sk-SK" sz="1600" b="0" dirty="0" smtClean="0"/>
              <a:t> and </a:t>
            </a:r>
            <a:r>
              <a:rPr lang="sk-SK" sz="1600" b="0" dirty="0" err="1" smtClean="0"/>
              <a:t>support</a:t>
            </a:r>
            <a:r>
              <a:rPr lang="sk-SK" sz="1600" b="0" dirty="0" smtClean="0"/>
              <a:t> </a:t>
            </a:r>
            <a:r>
              <a:rPr lang="sk-SK" sz="1600" b="0" dirty="0" err="1" smtClean="0"/>
              <a:t>quadruple-helix</a:t>
            </a:r>
            <a:r>
              <a:rPr lang="sk-SK" sz="1600" b="0" dirty="0" smtClean="0"/>
              <a:t> </a:t>
            </a:r>
            <a:r>
              <a:rPr lang="sk-SK" sz="1600" b="0" dirty="0" err="1" smtClean="0"/>
              <a:t>cooperation</a:t>
            </a:r>
            <a:endParaRPr lang="en-GB" sz="1600" b="0" dirty="0"/>
          </a:p>
          <a:p>
            <a:pPr marL="285750" indent="-285750">
              <a:buFontTx/>
              <a:buChar char="-"/>
            </a:pPr>
            <a:r>
              <a:rPr lang="en-GB" sz="1600" b="0" dirty="0" smtClean="0"/>
              <a:t>Innovation hubs with information/developers that ANTICIPATE the needs of the users in home care CROSS-SUPPORTED by ESF OP procedures for education and support </a:t>
            </a:r>
          </a:p>
          <a:p>
            <a:pPr marL="285750" indent="-285750">
              <a:buFontTx/>
              <a:buChar char="-"/>
            </a:pPr>
            <a:endParaRPr lang="en-GB" sz="1600" b="0" dirty="0"/>
          </a:p>
        </p:txBody>
      </p:sp>
    </p:spTree>
    <p:extLst>
      <p:ext uri="{BB962C8B-B14F-4D97-AF65-F5344CB8AC3E}">
        <p14:creationId xmlns:p14="http://schemas.microsoft.com/office/powerpoint/2010/main" val="25520440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     Innovations in Bulgaria</a:t>
            </a:r>
          </a:p>
        </p:txBody>
      </p:sp>
      <p:sp>
        <p:nvSpPr>
          <p:cNvPr id="8" name="Espace réservé du texte 7"/>
          <p:cNvSpPr>
            <a:spLocks noGrp="1"/>
          </p:cNvSpPr>
          <p:nvPr>
            <p:ph type="body" sz="quarter" idx="10"/>
          </p:nvPr>
        </p:nvSpPr>
        <p:spPr>
          <a:xfrm>
            <a:off x="457200" y="1368425"/>
            <a:ext cx="8207375" cy="5183188"/>
          </a:xfrm>
        </p:spPr>
        <p:txBody>
          <a:bodyPr rtlCol="0">
            <a:normAutofit fontScale="92500" lnSpcReduction="20000"/>
          </a:bodyPr>
          <a:lstStyle/>
          <a:p>
            <a:pPr lvl="0" algn="ctr"/>
            <a:endParaRPr lang="sk-SK" b="0" i="1" dirty="0" smtClean="0"/>
          </a:p>
          <a:p>
            <a:pPr lvl="0" algn="ctr"/>
            <a:endParaRPr lang="bg-BG" b="0" i="1" dirty="0" smtClean="0"/>
          </a:p>
          <a:p>
            <a:pPr lvl="0" algn="ctr"/>
            <a:r>
              <a:rPr lang="sk-SK" b="0" i="1" dirty="0" err="1" smtClean="0"/>
              <a:t>Bulgaria</a:t>
            </a:r>
            <a:r>
              <a:rPr lang="sk-SK" b="0" i="1" dirty="0" smtClean="0"/>
              <a:t> </a:t>
            </a:r>
            <a:r>
              <a:rPr lang="sk-SK" b="0" i="1" dirty="0" err="1" smtClean="0"/>
              <a:t>is</a:t>
            </a:r>
            <a:r>
              <a:rPr lang="sk-SK" b="0" i="1" dirty="0" smtClean="0"/>
              <a:t> </a:t>
            </a:r>
            <a:r>
              <a:rPr lang="sk-SK" b="0" i="1" dirty="0" err="1" smtClean="0"/>
              <a:t>the</a:t>
            </a:r>
            <a:r>
              <a:rPr lang="sk-SK" b="0" i="1" dirty="0" smtClean="0"/>
              <a:t> </a:t>
            </a:r>
            <a:r>
              <a:rPr lang="sk-SK" b="0" i="1" dirty="0" err="1" smtClean="0"/>
              <a:t>other</a:t>
            </a:r>
            <a:r>
              <a:rPr lang="sk-SK" b="0" i="1" dirty="0" smtClean="0"/>
              <a:t> „</a:t>
            </a:r>
            <a:r>
              <a:rPr lang="sk-SK" b="0" i="1" dirty="0" err="1" smtClean="0"/>
              <a:t>modest</a:t>
            </a:r>
            <a:r>
              <a:rPr lang="sk-SK" b="0" i="1" dirty="0" smtClean="0"/>
              <a:t> </a:t>
            </a:r>
            <a:r>
              <a:rPr lang="sk-SK" b="0" i="1" dirty="0" err="1" smtClean="0"/>
              <a:t>innovator</a:t>
            </a:r>
            <a:r>
              <a:rPr lang="sk-SK" b="0" i="1" dirty="0" smtClean="0"/>
              <a:t>“ in EU </a:t>
            </a:r>
            <a:r>
              <a:rPr lang="sk-SK" b="0" i="1" dirty="0" err="1" smtClean="0"/>
              <a:t>from</a:t>
            </a:r>
            <a:r>
              <a:rPr lang="sk-SK" b="0" i="1" dirty="0" smtClean="0"/>
              <a:t> </a:t>
            </a:r>
            <a:r>
              <a:rPr lang="sk-SK" b="0" i="1" dirty="0" err="1" smtClean="0"/>
              <a:t>this</a:t>
            </a:r>
            <a:r>
              <a:rPr lang="sk-SK" b="0" i="1" dirty="0" smtClean="0"/>
              <a:t> </a:t>
            </a:r>
            <a:r>
              <a:rPr lang="sk-SK" b="0" i="1" dirty="0" err="1" smtClean="0"/>
              <a:t>category</a:t>
            </a:r>
            <a:r>
              <a:rPr lang="sk-SK" b="0" i="1" dirty="0" smtClean="0"/>
              <a:t> of </a:t>
            </a:r>
            <a:r>
              <a:rPr lang="sk-SK" b="0" i="1" dirty="0" err="1" smtClean="0"/>
              <a:t>only</a:t>
            </a:r>
            <a:r>
              <a:rPr lang="sk-SK" b="0" i="1" dirty="0" smtClean="0"/>
              <a:t> </a:t>
            </a:r>
            <a:r>
              <a:rPr lang="sk-SK" b="0" i="1" dirty="0" err="1" smtClean="0"/>
              <a:t>two</a:t>
            </a:r>
            <a:r>
              <a:rPr lang="sk-SK" b="0" i="1" dirty="0" smtClean="0"/>
              <a:t> </a:t>
            </a:r>
            <a:r>
              <a:rPr lang="sk-SK" b="0" i="1" dirty="0" err="1" smtClean="0"/>
              <a:t>countries</a:t>
            </a:r>
            <a:r>
              <a:rPr lang="sk-SK" b="0" i="1" dirty="0" smtClean="0"/>
              <a:t>, </a:t>
            </a:r>
            <a:r>
              <a:rPr lang="sk-SK" b="0" i="1" dirty="0" err="1" smtClean="0"/>
              <a:t>ranking</a:t>
            </a:r>
            <a:r>
              <a:rPr lang="sk-SK" b="0" i="1" dirty="0" smtClean="0"/>
              <a:t> </a:t>
            </a:r>
            <a:r>
              <a:rPr lang="sk-SK" b="0" i="1" dirty="0" err="1" smtClean="0"/>
              <a:t>second</a:t>
            </a:r>
            <a:r>
              <a:rPr lang="sk-SK" b="0" i="1" dirty="0" smtClean="0"/>
              <a:t> to </a:t>
            </a:r>
            <a:r>
              <a:rPr lang="sk-SK" b="0" i="1" dirty="0" err="1" smtClean="0"/>
              <a:t>the</a:t>
            </a:r>
            <a:r>
              <a:rPr lang="sk-SK" b="0" i="1" dirty="0" smtClean="0"/>
              <a:t> </a:t>
            </a:r>
            <a:r>
              <a:rPr lang="sk-SK" b="0" i="1" dirty="0" err="1" smtClean="0"/>
              <a:t>last</a:t>
            </a:r>
            <a:r>
              <a:rPr lang="sk-SK" b="0" i="1" dirty="0" smtClean="0"/>
              <a:t> in </a:t>
            </a:r>
            <a:r>
              <a:rPr lang="sk-SK" b="0" i="1" dirty="0" err="1" smtClean="0"/>
              <a:t>the</a:t>
            </a:r>
            <a:r>
              <a:rPr lang="sk-SK" b="0" i="1" dirty="0" smtClean="0"/>
              <a:t> </a:t>
            </a:r>
            <a:r>
              <a:rPr lang="sk-SK" b="0" i="1" dirty="0" err="1" smtClean="0"/>
              <a:t>annual</a:t>
            </a:r>
            <a:r>
              <a:rPr lang="sk-SK" b="0" i="1" dirty="0" smtClean="0"/>
              <a:t> </a:t>
            </a:r>
            <a:r>
              <a:rPr lang="sk-SK" b="0" i="1" dirty="0" err="1" smtClean="0"/>
              <a:t>comparative</a:t>
            </a:r>
            <a:r>
              <a:rPr lang="sk-SK" b="0" i="1" dirty="0" smtClean="0"/>
              <a:t> </a:t>
            </a:r>
            <a:r>
              <a:rPr lang="sk-SK" b="0" i="1" dirty="0" err="1" smtClean="0"/>
              <a:t>analysis</a:t>
            </a:r>
            <a:r>
              <a:rPr lang="sk-SK" b="0" i="1" dirty="0" smtClean="0"/>
              <a:t> of </a:t>
            </a:r>
            <a:r>
              <a:rPr lang="sk-SK" b="0" i="1" dirty="0" err="1" smtClean="0"/>
              <a:t>innovations</a:t>
            </a:r>
            <a:r>
              <a:rPr lang="sk-SK" b="0" i="1" dirty="0" smtClean="0"/>
              <a:t> in EU </a:t>
            </a:r>
            <a:r>
              <a:rPr lang="sk-SK" b="0" i="1" dirty="0" err="1" smtClean="0"/>
              <a:t>for</a:t>
            </a:r>
            <a:r>
              <a:rPr lang="sk-SK" b="0" i="1" dirty="0" smtClean="0"/>
              <a:t> </a:t>
            </a:r>
            <a:r>
              <a:rPr lang="sk-SK" b="0" i="1" dirty="0"/>
              <a:t>2016. </a:t>
            </a:r>
            <a:r>
              <a:rPr lang="sk-SK" b="0" i="1" dirty="0" err="1"/>
              <a:t>According</a:t>
            </a:r>
            <a:r>
              <a:rPr lang="sk-SK" b="0" i="1" dirty="0"/>
              <a:t> to </a:t>
            </a:r>
            <a:r>
              <a:rPr lang="sk-SK" b="0" i="1" dirty="0" err="1"/>
              <a:t>the</a:t>
            </a:r>
            <a:r>
              <a:rPr lang="sk-SK" b="0" i="1" dirty="0"/>
              <a:t> </a:t>
            </a:r>
            <a:r>
              <a:rPr lang="sk-SK" b="0" i="1" dirty="0" err="1"/>
              <a:t>report's</a:t>
            </a:r>
            <a:r>
              <a:rPr lang="sk-SK" b="0" i="1" dirty="0"/>
              <a:t> </a:t>
            </a:r>
            <a:r>
              <a:rPr lang="sk-SK" b="0" i="1" dirty="0" err="1"/>
              <a:t>authors</a:t>
            </a:r>
            <a:r>
              <a:rPr lang="sk-SK" b="0" i="1" dirty="0"/>
              <a:t> </a:t>
            </a:r>
            <a:r>
              <a:rPr lang="sk-SK" b="0" i="1" dirty="0" err="1" smtClean="0"/>
              <a:t>the</a:t>
            </a:r>
            <a:r>
              <a:rPr lang="sk-SK" b="0" i="1" dirty="0" smtClean="0"/>
              <a:t> </a:t>
            </a:r>
            <a:r>
              <a:rPr lang="sk-SK" b="0" i="1" dirty="0" err="1" smtClean="0"/>
              <a:t>strength</a:t>
            </a:r>
            <a:r>
              <a:rPr lang="sk-SK" b="0" i="1" dirty="0" smtClean="0"/>
              <a:t> </a:t>
            </a:r>
            <a:r>
              <a:rPr lang="sk-SK" b="0" i="1" dirty="0"/>
              <a:t>of </a:t>
            </a:r>
            <a:r>
              <a:rPr lang="sk-SK" b="0" i="1" dirty="0" err="1"/>
              <a:t>Bulgaria</a:t>
            </a:r>
            <a:r>
              <a:rPr lang="sk-SK" b="0" i="1" dirty="0"/>
              <a:t> </a:t>
            </a:r>
            <a:r>
              <a:rPr lang="sk-SK" b="0" i="1" dirty="0" smtClean="0"/>
              <a:t>lies in </a:t>
            </a:r>
            <a:r>
              <a:rPr lang="sk-SK" b="0" i="1" dirty="0" err="1" smtClean="0"/>
              <a:t>the</a:t>
            </a:r>
            <a:r>
              <a:rPr lang="sk-SK" b="0" i="1" dirty="0" smtClean="0"/>
              <a:t> </a:t>
            </a:r>
            <a:r>
              <a:rPr lang="sk-SK" b="0" i="1" dirty="0" err="1" smtClean="0"/>
              <a:t>relatively</a:t>
            </a:r>
            <a:r>
              <a:rPr lang="sk-SK" b="0" i="1" dirty="0" smtClean="0"/>
              <a:t> </a:t>
            </a:r>
            <a:r>
              <a:rPr lang="sk-SK" b="0" i="1" dirty="0" err="1"/>
              <a:t>high</a:t>
            </a:r>
            <a:r>
              <a:rPr lang="sk-SK" b="0" i="1" dirty="0"/>
              <a:t> </a:t>
            </a:r>
            <a:r>
              <a:rPr lang="sk-SK" b="0" i="1" dirty="0" err="1"/>
              <a:t>share</a:t>
            </a:r>
            <a:r>
              <a:rPr lang="sk-SK" b="0" i="1" dirty="0"/>
              <a:t> of </a:t>
            </a:r>
            <a:r>
              <a:rPr lang="sk-SK" b="0" i="1" dirty="0" err="1"/>
              <a:t>highly</a:t>
            </a:r>
            <a:r>
              <a:rPr lang="sk-SK" b="0" i="1" dirty="0"/>
              <a:t> </a:t>
            </a:r>
            <a:r>
              <a:rPr lang="sk-SK" b="0" i="1" dirty="0" err="1"/>
              <a:t>educated</a:t>
            </a:r>
            <a:r>
              <a:rPr lang="sk-SK" b="0" i="1" dirty="0"/>
              <a:t> </a:t>
            </a:r>
            <a:r>
              <a:rPr lang="sk-SK" b="0" i="1" dirty="0" err="1"/>
              <a:t>young</a:t>
            </a:r>
            <a:r>
              <a:rPr lang="sk-SK" b="0" i="1" dirty="0"/>
              <a:t> </a:t>
            </a:r>
            <a:r>
              <a:rPr lang="sk-SK" b="0" i="1" dirty="0" err="1"/>
              <a:t>people</a:t>
            </a:r>
            <a:r>
              <a:rPr lang="sk-SK" b="0" i="1" dirty="0" smtClean="0"/>
              <a:t>.</a:t>
            </a:r>
          </a:p>
          <a:p>
            <a:pPr lvl="0" algn="ctr"/>
            <a:r>
              <a:rPr lang="sk-SK" b="0" i="1" dirty="0" err="1"/>
              <a:t>Weaknesses</a:t>
            </a:r>
            <a:r>
              <a:rPr lang="sk-SK" b="0" i="1" dirty="0"/>
              <a:t> </a:t>
            </a:r>
            <a:r>
              <a:rPr lang="sk-SK" b="0" i="1" dirty="0" smtClean="0"/>
              <a:t>are </a:t>
            </a:r>
            <a:r>
              <a:rPr lang="sk-SK" b="0" i="1" dirty="0" err="1"/>
              <a:t>mainly</a:t>
            </a:r>
            <a:r>
              <a:rPr lang="sk-SK" b="0" i="1" dirty="0"/>
              <a:t> </a:t>
            </a:r>
            <a:r>
              <a:rPr lang="sk-SK" b="0" i="1" dirty="0" err="1"/>
              <a:t>related</a:t>
            </a:r>
            <a:r>
              <a:rPr lang="sk-SK" b="0" i="1" dirty="0"/>
              <a:t> to </a:t>
            </a:r>
            <a:r>
              <a:rPr lang="sk-SK" b="0" i="1" dirty="0" err="1" smtClean="0"/>
              <a:t>the</a:t>
            </a:r>
            <a:r>
              <a:rPr lang="sk-SK" b="0" i="1" dirty="0" smtClean="0"/>
              <a:t> </a:t>
            </a:r>
            <a:r>
              <a:rPr lang="sk-SK" b="0" i="1" dirty="0" err="1" smtClean="0"/>
              <a:t>lack</a:t>
            </a:r>
            <a:r>
              <a:rPr lang="sk-SK" b="0" i="1" dirty="0" smtClean="0"/>
              <a:t> </a:t>
            </a:r>
            <a:r>
              <a:rPr lang="sk-SK" b="0" i="1" dirty="0"/>
              <a:t>of </a:t>
            </a:r>
            <a:r>
              <a:rPr lang="sk-SK" b="0" i="1" dirty="0" err="1"/>
              <a:t>sustainable</a:t>
            </a:r>
            <a:r>
              <a:rPr lang="sk-SK" b="0" i="1" dirty="0"/>
              <a:t> </a:t>
            </a:r>
            <a:r>
              <a:rPr lang="sk-SK" b="0" i="1" dirty="0" err="1"/>
              <a:t>funding</a:t>
            </a:r>
            <a:r>
              <a:rPr lang="sk-SK" b="0" i="1" dirty="0"/>
              <a:t>, as </a:t>
            </a:r>
            <a:r>
              <a:rPr lang="sk-SK" b="0" i="1" dirty="0" err="1"/>
              <a:t>well</a:t>
            </a:r>
            <a:r>
              <a:rPr lang="sk-SK" b="0" i="1" dirty="0"/>
              <a:t> as </a:t>
            </a:r>
            <a:r>
              <a:rPr lang="sk-SK" b="0" i="1" dirty="0" err="1"/>
              <a:t>the</a:t>
            </a:r>
            <a:r>
              <a:rPr lang="sk-SK" b="0" i="1" dirty="0"/>
              <a:t> </a:t>
            </a:r>
            <a:r>
              <a:rPr lang="sk-SK" b="0" i="1" dirty="0" err="1"/>
              <a:t>weak</a:t>
            </a:r>
            <a:r>
              <a:rPr lang="sk-SK" b="0" i="1" dirty="0"/>
              <a:t> </a:t>
            </a:r>
            <a:r>
              <a:rPr lang="sk-SK" b="0" i="1" dirty="0" err="1"/>
              <a:t>pace</a:t>
            </a:r>
            <a:r>
              <a:rPr lang="sk-SK" b="0" i="1" dirty="0"/>
              <a:t> of </a:t>
            </a:r>
            <a:r>
              <a:rPr lang="sk-SK" b="0" i="1" dirty="0" err="1"/>
              <a:t>development</a:t>
            </a:r>
            <a:r>
              <a:rPr lang="sk-SK" b="0" i="1" dirty="0"/>
              <a:t> of </a:t>
            </a:r>
            <a:r>
              <a:rPr lang="sk-SK" b="0" i="1" dirty="0" err="1"/>
              <a:t>entrepreneurship</a:t>
            </a:r>
            <a:r>
              <a:rPr lang="sk-SK" b="0" i="1" dirty="0"/>
              <a:t> </a:t>
            </a:r>
            <a:r>
              <a:rPr lang="sk-SK" b="0" i="1" dirty="0" err="1" smtClean="0"/>
              <a:t>related</a:t>
            </a:r>
            <a:r>
              <a:rPr lang="sk-SK" b="0" i="1" dirty="0" smtClean="0"/>
              <a:t> to </a:t>
            </a:r>
            <a:r>
              <a:rPr lang="sk-SK" b="0" i="1" dirty="0" err="1" smtClean="0"/>
              <a:t>innovations</a:t>
            </a:r>
            <a:r>
              <a:rPr lang="sk-SK" b="0" i="1" dirty="0" smtClean="0"/>
              <a:t>. </a:t>
            </a:r>
          </a:p>
          <a:p>
            <a:pPr lvl="0" algn="ctr"/>
            <a:r>
              <a:rPr lang="en-GB" b="0" i="1" dirty="0" smtClean="0"/>
              <a:t> Bulgarian </a:t>
            </a:r>
            <a:r>
              <a:rPr lang="en-GB" b="0" i="1" dirty="0"/>
              <a:t>innovative </a:t>
            </a:r>
            <a:r>
              <a:rPr lang="en-GB" b="0" i="1" dirty="0" smtClean="0"/>
              <a:t>projects are mainly in the field of marketing and organisational development and there are almost no</a:t>
            </a:r>
            <a:r>
              <a:rPr lang="sk-SK" b="0" i="1" dirty="0" smtClean="0"/>
              <a:t>ne</a:t>
            </a:r>
            <a:r>
              <a:rPr lang="en-GB" b="0" i="1" dirty="0" smtClean="0"/>
              <a:t> </a:t>
            </a:r>
            <a:r>
              <a:rPr lang="en-GB" b="0" i="1" dirty="0"/>
              <a:t>in home </a:t>
            </a:r>
            <a:r>
              <a:rPr lang="en-GB" b="0" i="1" dirty="0" smtClean="0"/>
              <a:t>care</a:t>
            </a:r>
            <a:r>
              <a:rPr lang="sk-SK" b="0" i="1" dirty="0" smtClean="0"/>
              <a:t>.</a:t>
            </a:r>
            <a:r>
              <a:rPr lang="en-GB" b="0" i="1" dirty="0" smtClean="0"/>
              <a:t> Another problem is the lack of a structured dialogue and cooperation between the </a:t>
            </a:r>
            <a:r>
              <a:rPr lang="sk-SK" b="0" i="1" dirty="0" err="1" smtClean="0"/>
              <a:t>formal</a:t>
            </a:r>
            <a:r>
              <a:rPr lang="sk-SK" b="0" i="1" dirty="0" smtClean="0"/>
              <a:t> and </a:t>
            </a:r>
            <a:r>
              <a:rPr lang="sk-SK" b="0" i="1" dirty="0" err="1" smtClean="0"/>
              <a:t>informal</a:t>
            </a:r>
            <a:r>
              <a:rPr lang="sk-SK" b="0" i="1" dirty="0" smtClean="0"/>
              <a:t> </a:t>
            </a:r>
            <a:r>
              <a:rPr lang="sk-SK" b="0" i="1" dirty="0" err="1" smtClean="0"/>
              <a:t>providers</a:t>
            </a:r>
            <a:r>
              <a:rPr lang="sk-SK" b="0" i="1" dirty="0" smtClean="0"/>
              <a:t> and </a:t>
            </a:r>
            <a:r>
              <a:rPr lang="sk-SK" b="0" i="1" dirty="0" err="1" smtClean="0"/>
              <a:t>innovative</a:t>
            </a:r>
            <a:r>
              <a:rPr lang="sk-SK" b="0" i="1" dirty="0" smtClean="0"/>
              <a:t> </a:t>
            </a:r>
            <a:r>
              <a:rPr lang="sk-SK" b="0" i="1" dirty="0" err="1" smtClean="0"/>
              <a:t>businesses</a:t>
            </a:r>
            <a:r>
              <a:rPr lang="sk-SK" b="0" i="1" dirty="0" smtClean="0"/>
              <a:t> and </a:t>
            </a:r>
            <a:r>
              <a:rPr lang="sk-SK" b="0" i="1" dirty="0" err="1" smtClean="0"/>
              <a:t>research</a:t>
            </a:r>
            <a:r>
              <a:rPr lang="sk-SK" b="0" i="1" dirty="0" smtClean="0"/>
              <a:t> </a:t>
            </a:r>
            <a:r>
              <a:rPr lang="sk-SK" b="0" i="1" dirty="0" err="1" smtClean="0"/>
              <a:t>actors</a:t>
            </a:r>
            <a:r>
              <a:rPr lang="sk-SK" b="0" i="1" dirty="0" smtClean="0"/>
              <a:t> – a </a:t>
            </a:r>
            <a:r>
              <a:rPr lang="sk-SK" b="0" i="1" dirty="0" err="1" smtClean="0"/>
              <a:t>problem</a:t>
            </a:r>
            <a:r>
              <a:rPr lang="sk-SK" b="0" i="1" dirty="0" smtClean="0"/>
              <a:t> </a:t>
            </a:r>
            <a:r>
              <a:rPr lang="sk-SK" b="0" i="1" dirty="0" err="1" smtClean="0"/>
              <a:t>that</a:t>
            </a:r>
            <a:r>
              <a:rPr lang="sk-SK" b="0" i="1" dirty="0" smtClean="0"/>
              <a:t> </a:t>
            </a:r>
            <a:r>
              <a:rPr lang="sk-SK" b="0" i="1" dirty="0" err="1" smtClean="0"/>
              <a:t>finds</a:t>
            </a:r>
            <a:r>
              <a:rPr lang="sk-SK" b="0" i="1" dirty="0" smtClean="0"/>
              <a:t> a </a:t>
            </a:r>
            <a:r>
              <a:rPr lang="sk-SK" b="0" i="1" dirty="0" err="1" smtClean="0"/>
              <a:t>working</a:t>
            </a:r>
            <a:r>
              <a:rPr lang="sk-SK" b="0" i="1" dirty="0" smtClean="0"/>
              <a:t> </a:t>
            </a:r>
            <a:r>
              <a:rPr lang="sk-SK" b="0" i="1" dirty="0" err="1" smtClean="0"/>
              <a:t>solution</a:t>
            </a:r>
            <a:r>
              <a:rPr lang="sk-SK" b="0" i="1" dirty="0" smtClean="0"/>
              <a:t> in </a:t>
            </a:r>
            <a:r>
              <a:rPr lang="sk-SK" b="0" i="1" dirty="0" err="1" smtClean="0"/>
              <a:t>the</a:t>
            </a:r>
            <a:r>
              <a:rPr lang="sk-SK" b="0" i="1" dirty="0" smtClean="0"/>
              <a:t> </a:t>
            </a:r>
            <a:r>
              <a:rPr lang="sk-SK" b="0" i="1" dirty="0" err="1" smtClean="0"/>
              <a:t>implementation</a:t>
            </a:r>
            <a:r>
              <a:rPr lang="sk-SK" b="0" i="1" dirty="0" smtClean="0"/>
              <a:t> of HOCARE </a:t>
            </a:r>
            <a:r>
              <a:rPr lang="sk-SK" b="0" i="1" dirty="0" err="1" smtClean="0"/>
              <a:t>project</a:t>
            </a:r>
            <a:r>
              <a:rPr lang="sk-SK" b="0" i="1" dirty="0" smtClean="0"/>
              <a:t>.</a:t>
            </a: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764952"/>
          </a:xfrm>
        </p:spPr>
        <p:txBody>
          <a:bodyPr/>
          <a:lstStyle/>
          <a:p>
            <a:r>
              <a:rPr lang="en-GB" altLang="sl-SI" sz="3200" dirty="0" smtClean="0"/>
              <a:t>The point of view of </a:t>
            </a:r>
            <a:r>
              <a:rPr lang="en-GB" altLang="sl-SI" sz="3200" dirty="0" smtClean="0"/>
              <a:t>representatives of stakeholders:</a:t>
            </a:r>
            <a:endParaRPr lang="en-GB" altLang="sl-SI" sz="3200" dirty="0"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err="1" smtClean="0"/>
              <a:t>Dobrichka</a:t>
            </a:r>
            <a:r>
              <a:rPr lang="sk-SK" dirty="0" smtClean="0"/>
              <a:t> </a:t>
            </a:r>
            <a:r>
              <a:rPr lang="sk-SK" dirty="0" err="1" smtClean="0"/>
              <a:t>Municipality</a:t>
            </a:r>
            <a:r>
              <a:rPr lang="sk-SK" dirty="0" smtClean="0"/>
              <a:t>, </a:t>
            </a:r>
            <a:r>
              <a:rPr lang="sk-SK" dirty="0" err="1" smtClean="0"/>
              <a:t>home</a:t>
            </a:r>
            <a:r>
              <a:rPr lang="sk-SK" dirty="0" smtClean="0"/>
              <a:t> </a:t>
            </a:r>
            <a:r>
              <a:rPr lang="sk-SK" dirty="0" err="1" smtClean="0"/>
              <a:t>care</a:t>
            </a:r>
            <a:r>
              <a:rPr lang="sk-SK" dirty="0" smtClean="0"/>
              <a:t> </a:t>
            </a:r>
            <a:r>
              <a:rPr lang="sk-SK" dirty="0" err="1" smtClean="0"/>
              <a:t>service</a:t>
            </a:r>
            <a:r>
              <a:rPr lang="sk-SK" dirty="0" smtClean="0"/>
              <a:t> </a:t>
            </a:r>
            <a:r>
              <a:rPr lang="sk-SK" dirty="0" err="1" smtClean="0"/>
              <a:t>provider</a:t>
            </a:r>
            <a:r>
              <a:rPr lang="sk-SK" dirty="0" smtClean="0"/>
              <a:t>:</a:t>
            </a:r>
            <a:r>
              <a:rPr lang="en-GB" dirty="0" smtClean="0"/>
              <a:t> </a:t>
            </a:r>
            <a:r>
              <a:rPr lang="en-GB" b="0" i="1" dirty="0" smtClean="0"/>
              <a:t>“The consumers are not aware about the countless opportunities to receive any other type of home care they have been offered so far. As most of them are elderly people they do not use internet, the majority of them do not use smartphones (even they use mobiles), they receive most of the information about the innovations from TV and TV is not promoting any kind of innovations related to social services, so they can not ask for services they do not know about.”</a:t>
            </a:r>
            <a:endParaRPr lang="en-GB" b="0" i="1" dirty="0"/>
          </a:p>
        </p:txBody>
      </p:sp>
    </p:spTree>
    <p:extLst>
      <p:ext uri="{BB962C8B-B14F-4D97-AF65-F5344CB8AC3E}">
        <p14:creationId xmlns:p14="http://schemas.microsoft.com/office/powerpoint/2010/main" val="11611688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Formal carers</a:t>
            </a:r>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smtClean="0"/>
              <a:t>National association of </a:t>
            </a:r>
            <a:r>
              <a:rPr lang="sk-SK" dirty="0" err="1" smtClean="0"/>
              <a:t>social</a:t>
            </a:r>
            <a:r>
              <a:rPr lang="sk-SK" dirty="0" smtClean="0"/>
              <a:t> </a:t>
            </a:r>
            <a:r>
              <a:rPr lang="sk-SK" dirty="0" err="1" smtClean="0"/>
              <a:t>care</a:t>
            </a:r>
            <a:r>
              <a:rPr lang="sk-SK" dirty="0" smtClean="0"/>
              <a:t> </a:t>
            </a:r>
            <a:r>
              <a:rPr lang="sk-SK" dirty="0" err="1" smtClean="0"/>
              <a:t>providers</a:t>
            </a:r>
            <a:r>
              <a:rPr lang="sk-SK" dirty="0" smtClean="0"/>
              <a:t>:</a:t>
            </a:r>
            <a:r>
              <a:rPr lang="en-GB" dirty="0" smtClean="0"/>
              <a:t> </a:t>
            </a:r>
            <a:endParaRPr lang="sk-SK" dirty="0" smtClean="0"/>
          </a:p>
          <a:p>
            <a:pPr lvl="0" algn="ctr"/>
            <a:r>
              <a:rPr lang="bg-BG" b="0" i="1" dirty="0" smtClean="0"/>
              <a:t>“</a:t>
            </a:r>
            <a:r>
              <a:rPr lang="sk-SK" b="0" i="1" dirty="0" err="1" smtClean="0"/>
              <a:t>The</a:t>
            </a:r>
            <a:r>
              <a:rPr lang="sk-SK" b="0" i="1" dirty="0" smtClean="0"/>
              <a:t> </a:t>
            </a:r>
            <a:r>
              <a:rPr lang="sk-SK" b="0" i="1" dirty="0" err="1" smtClean="0"/>
              <a:t>initiative</a:t>
            </a:r>
            <a:r>
              <a:rPr lang="sk-SK" b="0" i="1" dirty="0" smtClean="0"/>
              <a:t> </a:t>
            </a:r>
            <a:r>
              <a:rPr lang="sk-SK" b="0" i="1" dirty="0" err="1" smtClean="0"/>
              <a:t>for</a:t>
            </a:r>
            <a:r>
              <a:rPr lang="sk-SK" b="0" i="1" dirty="0" smtClean="0"/>
              <a:t> </a:t>
            </a:r>
            <a:r>
              <a:rPr lang="sk-SK" b="0" i="1" dirty="0" err="1" smtClean="0"/>
              <a:t>implementing</a:t>
            </a:r>
            <a:r>
              <a:rPr lang="sk-SK" b="0" i="1" dirty="0" smtClean="0"/>
              <a:t> </a:t>
            </a:r>
            <a:r>
              <a:rPr lang="sk-SK" b="0" i="1" dirty="0" err="1" smtClean="0"/>
              <a:t>innovations</a:t>
            </a:r>
            <a:r>
              <a:rPr lang="sk-SK" b="0" i="1" dirty="0" smtClean="0"/>
              <a:t> in </a:t>
            </a:r>
            <a:r>
              <a:rPr lang="sk-SK" b="0" i="1" dirty="0" err="1" smtClean="0"/>
              <a:t>home</a:t>
            </a:r>
            <a:r>
              <a:rPr lang="sk-SK" b="0" i="1" dirty="0" smtClean="0"/>
              <a:t> </a:t>
            </a:r>
            <a:r>
              <a:rPr lang="sk-SK" b="0" i="1" dirty="0" err="1" smtClean="0"/>
              <a:t>care</a:t>
            </a:r>
            <a:r>
              <a:rPr lang="sk-SK" b="0" i="1" dirty="0" smtClean="0"/>
              <a:t> </a:t>
            </a:r>
            <a:r>
              <a:rPr lang="sk-SK" b="0" i="1" dirty="0" err="1" smtClean="0"/>
              <a:t>is</a:t>
            </a:r>
            <a:r>
              <a:rPr lang="sk-SK" b="0" i="1" dirty="0" smtClean="0"/>
              <a:t> </a:t>
            </a:r>
            <a:r>
              <a:rPr lang="sk-SK" b="0" i="1" dirty="0" err="1" smtClean="0"/>
              <a:t>sporadic</a:t>
            </a:r>
            <a:r>
              <a:rPr lang="sk-SK" b="0" i="1" dirty="0" smtClean="0"/>
              <a:t>, </a:t>
            </a:r>
            <a:r>
              <a:rPr lang="sk-SK" b="0" i="1" dirty="0" err="1" smtClean="0"/>
              <a:t>mainly</a:t>
            </a:r>
            <a:r>
              <a:rPr lang="sk-SK" b="0" i="1" dirty="0" smtClean="0"/>
              <a:t> </a:t>
            </a:r>
            <a:r>
              <a:rPr lang="sk-SK" b="0" i="1" dirty="0" err="1" smtClean="0"/>
              <a:t>driven</a:t>
            </a:r>
            <a:r>
              <a:rPr lang="sk-SK" b="0" i="1" dirty="0" smtClean="0"/>
              <a:t> by a single </a:t>
            </a:r>
            <a:r>
              <a:rPr lang="sk-SK" b="0" i="1" dirty="0" err="1" smtClean="0"/>
              <a:t>organisation</a:t>
            </a:r>
            <a:r>
              <a:rPr lang="sk-SK" b="0" i="1" dirty="0" smtClean="0"/>
              <a:t> and in most </a:t>
            </a:r>
            <a:r>
              <a:rPr lang="sk-SK" b="0" i="1" dirty="0" err="1" smtClean="0"/>
              <a:t>known</a:t>
            </a:r>
            <a:r>
              <a:rPr lang="sk-SK" b="0" i="1" dirty="0" smtClean="0"/>
              <a:t> </a:t>
            </a:r>
            <a:r>
              <a:rPr lang="sk-SK" b="0" i="1" dirty="0" err="1" smtClean="0"/>
              <a:t>cases</a:t>
            </a:r>
            <a:r>
              <a:rPr lang="sk-SK" b="0" i="1" dirty="0" smtClean="0"/>
              <a:t> </a:t>
            </a:r>
            <a:r>
              <a:rPr lang="sk-SK" b="0" i="1" dirty="0" err="1" smtClean="0"/>
              <a:t>is</a:t>
            </a:r>
            <a:r>
              <a:rPr lang="sk-SK" b="0" i="1" dirty="0" smtClean="0"/>
              <a:t> </a:t>
            </a:r>
            <a:r>
              <a:rPr lang="sk-SK" b="0" i="1" dirty="0" err="1" smtClean="0"/>
              <a:t>funded</a:t>
            </a:r>
            <a:r>
              <a:rPr lang="sk-SK" b="0" i="1" dirty="0" smtClean="0"/>
              <a:t> </a:t>
            </a:r>
            <a:r>
              <a:rPr lang="sk-SK" b="0" i="1" dirty="0" err="1" smtClean="0"/>
              <a:t>outside</a:t>
            </a:r>
            <a:r>
              <a:rPr lang="sk-SK" b="0" i="1" dirty="0" smtClean="0"/>
              <a:t> </a:t>
            </a:r>
            <a:r>
              <a:rPr lang="sk-SK" b="0" i="1" dirty="0" err="1" smtClean="0"/>
              <a:t>the</a:t>
            </a:r>
            <a:r>
              <a:rPr lang="sk-SK" b="0" i="1" dirty="0" smtClean="0"/>
              <a:t> </a:t>
            </a:r>
            <a:r>
              <a:rPr lang="sk-SK" b="0" i="1" dirty="0" err="1" smtClean="0"/>
              <a:t>operational</a:t>
            </a:r>
            <a:r>
              <a:rPr lang="sk-SK" b="0" i="1" dirty="0" smtClean="0"/>
              <a:t> </a:t>
            </a:r>
            <a:r>
              <a:rPr lang="sk-SK" b="0" i="1" dirty="0" err="1" smtClean="0"/>
              <a:t>funds</a:t>
            </a:r>
            <a:r>
              <a:rPr lang="sk-SK" b="0" i="1" dirty="0" smtClean="0"/>
              <a:t> in </a:t>
            </a:r>
            <a:r>
              <a:rPr lang="sk-SK" b="0" i="1" dirty="0" err="1" smtClean="0"/>
              <a:t>Bulgaria</a:t>
            </a:r>
            <a:r>
              <a:rPr lang="sk-SK" b="0" i="1" dirty="0" smtClean="0"/>
              <a:t>. </a:t>
            </a:r>
            <a:r>
              <a:rPr lang="sk-SK" b="0" i="1" dirty="0" err="1" smtClean="0"/>
              <a:t>It</a:t>
            </a:r>
            <a:r>
              <a:rPr lang="sk-SK" b="0" i="1" dirty="0" smtClean="0"/>
              <a:t> </a:t>
            </a:r>
            <a:r>
              <a:rPr lang="sk-SK" b="0" i="1" dirty="0" err="1" smtClean="0"/>
              <a:t>consist</a:t>
            </a:r>
            <a:r>
              <a:rPr lang="sk-SK" b="0" i="1" dirty="0" smtClean="0"/>
              <a:t> </a:t>
            </a:r>
            <a:r>
              <a:rPr lang="sk-SK" b="0" i="1" dirty="0" err="1" smtClean="0"/>
              <a:t>mainly</a:t>
            </a:r>
            <a:r>
              <a:rPr lang="sk-SK" b="0" i="1" dirty="0" smtClean="0"/>
              <a:t> in </a:t>
            </a:r>
            <a:r>
              <a:rPr lang="sk-SK" b="0" i="1" dirty="0" err="1" smtClean="0"/>
              <a:t>transferring</a:t>
            </a:r>
            <a:r>
              <a:rPr lang="sk-SK" b="0" i="1" dirty="0" smtClean="0"/>
              <a:t> a </a:t>
            </a:r>
            <a:r>
              <a:rPr lang="sk-SK" b="0" i="1" dirty="0" err="1" smtClean="0"/>
              <a:t>good</a:t>
            </a:r>
            <a:r>
              <a:rPr lang="sk-SK" b="0" i="1" dirty="0" smtClean="0"/>
              <a:t> idea </a:t>
            </a:r>
            <a:r>
              <a:rPr lang="sk-SK" b="0" i="1" dirty="0" err="1" smtClean="0"/>
              <a:t>that</a:t>
            </a:r>
            <a:r>
              <a:rPr lang="sk-SK" b="0" i="1" dirty="0" smtClean="0"/>
              <a:t> </a:t>
            </a:r>
            <a:r>
              <a:rPr lang="sk-SK" b="0" i="1" dirty="0" err="1" smtClean="0"/>
              <a:t>is</a:t>
            </a:r>
            <a:r>
              <a:rPr lang="sk-SK" b="0" i="1" dirty="0" smtClean="0"/>
              <a:t> </a:t>
            </a:r>
            <a:r>
              <a:rPr lang="sk-SK" b="0" i="1" dirty="0" err="1" smtClean="0"/>
              <a:t>always</a:t>
            </a:r>
            <a:r>
              <a:rPr lang="sk-SK" b="0" i="1" dirty="0" smtClean="0"/>
              <a:t> </a:t>
            </a:r>
            <a:r>
              <a:rPr lang="sk-SK" b="0" i="1" dirty="0" err="1" smtClean="0"/>
              <a:t>dependable</a:t>
            </a:r>
            <a:r>
              <a:rPr lang="sk-SK" b="0" i="1" dirty="0" smtClean="0"/>
              <a:t> on a </a:t>
            </a:r>
            <a:r>
              <a:rPr lang="sk-SK" b="0" i="1" dirty="0" err="1" smtClean="0"/>
              <a:t>one-time</a:t>
            </a:r>
            <a:r>
              <a:rPr lang="sk-SK" b="0" i="1" dirty="0" smtClean="0"/>
              <a:t> </a:t>
            </a:r>
            <a:r>
              <a:rPr lang="sk-SK" b="0" i="1" dirty="0" err="1" smtClean="0"/>
              <a:t>funding</a:t>
            </a:r>
            <a:r>
              <a:rPr lang="sk-SK" b="0" i="1" dirty="0" smtClean="0"/>
              <a:t> and </a:t>
            </a:r>
            <a:r>
              <a:rPr lang="sk-SK" b="0" i="1" dirty="0" err="1" smtClean="0"/>
              <a:t>is</a:t>
            </a:r>
            <a:r>
              <a:rPr lang="sk-SK" b="0" i="1" dirty="0" smtClean="0"/>
              <a:t> </a:t>
            </a:r>
            <a:r>
              <a:rPr lang="sk-SK" b="0" i="1" dirty="0" err="1" smtClean="0"/>
              <a:t>far</a:t>
            </a:r>
            <a:r>
              <a:rPr lang="sk-SK" b="0" i="1" dirty="0" smtClean="0"/>
              <a:t> </a:t>
            </a:r>
            <a:r>
              <a:rPr lang="sk-SK" b="0" i="1" dirty="0" err="1" smtClean="0"/>
              <a:t>for</a:t>
            </a:r>
            <a:r>
              <a:rPr lang="sk-SK" b="0" i="1" dirty="0" smtClean="0"/>
              <a:t> </a:t>
            </a:r>
            <a:r>
              <a:rPr lang="sk-SK" b="0" i="1" dirty="0" err="1" smtClean="0"/>
              <a:t>being</a:t>
            </a:r>
            <a:r>
              <a:rPr lang="sk-SK" b="0" i="1" dirty="0" smtClean="0"/>
              <a:t> </a:t>
            </a:r>
            <a:r>
              <a:rPr lang="sk-SK" b="0" i="1" dirty="0" err="1" smtClean="0"/>
              <a:t>sustainable</a:t>
            </a:r>
            <a:r>
              <a:rPr lang="sk-SK" b="0" i="1" dirty="0" smtClean="0"/>
              <a:t> </a:t>
            </a:r>
            <a:r>
              <a:rPr lang="sk-SK" b="0" i="1" dirty="0" err="1" smtClean="0"/>
              <a:t>for</a:t>
            </a:r>
            <a:r>
              <a:rPr lang="sk-SK" b="0" i="1" dirty="0" smtClean="0"/>
              <a:t> a </a:t>
            </a:r>
            <a:r>
              <a:rPr lang="sk-SK" b="0" i="1" dirty="0" err="1" smtClean="0"/>
              <a:t>long</a:t>
            </a:r>
            <a:r>
              <a:rPr lang="sk-SK" b="0" i="1" dirty="0" smtClean="0"/>
              <a:t> </a:t>
            </a:r>
            <a:r>
              <a:rPr lang="sk-SK" b="0" i="1" dirty="0" err="1" smtClean="0"/>
              <a:t>time</a:t>
            </a:r>
            <a:r>
              <a:rPr lang="sk-SK" b="0" i="1" dirty="0" smtClean="0"/>
              <a:t>. </a:t>
            </a:r>
            <a:r>
              <a:rPr lang="sk-SK" b="0" i="1" dirty="0" err="1" smtClean="0"/>
              <a:t>The</a:t>
            </a:r>
            <a:r>
              <a:rPr lang="sk-SK" b="0" i="1" dirty="0" smtClean="0"/>
              <a:t> </a:t>
            </a:r>
            <a:r>
              <a:rPr lang="sk-SK" b="0" i="1" dirty="0" err="1" smtClean="0"/>
              <a:t>rare</a:t>
            </a:r>
            <a:r>
              <a:rPr lang="sk-SK" b="0" i="1" dirty="0" smtClean="0"/>
              <a:t> </a:t>
            </a:r>
            <a:r>
              <a:rPr lang="sk-SK" b="0" i="1" dirty="0" err="1" smtClean="0"/>
              <a:t>innovative</a:t>
            </a:r>
            <a:r>
              <a:rPr lang="sk-SK" b="0" i="1" dirty="0" smtClean="0"/>
              <a:t> </a:t>
            </a:r>
            <a:r>
              <a:rPr lang="sk-SK" b="0" i="1" dirty="0" err="1" smtClean="0"/>
              <a:t>projects</a:t>
            </a:r>
            <a:r>
              <a:rPr lang="sk-SK" b="0" i="1" dirty="0" smtClean="0"/>
              <a:t> </a:t>
            </a:r>
            <a:r>
              <a:rPr lang="sk-SK" b="0" i="1" dirty="0" err="1" smtClean="0"/>
              <a:t>that</a:t>
            </a:r>
            <a:r>
              <a:rPr lang="sk-SK" b="0" i="1" dirty="0" smtClean="0"/>
              <a:t> are </a:t>
            </a:r>
            <a:r>
              <a:rPr lang="sk-SK" b="0" i="1" dirty="0" err="1" smtClean="0"/>
              <a:t>implemented</a:t>
            </a:r>
            <a:r>
              <a:rPr lang="sk-SK" b="0" i="1" dirty="0" smtClean="0"/>
              <a:t> </a:t>
            </a:r>
            <a:r>
              <a:rPr lang="sk-SK" b="0" i="1" dirty="0" err="1" smtClean="0"/>
              <a:t>might</a:t>
            </a:r>
            <a:r>
              <a:rPr lang="sk-SK" b="0" i="1" dirty="0" smtClean="0"/>
              <a:t> </a:t>
            </a:r>
            <a:r>
              <a:rPr lang="sk-SK" b="0" i="1" dirty="0" err="1" smtClean="0"/>
              <a:t>be</a:t>
            </a:r>
            <a:r>
              <a:rPr lang="sk-SK" b="0" i="1" dirty="0" smtClean="0"/>
              <a:t> </a:t>
            </a:r>
            <a:r>
              <a:rPr lang="sk-SK" b="0" i="1" dirty="0" err="1" smtClean="0"/>
              <a:t>used</a:t>
            </a:r>
            <a:r>
              <a:rPr lang="sk-SK" b="0" i="1" dirty="0" smtClean="0"/>
              <a:t> as </a:t>
            </a:r>
            <a:r>
              <a:rPr lang="sk-SK" b="0" i="1" dirty="0" err="1" smtClean="0"/>
              <a:t>models</a:t>
            </a:r>
            <a:r>
              <a:rPr lang="sk-SK" b="0" i="1" dirty="0" smtClean="0"/>
              <a:t> </a:t>
            </a:r>
            <a:r>
              <a:rPr lang="sk-SK" b="0" i="1" dirty="0" err="1" smtClean="0"/>
              <a:t>but</a:t>
            </a:r>
            <a:r>
              <a:rPr lang="sk-SK" b="0" i="1" dirty="0" smtClean="0"/>
              <a:t> do </a:t>
            </a:r>
            <a:r>
              <a:rPr lang="sk-SK" b="0" i="1" dirty="0" err="1" smtClean="0"/>
              <a:t>not</a:t>
            </a:r>
            <a:r>
              <a:rPr lang="sk-SK" b="0" i="1" dirty="0" smtClean="0"/>
              <a:t> </a:t>
            </a:r>
            <a:r>
              <a:rPr lang="sk-SK" b="0" i="1" dirty="0" err="1" smtClean="0"/>
              <a:t>receive</a:t>
            </a:r>
            <a:r>
              <a:rPr lang="sk-SK" b="0" i="1" dirty="0" smtClean="0"/>
              <a:t> </a:t>
            </a:r>
            <a:r>
              <a:rPr lang="sk-SK" b="0" i="1" dirty="0" err="1" smtClean="0"/>
              <a:t>further</a:t>
            </a:r>
            <a:r>
              <a:rPr lang="sk-SK" b="0" i="1" dirty="0" smtClean="0"/>
              <a:t> </a:t>
            </a:r>
            <a:r>
              <a:rPr lang="sk-SK" b="0" i="1" dirty="0" err="1" smtClean="0"/>
              <a:t>funding</a:t>
            </a:r>
            <a:r>
              <a:rPr lang="sk-SK" b="0" i="1" dirty="0" smtClean="0"/>
              <a:t> or </a:t>
            </a:r>
            <a:r>
              <a:rPr lang="sk-SK" b="0" i="1" dirty="0" err="1" smtClean="0"/>
              <a:t>option</a:t>
            </a:r>
            <a:r>
              <a:rPr lang="sk-SK" b="0" i="1" dirty="0" smtClean="0"/>
              <a:t> </a:t>
            </a:r>
            <a:r>
              <a:rPr lang="sk-SK" b="0" i="1" dirty="0" err="1" smtClean="0"/>
              <a:t>for</a:t>
            </a:r>
            <a:r>
              <a:rPr lang="sk-SK" b="0" i="1" dirty="0" smtClean="0"/>
              <a:t> </a:t>
            </a:r>
            <a:r>
              <a:rPr lang="sk-SK" b="0" i="1" dirty="0" err="1" smtClean="0"/>
              <a:t>replication</a:t>
            </a:r>
            <a:r>
              <a:rPr lang="sk-SK" b="0" i="1" dirty="0" smtClean="0"/>
              <a:t>. </a:t>
            </a:r>
            <a:r>
              <a:rPr lang="sk-SK" b="0" i="1" dirty="0" err="1" smtClean="0"/>
              <a:t>The</a:t>
            </a:r>
            <a:r>
              <a:rPr lang="sk-SK" b="0" i="1" dirty="0" smtClean="0"/>
              <a:t> </a:t>
            </a:r>
            <a:r>
              <a:rPr lang="sk-SK" b="0" i="1" dirty="0" err="1" smtClean="0"/>
              <a:t>consumers</a:t>
            </a:r>
            <a:r>
              <a:rPr lang="sk-SK" b="0" i="1" dirty="0" smtClean="0"/>
              <a:t> are </a:t>
            </a:r>
            <a:r>
              <a:rPr lang="sk-SK" b="0" i="1" dirty="0" err="1" smtClean="0"/>
              <a:t>not</a:t>
            </a:r>
            <a:r>
              <a:rPr lang="sk-SK" b="0" i="1" dirty="0" smtClean="0"/>
              <a:t> </a:t>
            </a:r>
            <a:r>
              <a:rPr lang="sk-SK" b="0" i="1" dirty="0" err="1" smtClean="0"/>
              <a:t>asking</a:t>
            </a:r>
            <a:r>
              <a:rPr lang="sk-SK" b="0" i="1" dirty="0" smtClean="0"/>
              <a:t> </a:t>
            </a:r>
            <a:r>
              <a:rPr lang="sk-SK" b="0" i="1" dirty="0" err="1" smtClean="0"/>
              <a:t>for</a:t>
            </a:r>
            <a:r>
              <a:rPr lang="sk-SK" b="0" i="1" dirty="0" smtClean="0"/>
              <a:t> </a:t>
            </a:r>
            <a:r>
              <a:rPr lang="sk-SK" b="0" i="1" dirty="0" err="1" smtClean="0"/>
              <a:t>innovative</a:t>
            </a:r>
            <a:r>
              <a:rPr lang="sk-SK" b="0" i="1" dirty="0" smtClean="0"/>
              <a:t> </a:t>
            </a:r>
            <a:r>
              <a:rPr lang="sk-SK" b="0" i="1" dirty="0" err="1" smtClean="0"/>
              <a:t>services</a:t>
            </a:r>
            <a:r>
              <a:rPr lang="sk-SK" b="0" i="1" dirty="0" smtClean="0"/>
              <a:t> as </a:t>
            </a:r>
            <a:r>
              <a:rPr lang="sk-SK" b="0" i="1" dirty="0" err="1" smtClean="0"/>
              <a:t>they</a:t>
            </a:r>
            <a:r>
              <a:rPr lang="sk-SK" b="0" i="1" dirty="0" smtClean="0"/>
              <a:t> do </a:t>
            </a:r>
            <a:r>
              <a:rPr lang="sk-SK" b="0" i="1" dirty="0" err="1" smtClean="0"/>
              <a:t>not</a:t>
            </a:r>
            <a:r>
              <a:rPr lang="sk-SK" b="0" i="1" dirty="0" smtClean="0"/>
              <a:t> </a:t>
            </a:r>
            <a:r>
              <a:rPr lang="sk-SK" b="0" i="1" dirty="0" err="1" smtClean="0"/>
              <a:t>know</a:t>
            </a:r>
            <a:r>
              <a:rPr lang="sk-SK" b="0" i="1" dirty="0" smtClean="0"/>
              <a:t> </a:t>
            </a:r>
            <a:r>
              <a:rPr lang="sk-SK" b="0" i="1" dirty="0" err="1" smtClean="0"/>
              <a:t>about</a:t>
            </a:r>
            <a:r>
              <a:rPr lang="sk-SK" b="0" i="1" dirty="0" smtClean="0"/>
              <a:t> </a:t>
            </a:r>
            <a:r>
              <a:rPr lang="sk-SK" b="0" i="1" dirty="0" err="1" smtClean="0"/>
              <a:t>them</a:t>
            </a:r>
            <a:r>
              <a:rPr lang="sk-SK" b="0" i="1" dirty="0" smtClean="0"/>
              <a:t>. </a:t>
            </a:r>
            <a:r>
              <a:rPr lang="sk-SK" b="0" i="1" dirty="0" err="1" smtClean="0"/>
              <a:t>There</a:t>
            </a:r>
            <a:r>
              <a:rPr lang="sk-SK" b="0" i="1" dirty="0" smtClean="0"/>
              <a:t> </a:t>
            </a:r>
            <a:r>
              <a:rPr lang="sk-SK" b="0" i="1" dirty="0" err="1" smtClean="0"/>
              <a:t>is</a:t>
            </a:r>
            <a:r>
              <a:rPr lang="sk-SK" b="0" i="1" dirty="0" smtClean="0"/>
              <a:t> no </a:t>
            </a:r>
            <a:r>
              <a:rPr lang="sk-SK" b="0" i="1" dirty="0" err="1" smtClean="0"/>
              <a:t>active</a:t>
            </a:r>
            <a:r>
              <a:rPr lang="sk-SK" b="0" i="1" dirty="0" smtClean="0"/>
              <a:t> </a:t>
            </a:r>
            <a:r>
              <a:rPr lang="sk-SK" b="0" i="1" dirty="0" err="1" smtClean="0"/>
              <a:t>dialogue</a:t>
            </a:r>
            <a:r>
              <a:rPr lang="sk-SK" b="0" i="1" dirty="0" smtClean="0"/>
              <a:t> </a:t>
            </a:r>
            <a:r>
              <a:rPr lang="sk-SK" b="0" i="1" dirty="0" err="1" smtClean="0"/>
              <a:t>between</a:t>
            </a:r>
            <a:r>
              <a:rPr lang="sk-SK" b="0" i="1" dirty="0" smtClean="0"/>
              <a:t> </a:t>
            </a:r>
            <a:r>
              <a:rPr lang="sk-SK" b="0" i="1" dirty="0" err="1" smtClean="0"/>
              <a:t>developers</a:t>
            </a:r>
            <a:r>
              <a:rPr lang="sk-SK" b="0" i="1" dirty="0" smtClean="0"/>
              <a:t> of </a:t>
            </a:r>
            <a:r>
              <a:rPr lang="sk-SK" b="0" i="1" dirty="0" err="1" smtClean="0"/>
              <a:t>innovations</a:t>
            </a:r>
            <a:r>
              <a:rPr lang="sk-SK" b="0" i="1" dirty="0" smtClean="0"/>
              <a:t> and </a:t>
            </a:r>
            <a:r>
              <a:rPr lang="sk-SK" b="0" i="1" dirty="0" err="1" smtClean="0"/>
              <a:t>social</a:t>
            </a:r>
            <a:r>
              <a:rPr lang="sk-SK" b="0" i="1" dirty="0" smtClean="0"/>
              <a:t> </a:t>
            </a:r>
            <a:r>
              <a:rPr lang="sk-SK" b="0" i="1" dirty="0" err="1" smtClean="0"/>
              <a:t>services</a:t>
            </a:r>
            <a:r>
              <a:rPr lang="sk-SK" b="0" i="1" dirty="0" smtClean="0"/>
              <a:t> </a:t>
            </a:r>
            <a:r>
              <a:rPr lang="sk-SK" b="0" i="1" dirty="0" err="1" smtClean="0"/>
              <a:t>providers</a:t>
            </a:r>
            <a:r>
              <a:rPr lang="sk-SK" b="0" i="1" dirty="0" smtClean="0"/>
              <a:t>. Nor </a:t>
            </a:r>
            <a:r>
              <a:rPr lang="sk-SK" b="0" i="1" dirty="0" err="1" smtClean="0"/>
              <a:t>there</a:t>
            </a:r>
            <a:r>
              <a:rPr lang="sk-SK" b="0" i="1" dirty="0" smtClean="0"/>
              <a:t> </a:t>
            </a:r>
            <a:r>
              <a:rPr lang="sk-SK" b="0" i="1" dirty="0" err="1" smtClean="0"/>
              <a:t>is</a:t>
            </a:r>
            <a:r>
              <a:rPr lang="sk-SK" b="0" i="1" dirty="0" smtClean="0"/>
              <a:t> a </a:t>
            </a:r>
            <a:r>
              <a:rPr lang="sk-SK" b="0" i="1" dirty="0" err="1" smtClean="0"/>
              <a:t>vice-versa</a:t>
            </a:r>
            <a:r>
              <a:rPr lang="sk-SK" b="0" i="1" dirty="0" smtClean="0"/>
              <a:t> </a:t>
            </a:r>
            <a:r>
              <a:rPr lang="sk-SK" b="0" i="1" dirty="0" err="1" smtClean="0"/>
              <a:t>communication</a:t>
            </a:r>
            <a:r>
              <a:rPr lang="sk-SK" b="0" i="1" dirty="0" smtClean="0"/>
              <a:t> so </a:t>
            </a:r>
            <a:r>
              <a:rPr lang="sk-SK" b="0" i="1" dirty="0" err="1" smtClean="0"/>
              <a:t>far</a:t>
            </a:r>
            <a:r>
              <a:rPr lang="sk-SK" b="0" i="1" dirty="0" smtClean="0"/>
              <a:t>.</a:t>
            </a:r>
            <a:r>
              <a:rPr lang="bg-BG" b="0" i="1" dirty="0" smtClean="0"/>
              <a:t>”</a:t>
            </a:r>
            <a:endParaRPr lang="sk-SK" b="0" i="1" dirty="0" smtClean="0"/>
          </a:p>
          <a:p>
            <a:pPr lvl="0" algn="ctr"/>
            <a:endParaRPr lang="sk-SK" b="0" i="1" dirty="0" smtClean="0"/>
          </a:p>
          <a:p>
            <a:pPr lvl="0" algn="ctr"/>
            <a:endParaRPr lang="en-GB" b="0" i="1" dirty="0"/>
          </a:p>
        </p:txBody>
      </p:sp>
    </p:spTree>
    <p:extLst>
      <p:ext uri="{BB962C8B-B14F-4D97-AF65-F5344CB8AC3E}">
        <p14:creationId xmlns:p14="http://schemas.microsoft.com/office/powerpoint/2010/main" val="689176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Formal carers</a:t>
            </a:r>
            <a:endParaRPr lang="en-GB" dirty="0"/>
          </a:p>
        </p:txBody>
      </p:sp>
      <p:sp>
        <p:nvSpPr>
          <p:cNvPr id="3" name="Text Placeholder 2"/>
          <p:cNvSpPr>
            <a:spLocks noGrp="1"/>
          </p:cNvSpPr>
          <p:nvPr>
            <p:ph type="body" sz="quarter" idx="10"/>
          </p:nvPr>
        </p:nvSpPr>
        <p:spPr/>
        <p:txBody>
          <a:bodyPr/>
          <a:lstStyle/>
          <a:p>
            <a:r>
              <a:rPr lang="en-GB" dirty="0" smtClean="0"/>
              <a:t>		</a:t>
            </a:r>
            <a:r>
              <a:rPr lang="en-GB" dirty="0" err="1" smtClean="0"/>
              <a:t>Dolni</a:t>
            </a:r>
            <a:r>
              <a:rPr lang="en-GB" dirty="0" smtClean="0"/>
              <a:t> </a:t>
            </a:r>
            <a:r>
              <a:rPr lang="en-GB" dirty="0" err="1" smtClean="0"/>
              <a:t>Chiflik</a:t>
            </a:r>
            <a:r>
              <a:rPr lang="en-GB" dirty="0" smtClean="0"/>
              <a:t> Municipality</a:t>
            </a:r>
          </a:p>
          <a:p>
            <a:r>
              <a:rPr lang="en-GB" dirty="0"/>
              <a:t>	</a:t>
            </a:r>
            <a:r>
              <a:rPr lang="en-GB" sz="2000" b="0" dirty="0" smtClean="0"/>
              <a:t>“</a:t>
            </a:r>
            <a:r>
              <a:rPr lang="en-GB" sz="2000" b="0" i="1" dirty="0" smtClean="0"/>
              <a:t>To be able to implement innovations in the home care we first need to know about them. There is no operating “channel” of information for the opportunities to be implemented directly. Secondly, we deal mostly with people that are far from being pro-innovative due to their age or restricted capabilities to reach innovations, they simply can not ask for services they do not know they exist. Thirdly, the home care delivery, especially out of the big cities, is mediated, I mean directly delivered to elderly patients at home by people with low level of education and is usually a low-paid work – thus the carers them selves they are not capable to be pro-innovative. So to implement innovations in home care we will also need to add some kind of supplementary education for the carers to help them implement the possible innovation.”</a:t>
            </a:r>
            <a:endParaRPr lang="en-GB" sz="2000" dirty="0"/>
          </a:p>
        </p:txBody>
      </p:sp>
    </p:spTree>
    <p:extLst>
      <p:ext uri="{BB962C8B-B14F-4D97-AF65-F5344CB8AC3E}">
        <p14:creationId xmlns:p14="http://schemas.microsoft.com/office/powerpoint/2010/main" val="1732802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Formal carers</a:t>
            </a:r>
            <a:endParaRPr lang="en-GB" dirty="0"/>
          </a:p>
        </p:txBody>
      </p:sp>
      <p:sp>
        <p:nvSpPr>
          <p:cNvPr id="3" name="Text Placeholder 2"/>
          <p:cNvSpPr>
            <a:spLocks noGrp="1"/>
          </p:cNvSpPr>
          <p:nvPr>
            <p:ph type="body" sz="quarter" idx="10"/>
          </p:nvPr>
        </p:nvSpPr>
        <p:spPr/>
        <p:txBody>
          <a:bodyPr/>
          <a:lstStyle/>
          <a:p>
            <a:pPr lvl="0"/>
            <a:r>
              <a:rPr lang="en-GB" dirty="0" smtClean="0"/>
              <a:t>		NGO Vision</a:t>
            </a:r>
          </a:p>
          <a:p>
            <a:pPr lvl="0"/>
            <a:r>
              <a:rPr lang="bg-BG" b="0" i="1" dirty="0" smtClean="0"/>
              <a:t>“</a:t>
            </a:r>
            <a:r>
              <a:rPr lang="sk-SK" b="0" i="1" dirty="0" smtClean="0"/>
              <a:t>T</a:t>
            </a:r>
            <a:r>
              <a:rPr lang="en-GB" b="0" i="1" dirty="0"/>
              <a:t>here are </a:t>
            </a:r>
            <a:r>
              <a:rPr lang="en-GB" b="0" i="1" dirty="0" smtClean="0"/>
              <a:t>few initiatives </a:t>
            </a:r>
            <a:r>
              <a:rPr lang="en-GB" b="0" i="1" dirty="0"/>
              <a:t>of </a:t>
            </a:r>
            <a:r>
              <a:rPr lang="en-GB" b="0" i="1" dirty="0" smtClean="0"/>
              <a:t>single organisations for developing innovative services in home care </a:t>
            </a:r>
            <a:r>
              <a:rPr lang="en-GB" b="0" i="1" dirty="0"/>
              <a:t>but </a:t>
            </a:r>
            <a:r>
              <a:rPr lang="en-GB" b="0" i="1" dirty="0" smtClean="0"/>
              <a:t>they stay isolated in the large image nationally as they did </a:t>
            </a:r>
            <a:r>
              <a:rPr lang="en-GB" b="0" i="1" dirty="0"/>
              <a:t>not </a:t>
            </a:r>
            <a:r>
              <a:rPr lang="en-GB" b="0" i="1" dirty="0" smtClean="0"/>
              <a:t>influence the politics implemented. The initiatives are welcome and promoted but they need to be supported  </a:t>
            </a:r>
            <a:r>
              <a:rPr lang="en-GB" b="0" i="1" dirty="0"/>
              <a:t>institutionally </a:t>
            </a:r>
            <a:r>
              <a:rPr lang="en-GB" b="0" i="1" dirty="0" smtClean="0"/>
              <a:t>by a higher governmental/regional level in terms of financing and in long-term perspective in terms of sustainability.</a:t>
            </a:r>
            <a:r>
              <a:rPr lang="bg-BG" b="0" i="1" dirty="0" smtClean="0"/>
              <a:t>”</a:t>
            </a:r>
            <a:endParaRPr lang="en-GB" dirty="0"/>
          </a:p>
        </p:txBody>
      </p:sp>
    </p:spTree>
    <p:extLst>
      <p:ext uri="{BB962C8B-B14F-4D97-AF65-F5344CB8AC3E}">
        <p14:creationId xmlns:p14="http://schemas.microsoft.com/office/powerpoint/2010/main" val="53182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r>
              <a:rPr lang="en-GB" altLang="sl-SI" dirty="0" smtClean="0"/>
              <a:t>Academia and research</a:t>
            </a:r>
          </a:p>
        </p:txBody>
      </p:sp>
      <p:sp>
        <p:nvSpPr>
          <p:cNvPr id="8" name="Espace réservé du texte 7"/>
          <p:cNvSpPr>
            <a:spLocks noGrp="1"/>
          </p:cNvSpPr>
          <p:nvPr>
            <p:ph type="body" sz="quarter" idx="10"/>
          </p:nvPr>
        </p:nvSpPr>
        <p:spPr>
          <a:xfrm>
            <a:off x="457200" y="1368425"/>
            <a:ext cx="8207375" cy="5183188"/>
          </a:xfrm>
        </p:spPr>
        <p:txBody>
          <a:bodyPr rtlCol="0">
            <a:normAutofit fontScale="92500" lnSpcReduction="10000"/>
          </a:bodyPr>
          <a:lstStyle/>
          <a:p>
            <a:pPr lvl="0" algn="ctr"/>
            <a:r>
              <a:rPr lang="sk-SK" dirty="0" err="1" smtClean="0"/>
              <a:t>Technical</a:t>
            </a:r>
            <a:r>
              <a:rPr lang="sk-SK" dirty="0" smtClean="0"/>
              <a:t> </a:t>
            </a:r>
            <a:r>
              <a:rPr lang="sk-SK" dirty="0" err="1" smtClean="0"/>
              <a:t>Universities</a:t>
            </a:r>
            <a:r>
              <a:rPr lang="sk-SK" dirty="0" smtClean="0"/>
              <a:t> </a:t>
            </a:r>
            <a:r>
              <a:rPr lang="sk-SK" dirty="0" err="1" smtClean="0"/>
              <a:t>Varna</a:t>
            </a:r>
            <a:r>
              <a:rPr lang="sk-SK" dirty="0" smtClean="0"/>
              <a:t> and Sofia:</a:t>
            </a:r>
            <a:r>
              <a:rPr lang="en-GB" dirty="0" smtClean="0"/>
              <a:t> </a:t>
            </a:r>
            <a:endParaRPr lang="sk-SK" dirty="0" smtClean="0"/>
          </a:p>
          <a:p>
            <a:pPr lvl="0" algn="ctr"/>
            <a:endParaRPr lang="sk-SK" b="0" i="1" dirty="0" smtClean="0"/>
          </a:p>
          <a:p>
            <a:pPr lvl="0" algn="ctr"/>
            <a:r>
              <a:rPr lang="bg-BG" b="0" i="1" dirty="0" smtClean="0"/>
              <a:t>”</a:t>
            </a:r>
            <a:r>
              <a:rPr lang="en-GB" b="0" i="1" dirty="0" smtClean="0"/>
              <a:t>The home care delivery institutions – the municipalities and the governmental institutions that are responsible for financing the home care, and the social care providers also – they are not active in communicating with the research entities and the universities. Some NGOs are cooperating with us but mainly at the concept or design level, not at the implementation level, as they are not deliverers of home care. We are cooperating within the academia, ensuring cross-disciplinary outputs with medical universities and designing solutions to be offered to the formal home care providers and there is where the link is cut. On the other hand we are facing a growing interest from the side of ICT companies for cooperating with academia in the filed of applied research and common projects implementation.</a:t>
            </a:r>
            <a:r>
              <a:rPr lang="bg-BG" b="0" i="1" dirty="0" smtClean="0"/>
              <a:t>”</a:t>
            </a:r>
            <a:endParaRPr lang="en-GB" b="0" i="1" dirty="0" smtClean="0"/>
          </a:p>
          <a:p>
            <a:pPr lvl="0" algn="ctr"/>
            <a:endParaRPr lang="en-GB" b="0" i="1" dirty="0"/>
          </a:p>
        </p:txBody>
      </p:sp>
    </p:spTree>
    <p:extLst>
      <p:ext uri="{BB962C8B-B14F-4D97-AF65-F5344CB8AC3E}">
        <p14:creationId xmlns:p14="http://schemas.microsoft.com/office/powerpoint/2010/main" val="2674753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Academia and research</a:t>
            </a:r>
            <a:endParaRPr lang="en-GB" dirty="0"/>
          </a:p>
        </p:txBody>
      </p:sp>
      <p:sp>
        <p:nvSpPr>
          <p:cNvPr id="3" name="Text Placeholder 2"/>
          <p:cNvSpPr>
            <a:spLocks noGrp="1"/>
          </p:cNvSpPr>
          <p:nvPr>
            <p:ph type="body" sz="quarter" idx="10"/>
          </p:nvPr>
        </p:nvSpPr>
        <p:spPr/>
        <p:txBody>
          <a:bodyPr/>
          <a:lstStyle/>
          <a:p>
            <a:r>
              <a:rPr lang="en-GB" b="0" dirty="0" smtClean="0"/>
              <a:t>		</a:t>
            </a:r>
            <a:r>
              <a:rPr lang="en-GB" dirty="0" smtClean="0"/>
              <a:t>Varna Free University</a:t>
            </a:r>
          </a:p>
          <a:p>
            <a:r>
              <a:rPr lang="en-GB" dirty="0"/>
              <a:t> </a:t>
            </a:r>
            <a:r>
              <a:rPr lang="en-GB" b="0" i="1" dirty="0"/>
              <a:t> </a:t>
            </a:r>
            <a:r>
              <a:rPr lang="en-GB" b="0" i="1" dirty="0" smtClean="0"/>
              <a:t>   “We have settled up many initiatives related to start-ups in innovations and we attract and support numerous young entrepreneurs part of which might be interested to be involved in innovative projects related to home care but the formal/informal carers should initiate possible partnership as only they could formulate the relevant needs for innovations. At the moment there is a gap between the possible innovations’ developers and the carers, and we may serve as a bridge between them." </a:t>
            </a:r>
            <a:endParaRPr lang="en-GB" dirty="0"/>
          </a:p>
        </p:txBody>
      </p:sp>
    </p:spTree>
    <p:extLst>
      <p:ext uri="{BB962C8B-B14F-4D97-AF65-F5344CB8AC3E}">
        <p14:creationId xmlns:p14="http://schemas.microsoft.com/office/powerpoint/2010/main" val="856826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Academia and research</a:t>
            </a:r>
            <a:endParaRPr lang="en-GB" dirty="0"/>
          </a:p>
        </p:txBody>
      </p:sp>
      <p:sp>
        <p:nvSpPr>
          <p:cNvPr id="3" name="Text Placeholder 2"/>
          <p:cNvSpPr>
            <a:spLocks noGrp="1"/>
          </p:cNvSpPr>
          <p:nvPr>
            <p:ph type="body" sz="quarter" idx="10"/>
          </p:nvPr>
        </p:nvSpPr>
        <p:spPr/>
        <p:txBody>
          <a:bodyPr/>
          <a:lstStyle/>
          <a:p>
            <a:r>
              <a:rPr lang="en-GB" dirty="0" smtClean="0"/>
              <a:t>		New Bulgarian </a:t>
            </a:r>
            <a:r>
              <a:rPr lang="en-GB" dirty="0" smtClean="0"/>
              <a:t>University</a:t>
            </a:r>
          </a:p>
          <a:p>
            <a:endParaRPr lang="en-GB" dirty="0"/>
          </a:p>
          <a:p>
            <a:r>
              <a:rPr lang="en-GB" dirty="0" smtClean="0"/>
              <a:t>	</a:t>
            </a:r>
            <a:r>
              <a:rPr lang="en-GB" b="0" i="1" dirty="0" smtClean="0"/>
              <a:t>”The developers </a:t>
            </a:r>
            <a:r>
              <a:rPr lang="en-GB" b="0" i="1" dirty="0" smtClean="0"/>
              <a:t>of innovations might be invited in a kind of regional innovations centres together with home care stakeholders to stimulate the dialogue and exchange of information, based in universities. The pro-innovative business should regularly  inform the carers about the new opportunities and help them test new services and products that could be developed as prototypes in universities. The regional government and municipalities will be more willing to pilot the result of similar centres rather more than single projects’ outputs in the home care field.”</a:t>
            </a:r>
            <a:endParaRPr lang="en-GB" dirty="0" smtClean="0"/>
          </a:p>
          <a:p>
            <a:r>
              <a:rPr lang="en-GB" dirty="0"/>
              <a:t>	</a:t>
            </a:r>
            <a:r>
              <a:rPr lang="en-GB" dirty="0" smtClean="0"/>
              <a:t>	</a:t>
            </a:r>
            <a:endParaRPr lang="en-GB" dirty="0"/>
          </a:p>
        </p:txBody>
      </p:sp>
    </p:spTree>
    <p:extLst>
      <p:ext uri="{BB962C8B-B14F-4D97-AF65-F5344CB8AC3E}">
        <p14:creationId xmlns:p14="http://schemas.microsoft.com/office/powerpoint/2010/main" val="1031174269"/>
      </p:ext>
    </p:extLst>
  </p:cSld>
  <p:clrMapOvr>
    <a:masterClrMapping/>
  </p:clrMapOvr>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1979</TotalTime>
  <Words>1476</Words>
  <Application>Microsoft Macintosh PowerPoint</Application>
  <PresentationFormat>On-screen Show (4:3)</PresentationFormat>
  <Paragraphs>82</Paragraphs>
  <Slides>18</Slides>
  <Notes>1</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18</vt:i4>
      </vt:variant>
    </vt:vector>
  </HeadingPairs>
  <TitlesOfParts>
    <vt:vector size="27" baseType="lpstr">
      <vt:lpstr>Calibri</vt:lpstr>
      <vt:lpstr>Courier New</vt:lpstr>
      <vt:lpstr>Webdings</vt:lpstr>
      <vt:lpstr>Wingdings</vt:lpstr>
      <vt:lpstr>Arial</vt:lpstr>
      <vt:lpstr>HoCare_PPT_Template</vt:lpstr>
      <vt:lpstr>CONTENT page</vt:lpstr>
      <vt:lpstr>IMAGE</vt:lpstr>
      <vt:lpstr>BLOCK page </vt:lpstr>
      <vt:lpstr>Current situation regarding Home Care R&amp;I support  Generation of innovation through addressing unmet needs identified by citizen / user helix of quadruple-helix approach BULGARIA</vt:lpstr>
      <vt:lpstr>     Innovations in Bulgaria</vt:lpstr>
      <vt:lpstr>The point of view of representatives of stakeholders:</vt:lpstr>
      <vt:lpstr>Formal carers</vt:lpstr>
      <vt:lpstr>Formal carers</vt:lpstr>
      <vt:lpstr>Formal carers</vt:lpstr>
      <vt:lpstr>Academia and research</vt:lpstr>
      <vt:lpstr>Academia and research</vt:lpstr>
      <vt:lpstr>Academia and research</vt:lpstr>
      <vt:lpstr>Business</vt:lpstr>
      <vt:lpstr>Business</vt:lpstr>
      <vt:lpstr>Business</vt:lpstr>
      <vt:lpstr>Business</vt:lpstr>
      <vt:lpstr>Government</vt:lpstr>
      <vt:lpstr>Government</vt:lpstr>
      <vt:lpstr>Government</vt:lpstr>
      <vt:lpstr>GENERAL SITUATION WITH IDENTIFICATION OF NEEDS  BY FORMAL AND INFORMAL PROVIDERS</vt:lpstr>
      <vt:lpstr>HOW CAN FORMAL AND INFORMAL PROVIDERS COULD BE  INVOLVED IN THE OPIC? </vt:lpstr>
    </vt:vector>
  </TitlesOfParts>
  <Manager/>
  <Company>Hewlett-Packard Company</Company>
  <LinksUpToDate>false</LinksUpToDate>
  <SharedDoc>false</SharedDoc>
  <HyperlinkBase/>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subject/>
  <dc:creator>Anas</dc:creator>
  <cp:keywords/>
  <dc:description/>
  <cp:lastModifiedBy>Silvia Stumpf</cp:lastModifiedBy>
  <cp:revision>112</cp:revision>
  <dcterms:created xsi:type="dcterms:W3CDTF">2016-05-25T15:05:31Z</dcterms:created>
  <dcterms:modified xsi:type="dcterms:W3CDTF">2017-01-19T15:34:19Z</dcterms:modified>
  <cp:category/>
</cp:coreProperties>
</file>