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7" r:id="rId2"/>
    <p:sldMasterId id="2147483690" r:id="rId3"/>
    <p:sldMasterId id="2147483695" r:id="rId4"/>
  </p:sldMasterIdLst>
  <p:notesMasterIdLst>
    <p:notesMasterId r:id="rId12"/>
  </p:notesMasterIdLst>
  <p:sldIdLst>
    <p:sldId id="257" r:id="rId5"/>
    <p:sldId id="261" r:id="rId6"/>
    <p:sldId id="264" r:id="rId7"/>
    <p:sldId id="265" r:id="rId8"/>
    <p:sldId id="266" r:id="rId9"/>
    <p:sldId id="267" r:id="rId10"/>
    <p:sldId id="268" r:id="rId11"/>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2F900C"/>
    <a:srgbClr val="1C8F0D"/>
    <a:srgbClr val="3CD6FA"/>
    <a:srgbClr val="FB93F4"/>
    <a:srgbClr val="159961"/>
    <a:srgbClr val="1CB8CF"/>
    <a:srgbClr val="FFCC00"/>
    <a:srgbClr val="21B7CF"/>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Style à thème 1 - Accentuation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75" autoAdjust="0"/>
  </p:normalViewPr>
  <p:slideViewPr>
    <p:cSldViewPr>
      <p:cViewPr>
        <p:scale>
          <a:sx n="94" d="100"/>
          <a:sy n="94" d="100"/>
        </p:scale>
        <p:origin x="-420" y="-42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4" d="100"/>
          <a:sy n="64" d="100"/>
        </p:scale>
        <p:origin x="-2645" y="-8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65448D94-7D0F-492C-AED4-90C80499C5B4}" type="datetimeFigureOut">
              <a:rPr lang="fr-FR"/>
              <a:pPr>
                <a:defRPr/>
              </a:pPr>
              <a:t>24/01/2017</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noProof="0" smtClean="0"/>
              <a:t>Modifiez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3EFB2D2-56E1-483D-A5DB-BF81E055D5DF}" type="slidenum">
              <a:rPr lang="fr-FR"/>
              <a:pPr>
                <a:defRPr/>
              </a:pPr>
              <a:t>‹#›</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SIC logo only pag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Table page">
    <p:spTree>
      <p:nvGrpSpPr>
        <p:cNvPr id="1" name=""/>
        <p:cNvGrpSpPr/>
        <p:nvPr/>
      </p:nvGrpSpPr>
      <p:grpSpPr>
        <a:xfrm>
          <a:off x="0" y="0"/>
          <a:ext cx="0" cy="0"/>
          <a:chOff x="0" y="0"/>
          <a:chExt cx="0" cy="0"/>
        </a:xfrm>
      </p:grpSpPr>
      <p:sp>
        <p:nvSpPr>
          <p:cNvPr id="5" name="ZoneTexte 3"/>
          <p:cNvSpPr txBox="1">
            <a:spLocks noChangeArrowheads="1"/>
          </p:cNvSpPr>
          <p:nvPr userDrawn="1"/>
        </p:nvSpPr>
        <p:spPr bwMode="auto">
          <a:xfrm>
            <a:off x="539750" y="1341438"/>
            <a:ext cx="8135938" cy="368300"/>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defRPr/>
            </a:pPr>
            <a:endParaRPr lang="en-GB" altLang="sl-SI"/>
          </a:p>
        </p:txBody>
      </p:sp>
      <p:sp>
        <p:nvSpPr>
          <p:cNvPr id="9" name="Titre 1"/>
          <p:cNvSpPr>
            <a:spLocks noGrp="1"/>
          </p:cNvSpPr>
          <p:nvPr>
            <p:ph type="title"/>
          </p:nvPr>
        </p:nvSpPr>
        <p:spPr>
          <a:xfrm>
            <a:off x="467544" y="432000"/>
            <a:ext cx="8229600" cy="634082"/>
          </a:xfrm>
        </p:spPr>
        <p:txBody>
          <a:bodyPr>
            <a:noAutofit/>
          </a:bodyPr>
          <a:lstStyle>
            <a:lvl1pPr algn="l">
              <a:defRPr sz="4000"/>
            </a:lvl1pPr>
          </a:lstStyle>
          <a:p>
            <a:r>
              <a:rPr lang="sl-SI" smtClean="0"/>
              <a:t>Uredite slog naslova matrice</a:t>
            </a:r>
            <a:endParaRPr lang="en-GB" dirty="0"/>
          </a:p>
        </p:txBody>
      </p:sp>
      <p:sp>
        <p:nvSpPr>
          <p:cNvPr id="11" name="Espace réservé du tableau 10"/>
          <p:cNvSpPr>
            <a:spLocks noGrp="1"/>
          </p:cNvSpPr>
          <p:nvPr>
            <p:ph type="tbl" sz="quarter" idx="10"/>
          </p:nvPr>
        </p:nvSpPr>
        <p:spPr>
          <a:xfrm>
            <a:off x="467544" y="1196975"/>
            <a:ext cx="8208144" cy="3816350"/>
          </a:xfrm>
        </p:spPr>
        <p:txBody>
          <a:bodyPr rtlCol="0">
            <a:normAutofit/>
          </a:bodyPr>
          <a:lstStyle/>
          <a:p>
            <a:pPr lvl="0"/>
            <a:endParaRPr lang="en-GB" noProof="0" dirty="0"/>
          </a:p>
        </p:txBody>
      </p:sp>
      <p:sp>
        <p:nvSpPr>
          <p:cNvPr id="3" name="Espace réservé du texte 2"/>
          <p:cNvSpPr>
            <a:spLocks noGrp="1"/>
          </p:cNvSpPr>
          <p:nvPr>
            <p:ph type="body" sz="quarter" idx="11"/>
          </p:nvPr>
        </p:nvSpPr>
        <p:spPr>
          <a:xfrm>
            <a:off x="467544" y="5157788"/>
            <a:ext cx="8208144" cy="1223540"/>
          </a:xfrm>
        </p:spPr>
        <p:txBody>
          <a:bodyPr>
            <a:normAutofit/>
          </a:bodyPr>
          <a:lstStyle>
            <a:lvl1pPr>
              <a:defRPr sz="1800" b="0">
                <a:solidFill>
                  <a:schemeClr val="tx1"/>
                </a:solidFill>
              </a:defRPr>
            </a:lvl1pPr>
          </a:lstStyle>
          <a:p>
            <a:pPr lvl="0"/>
            <a:r>
              <a:rPr lang="sl-SI" smtClean="0"/>
              <a:t>Uredite sloge besedila matrice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page + legend">
    <p:spTree>
      <p:nvGrpSpPr>
        <p:cNvPr id="1" name=""/>
        <p:cNvGrpSpPr/>
        <p:nvPr/>
      </p:nvGrpSpPr>
      <p:grpSpPr>
        <a:xfrm>
          <a:off x="0" y="0"/>
          <a:ext cx="0" cy="0"/>
          <a:chOff x="0" y="0"/>
          <a:chExt cx="0" cy="0"/>
        </a:xfrm>
      </p:grpSpPr>
      <p:sp>
        <p:nvSpPr>
          <p:cNvPr id="2" name="Titre 1"/>
          <p:cNvSpPr>
            <a:spLocks noGrp="1"/>
          </p:cNvSpPr>
          <p:nvPr>
            <p:ph type="title"/>
          </p:nvPr>
        </p:nvSpPr>
        <p:spPr>
          <a:xfrm>
            <a:off x="457200" y="1196752"/>
            <a:ext cx="3008313" cy="1162050"/>
          </a:xfrm>
        </p:spPr>
        <p:txBody>
          <a:bodyPr anchor="b"/>
          <a:lstStyle>
            <a:lvl1pPr algn="l">
              <a:defRPr sz="2000" b="1"/>
            </a:lvl1pPr>
          </a:lstStyle>
          <a:p>
            <a:r>
              <a:rPr lang="sl-SI" smtClean="0"/>
              <a:t>Uredite slog naslova matrice</a:t>
            </a:r>
            <a:endParaRPr lang="en-GB" dirty="0"/>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page Light Green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srcRect/>
          <a:stretch>
            <a:fillRect/>
          </a:stretch>
        </p:blipFill>
        <p:spPr bwMode="auto">
          <a:xfrm>
            <a:off x="-1981200" y="1093788"/>
            <a:ext cx="6154738" cy="5648325"/>
          </a:xfrm>
          <a:prstGeom prst="rect">
            <a:avLst/>
          </a:prstGeom>
          <a:noFill/>
          <a:ln w="9525">
            <a:noFill/>
            <a:miter lim="800000"/>
            <a:headEnd/>
            <a:tailEnd/>
          </a:ln>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page Yellow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srcRect/>
          <a:stretch>
            <a:fillRect/>
          </a:stretch>
        </p:blipFill>
        <p:spPr bwMode="auto">
          <a:xfrm>
            <a:off x="-1981200" y="1093788"/>
            <a:ext cx="6154738" cy="5648325"/>
          </a:xfrm>
          <a:prstGeom prst="rect">
            <a:avLst/>
          </a:prstGeom>
          <a:noFill/>
          <a:ln w="9525">
            <a:noFill/>
            <a:miter lim="800000"/>
            <a:headEnd/>
            <a:tailEnd/>
          </a:ln>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page Blue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srcRect/>
          <a:stretch>
            <a:fillRect/>
          </a:stretch>
        </p:blipFill>
        <p:spPr bwMode="auto">
          <a:xfrm>
            <a:off x="-1981200" y="1093788"/>
            <a:ext cx="6154738" cy="5648325"/>
          </a:xfrm>
          <a:prstGeom prst="rect">
            <a:avLst/>
          </a:prstGeom>
          <a:noFill/>
          <a:ln w="9525">
            <a:noFill/>
            <a:miter lim="800000"/>
            <a:headEnd/>
            <a:tailEnd/>
          </a:ln>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page Dark Green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srcRect/>
          <a:stretch>
            <a:fillRect/>
          </a:stretch>
        </p:blipFill>
        <p:spPr bwMode="auto">
          <a:xfrm>
            <a:off x="-1981200" y="1093788"/>
            <a:ext cx="6154738" cy="5648325"/>
          </a:xfrm>
          <a:prstGeom prst="rect">
            <a:avLst/>
          </a:prstGeom>
          <a:noFill/>
          <a:ln w="9525">
            <a:noFill/>
            <a:miter lim="800000"/>
            <a:headEnd/>
            <a:tailEnd/>
          </a:ln>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CONTENTpage Image square + legend">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sl-SI" smtClean="0"/>
              <a:t>Uredite slog naslova matrice</a:t>
            </a:r>
            <a:endParaRPr lang="en-GB" dirty="0"/>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full width title upon">
    <p:spTree>
      <p:nvGrpSpPr>
        <p:cNvPr id="1" name=""/>
        <p:cNvGrpSpPr/>
        <p:nvPr/>
      </p:nvGrpSpPr>
      <p:grpSpPr>
        <a:xfrm>
          <a:off x="0" y="0"/>
          <a:ext cx="0" cy="0"/>
          <a:chOff x="0" y="0"/>
          <a:chExt cx="0" cy="0"/>
        </a:xfrm>
      </p:grpSpPr>
      <p:sp>
        <p:nvSpPr>
          <p:cNvPr id="8" name="Espace réservé pour une image  7"/>
          <p:cNvSpPr>
            <a:spLocks noGrp="1"/>
          </p:cNvSpPr>
          <p:nvPr>
            <p:ph type="pic" sz="quarter" idx="10"/>
          </p:nvPr>
        </p:nvSpPr>
        <p:spPr>
          <a:xfrm>
            <a:off x="0" y="1"/>
            <a:ext cx="9144001" cy="6813376"/>
          </a:xfrm>
          <a:prstGeom prst="rect">
            <a:avLst/>
          </a:prstGeom>
        </p:spPr>
        <p:txBody>
          <a:bodyPr/>
          <a:lstStyle/>
          <a:p>
            <a:pPr lvl="0"/>
            <a:endParaRPr lang="en-GB" noProof="0"/>
          </a:p>
        </p:txBody>
      </p:sp>
      <p:sp>
        <p:nvSpPr>
          <p:cNvPr id="2" name="Titre 1"/>
          <p:cNvSpPr>
            <a:spLocks noGrp="1"/>
          </p:cNvSpPr>
          <p:nvPr>
            <p:ph type="title"/>
          </p:nvPr>
        </p:nvSpPr>
        <p:spPr>
          <a:xfrm>
            <a:off x="539552" y="4653136"/>
            <a:ext cx="8229600" cy="1143000"/>
          </a:xfrm>
        </p:spPr>
        <p:txBody>
          <a:bodyPr/>
          <a:lstStyle/>
          <a:p>
            <a:r>
              <a:rPr lang="sl-SI" smtClean="0"/>
              <a:t>Uredite slog naslova matrice</a:t>
            </a:r>
            <a:endParaRPr lang="en-GB"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full width title top">
    <p:spTree>
      <p:nvGrpSpPr>
        <p:cNvPr id="1" name=""/>
        <p:cNvGrpSpPr/>
        <p:nvPr/>
      </p:nvGrpSpPr>
      <p:grpSpPr>
        <a:xfrm>
          <a:off x="0" y="0"/>
          <a:ext cx="0" cy="0"/>
          <a:chOff x="0" y="0"/>
          <a:chExt cx="0" cy="0"/>
        </a:xfrm>
      </p:grpSpPr>
      <p:sp>
        <p:nvSpPr>
          <p:cNvPr id="8" name="Espace réservé pour une image  7"/>
          <p:cNvSpPr>
            <a:spLocks noGrp="1"/>
          </p:cNvSpPr>
          <p:nvPr>
            <p:ph type="pic" sz="quarter" idx="10"/>
          </p:nvPr>
        </p:nvSpPr>
        <p:spPr>
          <a:xfrm>
            <a:off x="0" y="1340769"/>
            <a:ext cx="9144001" cy="5472608"/>
          </a:xfrm>
          <a:prstGeom prst="rect">
            <a:avLst/>
          </a:prstGeom>
        </p:spPr>
        <p:txBody>
          <a:bodyPr/>
          <a:lstStyle/>
          <a:p>
            <a:pPr lvl="0"/>
            <a:endParaRPr lang="en-GB" noProof="0"/>
          </a:p>
        </p:txBody>
      </p:sp>
      <p:sp>
        <p:nvSpPr>
          <p:cNvPr id="2" name="Titre 1"/>
          <p:cNvSpPr>
            <a:spLocks noGrp="1"/>
          </p:cNvSpPr>
          <p:nvPr>
            <p:ph type="title"/>
          </p:nvPr>
        </p:nvSpPr>
        <p:spPr>
          <a:xfrm>
            <a:off x="539552" y="0"/>
            <a:ext cx="8229600" cy="1143000"/>
          </a:xfrm>
        </p:spPr>
        <p:txBody>
          <a:bodyPr/>
          <a:lstStyle/>
          <a:p>
            <a:r>
              <a:rPr lang="sl-SI" smtClean="0"/>
              <a:t>Uredite slog naslova matrice</a:t>
            </a:r>
            <a:endParaRPr lang="en-GB"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OCK page Yellow">
    <p:spTree>
      <p:nvGrpSpPr>
        <p:cNvPr id="1" name=""/>
        <p:cNvGrpSpPr/>
        <p:nvPr/>
      </p:nvGrpSpPr>
      <p:grpSpPr>
        <a:xfrm>
          <a:off x="0" y="0"/>
          <a:ext cx="0" cy="0"/>
          <a:chOff x="0" y="0"/>
          <a:chExt cx="0" cy="0"/>
        </a:xfrm>
      </p:grpSpPr>
      <p:sp>
        <p:nvSpPr>
          <p:cNvPr id="4" name="Rectangle 6"/>
          <p:cNvSpPr/>
          <p:nvPr userDrawn="1"/>
        </p:nvSpPr>
        <p:spPr>
          <a:xfrm>
            <a:off x="0" y="1557338"/>
            <a:ext cx="9144000" cy="5256212"/>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5"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6"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1BF1A175-820C-4587-9AC9-BF6C3253D2E3}" type="slidenum">
              <a:rPr lang="en-GB" smtClean="0"/>
              <a:pPr fontAlgn="auto">
                <a:spcAft>
                  <a:spcPts val="0"/>
                </a:spcAft>
                <a:defRPr/>
              </a:pPr>
              <a:t>‹#›</a:t>
            </a:fld>
            <a:endParaRPr lang="en-GB" dirty="0"/>
          </a:p>
        </p:txBody>
      </p:sp>
      <p:sp>
        <p:nvSpPr>
          <p:cNvPr id="8"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tx1">
                    <a:lumMod val="65000"/>
                    <a:lumOff val="35000"/>
                  </a:schemeClr>
                </a:solidFill>
              </a:defRPr>
            </a:lvl1pPr>
          </a:lstStyle>
          <a:p>
            <a:r>
              <a:rPr lang="sl-SI" smtClean="0"/>
              <a:t>Uredite slog naslova matrice</a:t>
            </a:r>
            <a:endParaRPr lang="fr-FR" dirty="0"/>
          </a:p>
        </p:txBody>
      </p:sp>
      <p:sp>
        <p:nvSpPr>
          <p:cNvPr id="9"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marL="2057400" indent="-228600">
              <a:buFont typeface="Courier New" panose="02070309020205020404" pitchFamily="49" charset="0"/>
              <a:buChar char="o"/>
              <a:defRPr>
                <a:solidFill>
                  <a:schemeClr val="tx1">
                    <a:lumMod val="65000"/>
                    <a:lumOff val="35000"/>
                  </a:schemeClr>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title page + name">
    <p:spTree>
      <p:nvGrpSpPr>
        <p:cNvPr id="1" name=""/>
        <p:cNvGrpSpPr/>
        <p:nvPr/>
      </p:nvGrpSpPr>
      <p:grpSpPr>
        <a:xfrm>
          <a:off x="0" y="0"/>
          <a:ext cx="0" cy="0"/>
          <a:chOff x="0" y="0"/>
          <a:chExt cx="0" cy="0"/>
        </a:xfrm>
      </p:grpSpPr>
      <p:sp>
        <p:nvSpPr>
          <p:cNvPr id="3" name="Espace réservé du texte 2"/>
          <p:cNvSpPr>
            <a:spLocks noGrp="1"/>
          </p:cNvSpPr>
          <p:nvPr>
            <p:ph type="body" sz="quarter" idx="10"/>
          </p:nvPr>
        </p:nvSpPr>
        <p:spPr>
          <a:xfrm>
            <a:off x="933578" y="4725144"/>
            <a:ext cx="7272337" cy="216000"/>
          </a:xfrm>
          <a:prstGeom prst="rect">
            <a:avLst/>
          </a:prstGeom>
        </p:spPr>
        <p:txBody>
          <a:bodyPr tIns="0">
            <a:noAutofit/>
          </a:bodyPr>
          <a:lstStyle>
            <a:lvl1pPr marL="0" indent="0" algn="l">
              <a:buFont typeface="Arial" panose="020B0604020202020204" pitchFamily="34" charset="0"/>
              <a:buNone/>
              <a:defRPr sz="2000" b="1">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16" name="Espace réservé du texte 2"/>
          <p:cNvSpPr>
            <a:spLocks noGrp="1"/>
          </p:cNvSpPr>
          <p:nvPr>
            <p:ph type="body" sz="quarter" idx="11"/>
          </p:nvPr>
        </p:nvSpPr>
        <p:spPr>
          <a:xfrm>
            <a:off x="933578" y="5157216"/>
            <a:ext cx="7272337" cy="216000"/>
          </a:xfrm>
          <a:prstGeom prst="rect">
            <a:avLst/>
          </a:prstGeom>
        </p:spPr>
        <p:txBody>
          <a:bodyPr tIns="0">
            <a:noAutofit/>
          </a:bodyPr>
          <a:lstStyle>
            <a:lvl1pPr marL="0" indent="0" algn="l">
              <a:buFont typeface="Arial" panose="020B0604020202020204" pitchFamily="34" charset="0"/>
              <a:buNone/>
              <a:defRPr sz="2000" b="0">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18" name="Espace réservé du texte 2"/>
          <p:cNvSpPr>
            <a:spLocks noGrp="1"/>
          </p:cNvSpPr>
          <p:nvPr>
            <p:ph type="body" sz="quarter" idx="12"/>
          </p:nvPr>
        </p:nvSpPr>
        <p:spPr>
          <a:xfrm>
            <a:off x="933578" y="5589264"/>
            <a:ext cx="7272337" cy="216000"/>
          </a:xfrm>
          <a:prstGeom prst="rect">
            <a:avLst/>
          </a:prstGeom>
        </p:spPr>
        <p:txBody>
          <a:bodyPr tIns="0">
            <a:noAutofit/>
          </a:bodyPr>
          <a:lstStyle>
            <a:lvl1pPr marL="0" indent="0" algn="l">
              <a:buFont typeface="Arial" panose="020B0604020202020204" pitchFamily="34" charset="0"/>
              <a:buNone/>
              <a:defRPr sz="2000" b="0">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20" name="Titre 1"/>
          <p:cNvSpPr>
            <a:spLocks noGrp="1"/>
          </p:cNvSpPr>
          <p:nvPr>
            <p:ph type="ctrTitle"/>
          </p:nvPr>
        </p:nvSpPr>
        <p:spPr>
          <a:xfrm>
            <a:off x="685800" y="3501008"/>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
        <p:nvSpPr>
          <p:cNvPr id="7" name="Espace réservé du texte 6"/>
          <p:cNvSpPr>
            <a:spLocks noGrp="1"/>
          </p:cNvSpPr>
          <p:nvPr>
            <p:ph type="body" sz="quarter" idx="14"/>
          </p:nvPr>
        </p:nvSpPr>
        <p:spPr>
          <a:xfrm>
            <a:off x="971600" y="6309320"/>
            <a:ext cx="7415683" cy="387424"/>
          </a:xfrm>
          <a:prstGeom prst="rect">
            <a:avLst/>
          </a:prstGeom>
        </p:spPr>
        <p:txBody>
          <a:bodyPr>
            <a:normAutofit/>
          </a:bodyPr>
          <a:lstStyle>
            <a:lvl1pPr algn="r">
              <a:defRPr sz="1800" b="0">
                <a:solidFill>
                  <a:schemeClr val="bg1">
                    <a:lumMod val="50000"/>
                  </a:schemeClr>
                </a:solidFill>
              </a:defRPr>
            </a:lvl1pPr>
          </a:lstStyle>
          <a:p>
            <a:pPr lvl="0"/>
            <a:r>
              <a:rPr lang="sl-SI" smtClean="0"/>
              <a:t>Uredite sloge besedila matrice</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BLOCK page Blue">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rgbClr val="1CB8C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0231C4F4-9D6D-4EFC-AE12-FBFCC16EFE1F}"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OCK page Light grren">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00264F38-1D66-4020-886F-555BE8D07A07}"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OCK page Dark grren">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rgbClr val="1599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4152EF0B-D4BA-40AE-B3BE-C2D1CF0D8DA9}"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Thank you page">
    <p:spTree>
      <p:nvGrpSpPr>
        <p:cNvPr id="1" name=""/>
        <p:cNvGrpSpPr/>
        <p:nvPr/>
      </p:nvGrpSpPr>
      <p:grpSpPr>
        <a:xfrm>
          <a:off x="0" y="0"/>
          <a:ext cx="0" cy="0"/>
          <a:chOff x="0" y="0"/>
          <a:chExt cx="0" cy="0"/>
        </a:xfrm>
      </p:grpSpPr>
      <p:sp>
        <p:nvSpPr>
          <p:cNvPr id="4" name="Sous-titre 2"/>
          <p:cNvSpPr txBox="1">
            <a:spLocks/>
          </p:cNvSpPr>
          <p:nvPr userDrawn="1"/>
        </p:nvSpPr>
        <p:spPr>
          <a:xfrm>
            <a:off x="5724525" y="6165850"/>
            <a:ext cx="2808288" cy="431800"/>
          </a:xfrm>
          <a:prstGeom prst="rect">
            <a:avLst/>
          </a:prstGeom>
        </p:spPr>
        <p:txBody>
          <a:bodyPr>
            <a:normAutofit/>
          </a:bodyPr>
          <a:lstStyle>
            <a:lvl1pPr marL="0" indent="0" algn="l" defTabSz="914400" rtl="0" eaLnBrk="1" latinLnBrk="0" hangingPunct="1">
              <a:spcBef>
                <a:spcPct val="20000"/>
              </a:spcBef>
              <a:buFont typeface="Arial" panose="020B0604020202020204" pitchFamily="34" charset="0"/>
              <a:buNone/>
              <a:defRPr sz="2000" b="1" kern="1200">
                <a:solidFill>
                  <a:schemeClr val="tx1">
                    <a:lumMod val="65000"/>
                    <a:lumOff val="3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r" fontAlgn="auto">
              <a:spcAft>
                <a:spcPts val="0"/>
              </a:spcAft>
              <a:defRPr/>
            </a:pPr>
            <a:r>
              <a:rPr lang="fr-FR" sz="1600" i="1" dirty="0" smtClean="0"/>
              <a:t>Project </a:t>
            </a:r>
            <a:r>
              <a:rPr lang="fr-FR" sz="1600" i="1" dirty="0" err="1" smtClean="0"/>
              <a:t>smedia</a:t>
            </a:r>
            <a:endParaRPr lang="en-GB" sz="1600" i="1" dirty="0"/>
          </a:p>
        </p:txBody>
      </p:sp>
      <p:pic>
        <p:nvPicPr>
          <p:cNvPr id="5" name="Image 16"/>
          <p:cNvPicPr>
            <a:picLocks noChangeAspect="1" noChangeArrowheads="1"/>
          </p:cNvPicPr>
          <p:nvPr userDrawn="1"/>
        </p:nvPicPr>
        <p:blipFill>
          <a:blip r:embed="rId2"/>
          <a:srcRect/>
          <a:stretch>
            <a:fillRect/>
          </a:stretch>
        </p:blipFill>
        <p:spPr bwMode="auto">
          <a:xfrm>
            <a:off x="5508625" y="6165850"/>
            <a:ext cx="1311275" cy="344488"/>
          </a:xfrm>
          <a:prstGeom prst="rect">
            <a:avLst/>
          </a:prstGeom>
          <a:noFill/>
          <a:ln w="9525">
            <a:noFill/>
            <a:miter lim="800000"/>
            <a:headEnd/>
            <a:tailEnd/>
          </a:ln>
        </p:spPr>
      </p:pic>
      <p:pic>
        <p:nvPicPr>
          <p:cNvPr id="6" name="Slika 6"/>
          <p:cNvPicPr>
            <a:picLocks noChangeAspect="1"/>
          </p:cNvPicPr>
          <p:nvPr userDrawn="1"/>
        </p:nvPicPr>
        <p:blipFill>
          <a:blip r:embed="rId3"/>
          <a:srcRect/>
          <a:stretch>
            <a:fillRect/>
          </a:stretch>
        </p:blipFill>
        <p:spPr bwMode="auto">
          <a:xfrm>
            <a:off x="4983163" y="482600"/>
            <a:ext cx="3721100" cy="2659063"/>
          </a:xfrm>
          <a:prstGeom prst="rect">
            <a:avLst/>
          </a:prstGeom>
          <a:noFill/>
          <a:ln w="9525">
            <a:noFill/>
            <a:miter lim="800000"/>
            <a:headEnd/>
            <a:tailEnd/>
          </a:ln>
        </p:spPr>
      </p:pic>
      <p:sp>
        <p:nvSpPr>
          <p:cNvPr id="9" name="Titre 1"/>
          <p:cNvSpPr>
            <a:spLocks noGrp="1"/>
          </p:cNvSpPr>
          <p:nvPr>
            <p:ph type="ctrTitle"/>
          </p:nvPr>
        </p:nvSpPr>
        <p:spPr>
          <a:xfrm>
            <a:off x="685800" y="3344385"/>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
        <p:nvSpPr>
          <p:cNvPr id="10" name="Sous-titre 2"/>
          <p:cNvSpPr>
            <a:spLocks noGrp="1"/>
          </p:cNvSpPr>
          <p:nvPr>
            <p:ph type="subTitle" idx="1"/>
          </p:nvPr>
        </p:nvSpPr>
        <p:spPr>
          <a:xfrm>
            <a:off x="467544" y="6165304"/>
            <a:ext cx="4104456" cy="432048"/>
          </a:xfrm>
          <a:prstGeom prst="rect">
            <a:avLst/>
          </a:prstGeom>
        </p:spPr>
        <p:txBody>
          <a:bodyPr>
            <a:normAutofit/>
          </a:bodyPr>
          <a:lstStyle>
            <a:lvl1pPr marL="0" indent="0" algn="l">
              <a:buNone/>
              <a:defRPr sz="1600" i="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smtClean="0"/>
              <a:t>Uredite slog podnaslova matrice</a:t>
            </a:r>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title page">
    <p:spTree>
      <p:nvGrpSpPr>
        <p:cNvPr id="1" name=""/>
        <p:cNvGrpSpPr/>
        <p:nvPr/>
      </p:nvGrpSpPr>
      <p:grpSpPr>
        <a:xfrm>
          <a:off x="0" y="0"/>
          <a:ext cx="0" cy="0"/>
          <a:chOff x="0" y="0"/>
          <a:chExt cx="0" cy="0"/>
        </a:xfrm>
      </p:grpSpPr>
      <p:pic>
        <p:nvPicPr>
          <p:cNvPr id="3" name="Slika 3"/>
          <p:cNvPicPr>
            <a:picLocks noChangeAspect="1"/>
          </p:cNvPicPr>
          <p:nvPr userDrawn="1"/>
        </p:nvPicPr>
        <p:blipFill>
          <a:blip r:embed="rId2"/>
          <a:srcRect/>
          <a:stretch>
            <a:fillRect/>
          </a:stretch>
        </p:blipFill>
        <p:spPr bwMode="auto">
          <a:xfrm>
            <a:off x="4356100" y="476250"/>
            <a:ext cx="4132263" cy="2952750"/>
          </a:xfrm>
          <a:prstGeom prst="rect">
            <a:avLst/>
          </a:prstGeom>
          <a:noFill/>
          <a:ln w="9525">
            <a:noFill/>
            <a:miter lim="800000"/>
            <a:headEnd/>
            <a:tailEnd/>
          </a:ln>
        </p:spPr>
      </p:pic>
      <p:sp>
        <p:nvSpPr>
          <p:cNvPr id="2" name="Titre 1"/>
          <p:cNvSpPr>
            <a:spLocks noGrp="1"/>
          </p:cNvSpPr>
          <p:nvPr>
            <p:ph type="ctrTitle"/>
          </p:nvPr>
        </p:nvSpPr>
        <p:spPr>
          <a:xfrm>
            <a:off x="685800" y="3501008"/>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ONTENT title pag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smtClean="0"/>
              <a:t>Uredite slog podnaslova matrice</a:t>
            </a:r>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text page ok">
    <p:spTree>
      <p:nvGrpSpPr>
        <p:cNvPr id="1" name=""/>
        <p:cNvGrpSpPr/>
        <p:nvPr/>
      </p:nvGrpSpPr>
      <p:grpSpPr>
        <a:xfrm>
          <a:off x="0" y="0"/>
          <a:ext cx="0" cy="0"/>
          <a:chOff x="0" y="0"/>
          <a:chExt cx="0" cy="0"/>
        </a:xfrm>
      </p:grpSpPr>
      <p:sp>
        <p:nvSpPr>
          <p:cNvPr id="2" name="Titre 1"/>
          <p:cNvSpPr>
            <a:spLocks noGrp="1"/>
          </p:cNvSpPr>
          <p:nvPr>
            <p:ph type="title"/>
          </p:nvPr>
        </p:nvSpPr>
        <p:spPr>
          <a:xfrm>
            <a:off x="457200" y="432000"/>
            <a:ext cx="8229600" cy="562074"/>
          </a:xfrm>
        </p:spPr>
        <p:txBody>
          <a:bodyPr/>
          <a:lstStyle/>
          <a:p>
            <a:r>
              <a:rPr lang="sl-SI" smtClean="0"/>
              <a:t>Uredite slog naslova matrice</a:t>
            </a:r>
            <a:endParaRPr lang="en-GB" dirty="0"/>
          </a:p>
        </p:txBody>
      </p:sp>
      <p:sp>
        <p:nvSpPr>
          <p:cNvPr id="5" name="Espace réservé du texte 4"/>
          <p:cNvSpPr>
            <a:spLocks noGrp="1"/>
          </p:cNvSpPr>
          <p:nvPr>
            <p:ph type="body" sz="quarter" idx="10"/>
          </p:nvPr>
        </p:nvSpPr>
        <p:spPr>
          <a:xfrm>
            <a:off x="457200" y="1368000"/>
            <a:ext cx="8207375" cy="5183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text 2 columns">
    <p:spTree>
      <p:nvGrpSpPr>
        <p:cNvPr id="1" name=""/>
        <p:cNvGrpSpPr/>
        <p:nvPr/>
      </p:nvGrpSpPr>
      <p:grpSpPr>
        <a:xfrm>
          <a:off x="0" y="0"/>
          <a:ext cx="0" cy="0"/>
          <a:chOff x="0" y="0"/>
          <a:chExt cx="0" cy="0"/>
        </a:xfrm>
      </p:grpSpPr>
      <p:sp>
        <p:nvSpPr>
          <p:cNvPr id="6" name="Titre 1"/>
          <p:cNvSpPr>
            <a:spLocks noGrp="1"/>
          </p:cNvSpPr>
          <p:nvPr>
            <p:ph type="title"/>
          </p:nvPr>
        </p:nvSpPr>
        <p:spPr>
          <a:xfrm>
            <a:off x="457200" y="432000"/>
            <a:ext cx="8229600" cy="562074"/>
          </a:xfrm>
        </p:spPr>
        <p:txBody>
          <a:bodyPr/>
          <a:lstStyle>
            <a:lvl1pPr>
              <a:defRPr baseline="0"/>
            </a:lvl1pPr>
          </a:lstStyle>
          <a:p>
            <a:r>
              <a:rPr lang="sl-SI" smtClean="0"/>
              <a:t>Uredite slog naslova matrice</a:t>
            </a:r>
            <a:endParaRPr lang="en-GB" dirty="0"/>
          </a:p>
        </p:txBody>
      </p:sp>
      <p:sp>
        <p:nvSpPr>
          <p:cNvPr id="4" name="Espace réservé du texte 3"/>
          <p:cNvSpPr>
            <a:spLocks noGrp="1"/>
          </p:cNvSpPr>
          <p:nvPr>
            <p:ph type="body" sz="quarter" idx="10"/>
          </p:nvPr>
        </p:nvSpPr>
        <p:spPr>
          <a:xfrm>
            <a:off x="457200" y="1368000"/>
            <a:ext cx="4103687" cy="5040000"/>
          </a:xfr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
        <p:nvSpPr>
          <p:cNvPr id="9" name="Espace réservé du texte 8"/>
          <p:cNvSpPr>
            <a:spLocks noGrp="1"/>
          </p:cNvSpPr>
          <p:nvPr>
            <p:ph type="body" sz="quarter" idx="11"/>
          </p:nvPr>
        </p:nvSpPr>
        <p:spPr>
          <a:xfrm>
            <a:off x="4716016" y="1368000"/>
            <a:ext cx="4104000" cy="50400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TRANSITION page">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sl-SI" smtClean="0"/>
              <a:t>Uredite slog naslova matrice</a:t>
            </a:r>
            <a:endParaRPr lang="en-GB" dirty="0"/>
          </a:p>
        </p:txBody>
      </p:sp>
      <p:sp>
        <p:nvSpPr>
          <p:cNvPr id="3" name="Espace réservé du texte 2"/>
          <p:cNvSpPr>
            <a:spLocks noGrp="1"/>
          </p:cNvSpPr>
          <p:nvPr>
            <p:ph type="body" idx="1"/>
          </p:nvPr>
        </p:nvSpPr>
        <p:spPr>
          <a:xfrm>
            <a:off x="722313" y="2906713"/>
            <a:ext cx="7772400" cy="1500187"/>
          </a:xfrm>
        </p:spPr>
        <p:txBody>
          <a:bodyPr anchor="b">
            <a:normAutofit/>
          </a:bodyPr>
          <a:lstStyle>
            <a:lvl1pPr marL="0" indent="0">
              <a:buNone/>
              <a:defRPr sz="2000" b="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smtClean="0"/>
              <a:t>Modifiez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image" Target="../media/image5.jpe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image" Target="../media/image9.png"/><Relationship Id="rId5" Type="http://schemas.openxmlformats.org/officeDocument/2006/relationships/theme" Target="../theme/theme4.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2" name="Tableau 11"/>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pic>
        <p:nvPicPr>
          <p:cNvPr id="1027" name="Image 4"/>
          <p:cNvPicPr>
            <a:picLocks noChangeAspect="1"/>
          </p:cNvPicPr>
          <p:nvPr/>
        </p:nvPicPr>
        <p:blipFill>
          <a:blip r:embed="rId6"/>
          <a:srcRect/>
          <a:stretch>
            <a:fillRect/>
          </a:stretch>
        </p:blipFill>
        <p:spPr bwMode="auto">
          <a:xfrm>
            <a:off x="-1981200" y="1093788"/>
            <a:ext cx="6154738" cy="56483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07" r:id="rId1"/>
    <p:sldLayoutId id="2147483708" r:id="rId2"/>
    <p:sldLayoutId id="2147483718" r:id="rId3"/>
    <p:sldLayoutId id="2147483719" r:id="rId4"/>
  </p:sldLayoutIdLst>
  <p:timing>
    <p:tnLst>
      <p:par>
        <p:cTn id="1" dur="indefinite" restart="never" nodeType="tmRoot"/>
      </p:par>
    </p:tnLst>
  </p:timing>
  <p:hf hdr="0" ftr="0" dt="0"/>
  <p:txStyles>
    <p:titleStyle>
      <a:lvl1pPr algn="ctr" rtl="0" eaLnBrk="0" fontAlgn="base" hangingPunct="0">
        <a:spcBef>
          <a:spcPct val="0"/>
        </a:spcBef>
        <a:spcAft>
          <a:spcPct val="0"/>
        </a:spcAft>
        <a:defRPr sz="4000" kern="12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Arial" charset="0"/>
        </a:defRPr>
      </a:lvl2pPr>
      <a:lvl3pPr algn="ctr" rtl="0" eaLnBrk="0" fontAlgn="base" hangingPunct="0">
        <a:spcBef>
          <a:spcPct val="0"/>
        </a:spcBef>
        <a:spcAft>
          <a:spcPct val="0"/>
        </a:spcAft>
        <a:defRPr sz="4000">
          <a:solidFill>
            <a:schemeClr val="tx2"/>
          </a:solidFill>
          <a:latin typeface="Arial" charset="0"/>
        </a:defRPr>
      </a:lvl3pPr>
      <a:lvl4pPr algn="ctr" rtl="0" eaLnBrk="0" fontAlgn="base" hangingPunct="0">
        <a:spcBef>
          <a:spcPct val="0"/>
        </a:spcBef>
        <a:spcAft>
          <a:spcPct val="0"/>
        </a:spcAft>
        <a:defRPr sz="4000">
          <a:solidFill>
            <a:schemeClr val="tx2"/>
          </a:solidFill>
          <a:latin typeface="Arial" charset="0"/>
        </a:defRPr>
      </a:lvl4pPr>
      <a:lvl5pPr algn="ctr" rtl="0" eaLnBrk="0" fontAlgn="base" hangingPunct="0">
        <a:spcBef>
          <a:spcPct val="0"/>
        </a:spcBef>
        <a:spcAft>
          <a:spcPct val="0"/>
        </a:spcAft>
        <a:defRPr sz="4000">
          <a:solidFill>
            <a:schemeClr val="tx2"/>
          </a:solidFill>
          <a:latin typeface="Arial" charset="0"/>
        </a:defRPr>
      </a:lvl5pPr>
      <a:lvl6pPr marL="457200" algn="ctr" rtl="0" fontAlgn="base">
        <a:spcBef>
          <a:spcPct val="0"/>
        </a:spcBef>
        <a:spcAft>
          <a:spcPct val="0"/>
        </a:spcAft>
        <a:defRPr sz="4000">
          <a:solidFill>
            <a:schemeClr val="tx2"/>
          </a:solidFill>
          <a:latin typeface="Arial" charset="0"/>
        </a:defRPr>
      </a:lvl6pPr>
      <a:lvl7pPr marL="914400" algn="ctr" rtl="0" fontAlgn="base">
        <a:spcBef>
          <a:spcPct val="0"/>
        </a:spcBef>
        <a:spcAft>
          <a:spcPct val="0"/>
        </a:spcAft>
        <a:defRPr sz="4000">
          <a:solidFill>
            <a:schemeClr val="tx2"/>
          </a:solidFill>
          <a:latin typeface="Arial" charset="0"/>
        </a:defRPr>
      </a:lvl7pPr>
      <a:lvl8pPr marL="1371600" algn="ctr" rtl="0" fontAlgn="base">
        <a:spcBef>
          <a:spcPct val="0"/>
        </a:spcBef>
        <a:spcAft>
          <a:spcPct val="0"/>
        </a:spcAft>
        <a:defRPr sz="4000">
          <a:solidFill>
            <a:schemeClr val="tx2"/>
          </a:solidFill>
          <a:latin typeface="Arial" charset="0"/>
        </a:defRPr>
      </a:lvl8pPr>
      <a:lvl9pPr marL="1828800" algn="ctr" rtl="0" fontAlgn="base">
        <a:spcBef>
          <a:spcPct val="0"/>
        </a:spcBef>
        <a:spcAft>
          <a:spcPct val="0"/>
        </a:spcAft>
        <a:defRPr sz="4000">
          <a:solidFill>
            <a:schemeClr val="tx2"/>
          </a:solidFill>
          <a:latin typeface="Arial" charset="0"/>
        </a:defRPr>
      </a:lvl9pPr>
    </p:titleStyle>
    <p:bodyStyle>
      <a:lvl1pPr algn="l" rtl="0" eaLnBrk="0" fontAlgn="base" hangingPunct="0">
        <a:spcBef>
          <a:spcPct val="20000"/>
        </a:spcBef>
        <a:spcAft>
          <a:spcPct val="0"/>
        </a:spcAft>
        <a:buFont typeface="Arial" charset="0"/>
        <a:defRPr sz="2400" b="1" kern="1200">
          <a:solidFill>
            <a:schemeClr val="tx2"/>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Espace réservé du texte 2"/>
          <p:cNvSpPr>
            <a:spLocks noGrp="1"/>
          </p:cNvSpPr>
          <p:nvPr>
            <p:ph type="body" idx="1"/>
          </p:nvPr>
        </p:nvSpPr>
        <p:spPr bwMode="auto">
          <a:xfrm>
            <a:off x="457200" y="1368425"/>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altLang="sl-SI" smtClean="0"/>
              <a:t>Edit text styles</a:t>
            </a:r>
          </a:p>
          <a:p>
            <a:pPr lvl="1"/>
            <a:r>
              <a:rPr lang="fr-FR" altLang="sl-SI" smtClean="0"/>
              <a:t>Second level</a:t>
            </a:r>
          </a:p>
          <a:p>
            <a:pPr lvl="2"/>
            <a:r>
              <a:rPr lang="fr-FR" altLang="sl-SI" smtClean="0"/>
              <a:t>Third level</a:t>
            </a:r>
          </a:p>
          <a:p>
            <a:pPr lvl="3"/>
            <a:r>
              <a:rPr lang="fr-FR" altLang="sl-SI" smtClean="0"/>
              <a:t>Fourth level</a:t>
            </a:r>
          </a:p>
        </p:txBody>
      </p:sp>
      <p:graphicFrame>
        <p:nvGraphicFramePr>
          <p:cNvPr id="9" name="Tableau 8"/>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sp>
        <p:nvSpPr>
          <p:cNvPr id="6148" name="Espace réservé du titre 1"/>
          <p:cNvSpPr>
            <a:spLocks noGrp="1"/>
          </p:cNvSpPr>
          <p:nvPr>
            <p:ph type="title"/>
          </p:nvPr>
        </p:nvSpPr>
        <p:spPr bwMode="auto">
          <a:xfrm>
            <a:off x="468313" y="431800"/>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sl-SI" smtClean="0"/>
              <a:t>Click to edit Master title style</a:t>
            </a:r>
            <a:endParaRPr lang="en-GB" altLang="sl-SI" smtClean="0"/>
          </a:p>
        </p:txBody>
      </p:sp>
      <p:sp>
        <p:nvSpPr>
          <p:cNvPr id="8" name="Espace réservé du texte 2"/>
          <p:cNvSpPr txBox="1">
            <a:spLocks/>
          </p:cNvSpPr>
          <p:nvPr/>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6B609CF6-5479-473C-95E1-9BD15F24A257}" type="slidenum">
              <a:rPr lang="en-GB" smtClean="0"/>
              <a:pPr fontAlgn="auto">
                <a:spcAft>
                  <a:spcPts val="0"/>
                </a:spcAft>
                <a:defRPr/>
              </a:pPr>
              <a:t>‹#›</a:t>
            </a:fld>
            <a:endParaRPr lang="en-GB" dirty="0"/>
          </a:p>
        </p:txBody>
      </p:sp>
      <p:pic>
        <p:nvPicPr>
          <p:cNvPr id="6150" name="Slika 1"/>
          <p:cNvPicPr>
            <a:picLocks noChangeAspect="1"/>
          </p:cNvPicPr>
          <p:nvPr userDrawn="1"/>
        </p:nvPicPr>
        <p:blipFill>
          <a:blip r:embed="rId14"/>
          <a:srcRect/>
          <a:stretch>
            <a:fillRect/>
          </a:stretch>
        </p:blipFill>
        <p:spPr bwMode="auto">
          <a:xfrm>
            <a:off x="7585075" y="115888"/>
            <a:ext cx="1450975" cy="7921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20" r:id="rId6"/>
    <p:sldLayoutId id="2147483714" r:id="rId7"/>
    <p:sldLayoutId id="2147483721" r:id="rId8"/>
    <p:sldLayoutId id="2147483722" r:id="rId9"/>
    <p:sldLayoutId id="2147483723" r:id="rId10"/>
    <p:sldLayoutId id="2147483724" r:id="rId11"/>
    <p:sldLayoutId id="2147483715" r:id="rId12"/>
  </p:sldLayoutIdLst>
  <p:timing>
    <p:tnLst>
      <p:par>
        <p:cTn id="1" dur="indefinite" restart="never" nodeType="tmRoot"/>
      </p:par>
    </p:tnLst>
  </p:timing>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algn="l" rtl="0" eaLnBrk="0" fontAlgn="base" hangingPunct="0">
        <a:spcBef>
          <a:spcPct val="20000"/>
        </a:spcBef>
        <a:spcAft>
          <a:spcPct val="0"/>
        </a:spcAft>
        <a:defRPr sz="2400" b="1" kern="1200">
          <a:solidFill>
            <a:schemeClr val="tx2"/>
          </a:solidFill>
          <a:latin typeface="+mn-lt"/>
          <a:ea typeface="+mn-ea"/>
          <a:cs typeface="+mn-cs"/>
        </a:defRPr>
      </a:lvl1pPr>
      <a:lvl2pPr marL="742950" indent="-285750" algn="l" rtl="0" eaLnBrk="0" fontAlgn="base" hangingPunct="0">
        <a:spcBef>
          <a:spcPct val="20000"/>
        </a:spcBef>
        <a:spcAft>
          <a:spcPct val="0"/>
        </a:spcAft>
        <a:buFont typeface="Wingdings" pitchFamily="2" charset="2"/>
        <a:buChar char="§"/>
        <a:defRPr sz="2400" kern="1200">
          <a:solidFill>
            <a:schemeClr val="tx1"/>
          </a:solidFill>
          <a:latin typeface="+mn-lt"/>
          <a:ea typeface="+mn-ea"/>
          <a:cs typeface="+mn-cs"/>
        </a:defRPr>
      </a:lvl2pPr>
      <a:lvl3pPr marL="914400" algn="l" rtl="0" eaLnBrk="0" fontAlgn="base" hangingPunct="0">
        <a:spcBef>
          <a:spcPct val="20000"/>
        </a:spcBef>
        <a:spcAft>
          <a:spcPct val="0"/>
        </a:spcAft>
        <a:defRPr sz="2400" kern="1200">
          <a:solidFill>
            <a:schemeClr val="tx1"/>
          </a:solidFill>
          <a:latin typeface="+mn-lt"/>
          <a:ea typeface="+mn-ea"/>
          <a:cs typeface="+mn-cs"/>
        </a:defRPr>
      </a:lvl3pPr>
      <a:lvl4pPr marL="1371600" algn="l" rtl="0" eaLnBrk="0" fontAlgn="base" hangingPunct="0">
        <a:spcBef>
          <a:spcPct val="20000"/>
        </a:spcBef>
        <a:spcAft>
          <a:spcPct val="0"/>
        </a:spcAft>
        <a:defRPr sz="2000" kern="1200">
          <a:solidFill>
            <a:srgbClr val="595959"/>
          </a:solidFill>
          <a:latin typeface="+mn-lt"/>
          <a:ea typeface="+mn-ea"/>
          <a:cs typeface="+mn-cs"/>
        </a:defRPr>
      </a:lvl4pPr>
      <a:lvl5pPr marL="1828800" algn="l" rtl="0" eaLnBrk="0" fontAlgn="base" hangingPunct="0">
        <a:spcBef>
          <a:spcPct val="20000"/>
        </a:spcBef>
        <a:spcAft>
          <a:spcPct val="0"/>
        </a:spcAft>
        <a:buFont typeface="Courier New" pitchFamily="49" charset="0"/>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458"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sl-SI" smtClean="0"/>
              <a:t>Click to edit title style</a:t>
            </a:r>
            <a:endParaRPr lang="en-GB" altLang="sl-SI" smtClean="0"/>
          </a:p>
        </p:txBody>
      </p:sp>
      <p:sp>
        <p:nvSpPr>
          <p:cNvPr id="7" name="Espace réservé du texte 2"/>
          <p:cNvSpPr txBox="1">
            <a:spLocks/>
          </p:cNvSpPr>
          <p:nvPr/>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C6830BCD-AA33-4868-A49D-3394EA91FE1C}" type="slidenum">
              <a:rPr lang="en-GB" smtClean="0"/>
              <a:pPr fontAlgn="auto">
                <a:spcAft>
                  <a:spcPts val="0"/>
                </a:spcAft>
                <a:defRPr/>
              </a:pPr>
              <a:t>‹#›</a:t>
            </a:fld>
            <a:endParaRPr lang="en-GB" dirty="0"/>
          </a:p>
        </p:txBody>
      </p:sp>
      <p:graphicFrame>
        <p:nvGraphicFramePr>
          <p:cNvPr id="8" name="Tableau 7"/>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spTree>
  </p:cSld>
  <p:clrMap bg1="lt1" tx1="dk1" bg2="lt2" tx2="dk2" accent1="accent1" accent2="accent2" accent3="accent3" accent4="accent4" accent5="accent5" accent6="accent6" hlink="hlink" folHlink="folHlink"/>
  <p:sldLayoutIdLst>
    <p:sldLayoutId id="2147483716" r:id="rId1"/>
    <p:sldLayoutId id="2147483717" r:id="rId2"/>
  </p:sldLayoutIdLst>
  <p:timing>
    <p:tnLst>
      <p:par>
        <p:cTn id="1" dur="indefinite" restart="never" nodeType="tmRoot"/>
      </p:par>
    </p:tnLst>
  </p:timing>
  <p:txStyles>
    <p:titleStyle>
      <a:lvl1pPr algn="ctr" rtl="0" eaLnBrk="0" fontAlgn="base" hangingPunct="0">
        <a:spcBef>
          <a:spcPct val="0"/>
        </a:spcBef>
        <a:spcAft>
          <a:spcPct val="0"/>
        </a:spcAft>
        <a:defRPr sz="4000" kern="12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Arial" charset="0"/>
        </a:defRPr>
      </a:lvl2pPr>
      <a:lvl3pPr algn="ctr" rtl="0" eaLnBrk="0" fontAlgn="base" hangingPunct="0">
        <a:spcBef>
          <a:spcPct val="0"/>
        </a:spcBef>
        <a:spcAft>
          <a:spcPct val="0"/>
        </a:spcAft>
        <a:defRPr sz="4000">
          <a:solidFill>
            <a:schemeClr val="tx2"/>
          </a:solidFill>
          <a:latin typeface="Arial" charset="0"/>
        </a:defRPr>
      </a:lvl3pPr>
      <a:lvl4pPr algn="ctr" rtl="0" eaLnBrk="0" fontAlgn="base" hangingPunct="0">
        <a:spcBef>
          <a:spcPct val="0"/>
        </a:spcBef>
        <a:spcAft>
          <a:spcPct val="0"/>
        </a:spcAft>
        <a:defRPr sz="4000">
          <a:solidFill>
            <a:schemeClr val="tx2"/>
          </a:solidFill>
          <a:latin typeface="Arial" charset="0"/>
        </a:defRPr>
      </a:lvl4pPr>
      <a:lvl5pPr algn="ctr" rtl="0" eaLnBrk="0" fontAlgn="base" hangingPunct="0">
        <a:spcBef>
          <a:spcPct val="0"/>
        </a:spcBef>
        <a:spcAft>
          <a:spcPct val="0"/>
        </a:spcAft>
        <a:defRPr sz="4000">
          <a:solidFill>
            <a:schemeClr val="tx2"/>
          </a:solidFill>
          <a:latin typeface="Arial" charset="0"/>
        </a:defRPr>
      </a:lvl5pPr>
      <a:lvl6pPr marL="457200" algn="ctr" rtl="0" fontAlgn="base">
        <a:spcBef>
          <a:spcPct val="0"/>
        </a:spcBef>
        <a:spcAft>
          <a:spcPct val="0"/>
        </a:spcAft>
        <a:defRPr sz="4000">
          <a:solidFill>
            <a:schemeClr val="tx2"/>
          </a:solidFill>
          <a:latin typeface="Arial" charset="0"/>
        </a:defRPr>
      </a:lvl6pPr>
      <a:lvl7pPr marL="914400" algn="ctr" rtl="0" fontAlgn="base">
        <a:spcBef>
          <a:spcPct val="0"/>
        </a:spcBef>
        <a:spcAft>
          <a:spcPct val="0"/>
        </a:spcAft>
        <a:defRPr sz="4000">
          <a:solidFill>
            <a:schemeClr val="tx2"/>
          </a:solidFill>
          <a:latin typeface="Arial" charset="0"/>
        </a:defRPr>
      </a:lvl7pPr>
      <a:lvl8pPr marL="1371600" algn="ctr" rtl="0" fontAlgn="base">
        <a:spcBef>
          <a:spcPct val="0"/>
        </a:spcBef>
        <a:spcAft>
          <a:spcPct val="0"/>
        </a:spcAft>
        <a:defRPr sz="4000">
          <a:solidFill>
            <a:schemeClr val="tx2"/>
          </a:solidFill>
          <a:latin typeface="Arial" charset="0"/>
        </a:defRPr>
      </a:lvl8pPr>
      <a:lvl9pPr marL="1828800" algn="ctr" rtl="0" fontAlgn="base">
        <a:spcBef>
          <a:spcPct val="0"/>
        </a:spcBef>
        <a:spcAft>
          <a:spcPct val="0"/>
        </a:spcAft>
        <a:defRPr sz="4000">
          <a:solidFill>
            <a:schemeClr val="tx2"/>
          </a:solidFill>
          <a:latin typeface="Arial" charset="0"/>
        </a:defRPr>
      </a:lvl9pPr>
    </p:titleStyle>
    <p:bodyStyle>
      <a:lvl1pPr algn="l" rtl="0" eaLnBrk="0" fontAlgn="base" hangingPunct="0">
        <a:spcBef>
          <a:spcPct val="20000"/>
        </a:spcBef>
        <a:spcAft>
          <a:spcPct val="0"/>
        </a:spcAft>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Courier New" pitchFamily="49" charset="0"/>
        <a:buChar char="o"/>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8" name="Tableau 7"/>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pic>
        <p:nvPicPr>
          <p:cNvPr id="22531" name="Picture 4"/>
          <p:cNvPicPr>
            <a:picLocks noChangeAspect="1"/>
          </p:cNvPicPr>
          <p:nvPr/>
        </p:nvPicPr>
        <p:blipFill>
          <a:blip r:embed="rId6"/>
          <a:srcRect/>
          <a:stretch>
            <a:fillRect/>
          </a:stretch>
        </p:blipFill>
        <p:spPr bwMode="auto">
          <a:xfrm>
            <a:off x="7418388" y="174625"/>
            <a:ext cx="1546225" cy="6619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mailto:gflore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Espace réservé du texte 7"/>
          <p:cNvSpPr>
            <a:spLocks noGrp="1"/>
          </p:cNvSpPr>
          <p:nvPr>
            <p:ph type="body" sz="quarter" idx="10"/>
          </p:nvPr>
        </p:nvSpPr>
        <p:spPr bwMode="auto">
          <a:xfrm>
            <a:off x="971550" y="4941888"/>
            <a:ext cx="7272338" cy="217487"/>
          </a:xfrm>
          <a:noFill/>
          <a:ln>
            <a:miter lim="800000"/>
            <a:headEnd/>
            <a:tailEnd/>
          </a:ln>
        </p:spPr>
        <p:txBody>
          <a:bodyPr vert="horz" wrap="square" lIns="91440" rIns="91440" bIns="45720" numCol="1" anchor="t" anchorCtr="0" compatLnSpc="1">
            <a:prstTxWarp prst="textNoShape">
              <a:avLst/>
            </a:prstTxWarp>
          </a:bodyPr>
          <a:lstStyle/>
          <a:p>
            <a:pPr eaLnBrk="1" hangingPunct="1">
              <a:buFont typeface="Arial" charset="0"/>
              <a:buNone/>
            </a:pPr>
            <a:r>
              <a:rPr lang="en-US" altLang="sl-SI" sz="1800" smtClean="0">
                <a:solidFill>
                  <a:schemeClr val="tx2"/>
                </a:solidFill>
              </a:rPr>
              <a:t>Gabriela Fl</a:t>
            </a:r>
            <a:r>
              <a:rPr lang="sl-SI" altLang="sl-SI" sz="1800" smtClean="0">
                <a:solidFill>
                  <a:schemeClr val="tx2"/>
                </a:solidFill>
              </a:rPr>
              <a:t>o</a:t>
            </a:r>
            <a:r>
              <a:rPr lang="en-US" altLang="sl-SI" sz="1800" smtClean="0">
                <a:solidFill>
                  <a:schemeClr val="tx2"/>
                </a:solidFill>
              </a:rPr>
              <a:t>rescu</a:t>
            </a:r>
            <a:endParaRPr lang="en-GB" altLang="sl-SI" sz="1800" smtClean="0">
              <a:solidFill>
                <a:schemeClr val="tx2"/>
              </a:solidFill>
            </a:endParaRPr>
          </a:p>
        </p:txBody>
      </p:sp>
      <p:sp>
        <p:nvSpPr>
          <p:cNvPr id="28674" name="Espace réservé du texte 8"/>
          <p:cNvSpPr>
            <a:spLocks noGrp="1"/>
          </p:cNvSpPr>
          <p:nvPr>
            <p:ph type="body" sz="quarter" idx="11"/>
          </p:nvPr>
        </p:nvSpPr>
        <p:spPr bwMode="auto">
          <a:xfrm>
            <a:off x="971550" y="5157788"/>
            <a:ext cx="7234238" cy="647700"/>
          </a:xfrm>
          <a:noFill/>
          <a:ln>
            <a:miter lim="800000"/>
            <a:headEnd/>
            <a:tailEnd/>
          </a:ln>
        </p:spPr>
        <p:txBody>
          <a:bodyPr vert="horz" wrap="square" lIns="91440" rIns="91440" bIns="45720" numCol="1" anchor="t" anchorCtr="0" compatLnSpc="1">
            <a:prstTxWarp prst="textNoShape">
              <a:avLst/>
            </a:prstTxWarp>
          </a:bodyPr>
          <a:lstStyle/>
          <a:p>
            <a:pPr eaLnBrk="1" hangingPunct="1">
              <a:buFont typeface="Arial" charset="0"/>
              <a:buNone/>
            </a:pPr>
            <a:r>
              <a:rPr lang="en-US" altLang="sl-SI" sz="1800" b="1" smtClean="0">
                <a:solidFill>
                  <a:schemeClr val="tx2"/>
                </a:solidFill>
              </a:rPr>
              <a:t>National Institute for Research and Development in </a:t>
            </a:r>
            <a:r>
              <a:rPr lang="sl-SI" altLang="sl-SI" sz="1800" b="1" smtClean="0">
                <a:solidFill>
                  <a:schemeClr val="tx2"/>
                </a:solidFill>
              </a:rPr>
              <a:t>I</a:t>
            </a:r>
            <a:r>
              <a:rPr lang="en-US" altLang="sl-SI" sz="1800" b="1" smtClean="0">
                <a:solidFill>
                  <a:schemeClr val="tx2"/>
                </a:solidFill>
              </a:rPr>
              <a:t>nformatics ICI Bucharest Romania</a:t>
            </a:r>
            <a:endParaRPr lang="en-GB" altLang="sl-SI" sz="1800" b="1" smtClean="0">
              <a:solidFill>
                <a:schemeClr val="tx2"/>
              </a:solidFill>
            </a:endParaRPr>
          </a:p>
        </p:txBody>
      </p:sp>
      <p:sp>
        <p:nvSpPr>
          <p:cNvPr id="28675" name="Espace réservé du texte 9"/>
          <p:cNvSpPr>
            <a:spLocks noGrp="1"/>
          </p:cNvSpPr>
          <p:nvPr>
            <p:ph type="body" sz="quarter" idx="12"/>
          </p:nvPr>
        </p:nvSpPr>
        <p:spPr bwMode="auto">
          <a:xfrm>
            <a:off x="827088" y="5661025"/>
            <a:ext cx="7272337" cy="215900"/>
          </a:xfrm>
          <a:noFill/>
          <a:ln>
            <a:miter lim="800000"/>
            <a:headEnd/>
            <a:tailEnd/>
          </a:ln>
        </p:spPr>
        <p:txBody>
          <a:bodyPr vert="horz" wrap="square" lIns="91440" rIns="91440" bIns="45720" numCol="1" anchor="t" anchorCtr="0" compatLnSpc="1">
            <a:prstTxWarp prst="textNoShape">
              <a:avLst/>
            </a:prstTxWarp>
          </a:bodyPr>
          <a:lstStyle/>
          <a:p>
            <a:pPr eaLnBrk="1" hangingPunct="1">
              <a:buFont typeface="Arial" charset="0"/>
              <a:buNone/>
            </a:pPr>
            <a:r>
              <a:rPr lang="en-US" altLang="sl-SI" sz="1800" b="1" smtClean="0">
                <a:solidFill>
                  <a:schemeClr val="tx2"/>
                </a:solidFill>
              </a:rPr>
              <a:t>  </a:t>
            </a:r>
            <a:r>
              <a:rPr lang="sl-SI" altLang="sl-SI" sz="1800" b="1" smtClean="0">
                <a:solidFill>
                  <a:schemeClr val="tx2"/>
                </a:solidFill>
              </a:rPr>
              <a:t> </a:t>
            </a:r>
            <a:r>
              <a:rPr lang="en-US" altLang="sl-SI" sz="1800" b="1" smtClean="0">
                <a:solidFill>
                  <a:schemeClr val="tx2"/>
                </a:solidFill>
                <a:hlinkClick r:id="rId2"/>
              </a:rPr>
              <a:t>gflores@</a:t>
            </a:r>
            <a:r>
              <a:rPr lang="en-US" altLang="sl-SI" sz="1800" b="1" smtClean="0">
                <a:solidFill>
                  <a:schemeClr val="tx2"/>
                </a:solidFill>
              </a:rPr>
              <a:t>ici.ro</a:t>
            </a:r>
            <a:endParaRPr lang="en-GB" altLang="sl-SI" sz="1800" b="1" smtClean="0">
              <a:solidFill>
                <a:schemeClr val="tx2"/>
              </a:solidFill>
            </a:endParaRPr>
          </a:p>
        </p:txBody>
      </p:sp>
      <p:sp>
        <p:nvSpPr>
          <p:cNvPr id="28676" name="Titre 1"/>
          <p:cNvSpPr>
            <a:spLocks noGrp="1"/>
          </p:cNvSpPr>
          <p:nvPr>
            <p:ph type="ctrTitle"/>
          </p:nvPr>
        </p:nvSpPr>
        <p:spPr bwMode="auto">
          <a:xfrm>
            <a:off x="685800" y="3500438"/>
            <a:ext cx="7772400" cy="795337"/>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en-GB" sz="1800" b="1" smtClean="0"/>
              <a:t>Current situation regarding Home Care R&amp;I support </a:t>
            </a:r>
            <a:r>
              <a:rPr lang="cs-CZ" sz="1800" b="1" smtClean="0"/>
              <a:t/>
            </a:r>
            <a:br>
              <a:rPr lang="cs-CZ" sz="1800" b="1" smtClean="0"/>
            </a:br>
            <a:r>
              <a:rPr lang="en-GB" sz="1800" b="1" smtClean="0"/>
              <a:t>Generation of innovation through addressing unmet needs identified by citizen</a:t>
            </a:r>
            <a:r>
              <a:rPr lang="sk-SK" sz="1800" b="1" smtClean="0"/>
              <a:t> / user</a:t>
            </a:r>
            <a:r>
              <a:rPr lang="en-GB" sz="1800" b="1" smtClean="0"/>
              <a:t> helix</a:t>
            </a:r>
            <a:r>
              <a:rPr lang="cs-CZ" sz="1800" b="1" smtClean="0"/>
              <a:t> </a:t>
            </a:r>
            <a:r>
              <a:rPr lang="en-GB" sz="1800" b="1" smtClean="0"/>
              <a:t>of quadruple-helix approach</a:t>
            </a:r>
            <a:br>
              <a:rPr lang="en-GB" sz="1800" b="1" smtClean="0"/>
            </a:br>
            <a:r>
              <a:rPr lang="en-GB" sz="1800" b="1" smtClean="0"/>
              <a:t>ROMANIA</a:t>
            </a:r>
            <a:endParaRPr lang="en-GB" sz="1800" smtClean="0"/>
          </a:p>
        </p:txBody>
      </p:sp>
      <p:sp>
        <p:nvSpPr>
          <p:cNvPr id="5" name="Espace réservé du texte 4"/>
          <p:cNvSpPr>
            <a:spLocks noGrp="1"/>
          </p:cNvSpPr>
          <p:nvPr>
            <p:ph type="body" sz="quarter" idx="14"/>
          </p:nvPr>
        </p:nvSpPr>
        <p:spPr>
          <a:xfrm>
            <a:off x="971550" y="6308725"/>
            <a:ext cx="7415213" cy="387350"/>
          </a:xfrm>
        </p:spPr>
        <p:txBody>
          <a:bodyPr vert="horz" wrap="square" lIns="91440" tIns="45720" rIns="91440" bIns="45720" numCol="1" anchor="t" anchorCtr="0" compatLnSpc="1">
            <a:prstTxWarp prst="textNoShape">
              <a:avLst/>
            </a:prstTxWarp>
          </a:bodyPr>
          <a:lstStyle/>
          <a:p>
            <a:pPr eaLnBrk="1" hangingPunct="1"/>
            <a:r>
              <a:rPr lang="fr-FR" b="1" smtClean="0">
                <a:solidFill>
                  <a:schemeClr val="tx2"/>
                </a:solidFill>
              </a:rPr>
              <a:t>2</a:t>
            </a:r>
            <a:r>
              <a:rPr lang="sk-SK" b="1" smtClean="0">
                <a:solidFill>
                  <a:schemeClr val="tx2"/>
                </a:solidFill>
              </a:rPr>
              <a:t>7</a:t>
            </a:r>
            <a:r>
              <a:rPr lang="fr-FR" b="1" smtClean="0">
                <a:solidFill>
                  <a:schemeClr val="tx2"/>
                </a:solidFill>
              </a:rPr>
              <a:t> </a:t>
            </a:r>
            <a:r>
              <a:rPr lang="sk-SK" b="1" smtClean="0">
                <a:solidFill>
                  <a:schemeClr val="tx2"/>
                </a:solidFill>
              </a:rPr>
              <a:t>January</a:t>
            </a:r>
            <a:r>
              <a:rPr lang="fr-FR" b="1" smtClean="0">
                <a:solidFill>
                  <a:schemeClr val="tx2"/>
                </a:solidFill>
              </a:rPr>
              <a:t>, 201</a:t>
            </a:r>
            <a:r>
              <a:rPr lang="sk-SK" b="1" smtClean="0">
                <a:solidFill>
                  <a:schemeClr val="tx2"/>
                </a:solidFill>
              </a:rPr>
              <a:t>7</a:t>
            </a:r>
            <a:r>
              <a:rPr lang="fr-FR" b="1" smtClean="0">
                <a:solidFill>
                  <a:schemeClr val="tx2"/>
                </a:solidFill>
              </a:rPr>
              <a:t> </a:t>
            </a:r>
            <a:r>
              <a:rPr lang="en-GB" b="1" smtClean="0">
                <a:solidFill>
                  <a:schemeClr val="tx2"/>
                </a:solidFill>
                <a:sym typeface="Webdings" pitchFamily="18" charset="2"/>
              </a:rPr>
              <a:t></a:t>
            </a:r>
            <a:r>
              <a:rPr lang="sk-SK" b="1" smtClean="0">
                <a:solidFill>
                  <a:schemeClr val="tx2"/>
                </a:solidFill>
                <a:sym typeface="Webdings" pitchFamily="18" charset="2"/>
              </a:rPr>
              <a:t>1st international thematic workshop - Madeira</a:t>
            </a:r>
            <a:endParaRPr lang="fr-FR" b="1" smtClean="0">
              <a:solidFill>
                <a:schemeClr val="tx2"/>
              </a:solidFill>
            </a:endParaRPr>
          </a:p>
        </p:txBody>
      </p:sp>
      <p:pic>
        <p:nvPicPr>
          <p:cNvPr id="28678" name="Slika 2"/>
          <p:cNvPicPr>
            <a:picLocks noChangeAspect="1"/>
          </p:cNvPicPr>
          <p:nvPr/>
        </p:nvPicPr>
        <p:blipFill>
          <a:blip r:embed="rId3"/>
          <a:srcRect/>
          <a:stretch>
            <a:fillRect/>
          </a:stretch>
        </p:blipFill>
        <p:spPr bwMode="auto">
          <a:xfrm>
            <a:off x="4284663" y="333375"/>
            <a:ext cx="4432300" cy="3167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re 3"/>
          <p:cNvSpPr>
            <a:spLocks noGrp="1"/>
          </p:cNvSpPr>
          <p:nvPr>
            <p:ph type="title"/>
          </p:nvPr>
        </p:nvSpPr>
        <p:spPr>
          <a:xfrm>
            <a:off x="457200" y="431800"/>
            <a:ext cx="8229600" cy="561975"/>
          </a:xfrm>
        </p:spPr>
        <p:txBody>
          <a:bodyPr/>
          <a:lstStyle/>
          <a:p>
            <a:pPr eaLnBrk="1" hangingPunct="1"/>
            <a:r>
              <a:rPr lang="en-GB" sz="2400" b="1" i="1" u="sng" smtClean="0">
                <a:solidFill>
                  <a:schemeClr val="accent1"/>
                </a:solidFill>
                <a:effectLst>
                  <a:outerShdw blurRad="38100" dist="38100" dir="2700000" algn="tl">
                    <a:srgbClr val="C0C0C0"/>
                  </a:outerShdw>
                </a:effectLst>
              </a:rPr>
              <a:t>Helix Public/Government</a:t>
            </a:r>
            <a:r>
              <a:rPr lang="en-GB" sz="2400" b="1" i="1" smtClean="0">
                <a:solidFill>
                  <a:schemeClr val="accent1"/>
                </a:solidFill>
                <a:effectLst>
                  <a:outerShdw blurRad="38100" dist="38100" dir="2700000" algn="tl">
                    <a:srgbClr val="C0C0C0"/>
                  </a:outerShdw>
                </a:effectLst>
              </a:rPr>
              <a:t/>
            </a:r>
            <a:br>
              <a:rPr lang="en-GB" sz="2400" b="1" i="1" smtClean="0">
                <a:solidFill>
                  <a:schemeClr val="accent1"/>
                </a:solidFill>
                <a:effectLst>
                  <a:outerShdw blurRad="38100" dist="38100" dir="2700000" algn="tl">
                    <a:srgbClr val="C0C0C0"/>
                  </a:outerShdw>
                </a:effectLst>
              </a:rPr>
            </a:br>
            <a:endParaRPr lang="en-GB" altLang="sl-SI" sz="2400" b="1" i="1" smtClean="0">
              <a:solidFill>
                <a:schemeClr val="accent1"/>
              </a:solidFill>
              <a:effectLst>
                <a:outerShdw blurRad="38100" dist="38100" dir="2700000" algn="tl">
                  <a:srgbClr val="C0C0C0"/>
                </a:outerShdw>
              </a:effectLst>
            </a:endParaRPr>
          </a:p>
        </p:txBody>
      </p:sp>
      <p:sp>
        <p:nvSpPr>
          <p:cNvPr id="29698" name="Espace réservé du texte 7"/>
          <p:cNvSpPr>
            <a:spLocks noGrp="1"/>
          </p:cNvSpPr>
          <p:nvPr>
            <p:ph type="body" sz="quarter" idx="10"/>
          </p:nvPr>
        </p:nvSpPr>
        <p:spPr>
          <a:xfrm>
            <a:off x="457200" y="1368425"/>
            <a:ext cx="8207375" cy="5183188"/>
          </a:xfrm>
        </p:spPr>
        <p:txBody>
          <a:bodyPr/>
          <a:lstStyle/>
          <a:p>
            <a:pPr>
              <a:buFontTx/>
              <a:buChar char="•"/>
            </a:pPr>
            <a:r>
              <a:rPr lang="en-GB" sz="1800" smtClean="0"/>
              <a:t>Management Authority - M</a:t>
            </a:r>
            <a:r>
              <a:rPr lang="sk-SK" sz="1800" smtClean="0"/>
              <a:t>inistry of European Funds </a:t>
            </a:r>
          </a:p>
          <a:p>
            <a:pPr>
              <a:buFontTx/>
              <a:buChar char="•"/>
            </a:pPr>
            <a:r>
              <a:rPr lang="sk-SK" sz="1800" smtClean="0"/>
              <a:t>Intermediate Body - Ministry of Research</a:t>
            </a:r>
          </a:p>
          <a:p>
            <a:pPr>
              <a:buFontTx/>
              <a:buChar char="•"/>
            </a:pPr>
            <a:r>
              <a:rPr lang="sk-SK" sz="1800" smtClean="0"/>
              <a:t>Intermediate Body </a:t>
            </a:r>
            <a:r>
              <a:rPr lang="en-GB" sz="1800" smtClean="0"/>
              <a:t>- M</a:t>
            </a:r>
            <a:r>
              <a:rPr lang="sk-SK" sz="1800" smtClean="0"/>
              <a:t>inistry of Information Society</a:t>
            </a:r>
            <a:r>
              <a:rPr lang="sk-SK" sz="1800" b="0" smtClean="0"/>
              <a:t>: </a:t>
            </a:r>
            <a:endParaRPr lang="sk-SK" sz="1800" smtClean="0"/>
          </a:p>
          <a:p>
            <a:pPr marL="1257300" lvl="2" indent="-342900"/>
            <a:r>
              <a:rPr lang="en-US" sz="1600" i="1" smtClean="0">
                <a:solidFill>
                  <a:schemeClr val="tx2"/>
                </a:solidFill>
              </a:rPr>
              <a:t>     - </a:t>
            </a:r>
            <a:r>
              <a:rPr lang="sk-SK" sz="1600" i="1" smtClean="0">
                <a:solidFill>
                  <a:schemeClr val="tx2"/>
                </a:solidFill>
              </a:rPr>
              <a:t>During the two Operational Programmes deealing with Competitivness, the projects supporting the innovations are not strictly addressing the innovation in homecare. </a:t>
            </a:r>
            <a:endParaRPr lang="en-US" sz="1600" i="1" smtClean="0">
              <a:solidFill>
                <a:schemeClr val="tx2"/>
              </a:solidFill>
            </a:endParaRPr>
          </a:p>
          <a:p>
            <a:pPr marL="1257300" lvl="2" indent="-342900"/>
            <a:r>
              <a:rPr lang="en-US" sz="1600" i="1" smtClean="0">
                <a:solidFill>
                  <a:schemeClr val="tx2"/>
                </a:solidFill>
              </a:rPr>
              <a:t>      -</a:t>
            </a:r>
            <a:r>
              <a:rPr lang="sk-SK" sz="1600" i="1" smtClean="0">
                <a:solidFill>
                  <a:schemeClr val="tx2"/>
                </a:solidFill>
              </a:rPr>
              <a:t>In the current OP there are at least 2 proje</a:t>
            </a:r>
            <a:r>
              <a:rPr lang="en-US" sz="1600" i="1" smtClean="0">
                <a:solidFill>
                  <a:schemeClr val="tx2"/>
                </a:solidFill>
              </a:rPr>
              <a:t>c</a:t>
            </a:r>
            <a:r>
              <a:rPr lang="sk-SK" sz="1600" i="1" smtClean="0">
                <a:solidFill>
                  <a:schemeClr val="tx2"/>
                </a:solidFill>
              </a:rPr>
              <a:t>t</a:t>
            </a:r>
            <a:r>
              <a:rPr lang="en-US" sz="1600" i="1" smtClean="0">
                <a:solidFill>
                  <a:schemeClr val="tx2"/>
                </a:solidFill>
              </a:rPr>
              <a:t>s</a:t>
            </a:r>
            <a:r>
              <a:rPr lang="sk-SK" sz="1600" i="1" smtClean="0">
                <a:solidFill>
                  <a:schemeClr val="tx2"/>
                </a:solidFill>
              </a:rPr>
              <a:t> dealing with innovative aspects in homecare.</a:t>
            </a:r>
            <a:endParaRPr lang="en-US" sz="1600" i="1" smtClean="0">
              <a:solidFill>
                <a:schemeClr val="tx2"/>
              </a:solidFill>
            </a:endParaRPr>
          </a:p>
          <a:p>
            <a:pPr marL="1257300" lvl="2" indent="-342900"/>
            <a:r>
              <a:rPr lang="en-US" sz="1600" i="1" smtClean="0">
                <a:solidFill>
                  <a:schemeClr val="tx2"/>
                </a:solidFill>
              </a:rPr>
              <a:t>      -</a:t>
            </a:r>
            <a:r>
              <a:rPr lang="sk-SK" sz="1600" i="1" smtClean="0">
                <a:solidFill>
                  <a:schemeClr val="tx2"/>
                </a:solidFill>
              </a:rPr>
              <a:t>The formulation of the requests in the Applicant Guides does not support directly</a:t>
            </a:r>
            <a:r>
              <a:rPr lang="en-US" sz="1600" i="1" smtClean="0">
                <a:solidFill>
                  <a:schemeClr val="tx2"/>
                </a:solidFill>
              </a:rPr>
              <a:t> / strictly</a:t>
            </a:r>
            <a:r>
              <a:rPr lang="sk-SK" sz="1600" i="1" smtClean="0">
                <a:solidFill>
                  <a:schemeClr val="tx2"/>
                </a:solidFill>
              </a:rPr>
              <a:t> the innovation.</a:t>
            </a:r>
            <a:endParaRPr lang="en-US" sz="1600" i="1" smtClean="0">
              <a:solidFill>
                <a:schemeClr val="tx2"/>
              </a:solidFill>
            </a:endParaRPr>
          </a:p>
          <a:p>
            <a:pPr marL="1257300" lvl="2" indent="-342900">
              <a:buFontTx/>
              <a:buChar char="•"/>
            </a:pPr>
            <a:endParaRPr lang="en-GB" sz="1600" i="1" smtClean="0">
              <a:solidFill>
                <a:schemeClr val="tx2"/>
              </a:solidFill>
            </a:endParaRPr>
          </a:p>
          <a:p>
            <a:pPr>
              <a:buFontTx/>
              <a:buChar char="•"/>
            </a:pPr>
            <a:r>
              <a:rPr lang="en-GB" sz="1800" smtClean="0"/>
              <a:t>Ministry of Health – Programmes Implementation and Coordination Unit</a:t>
            </a:r>
            <a:r>
              <a:rPr lang="en-GB" sz="1800" b="0" smtClean="0"/>
              <a:t> </a:t>
            </a:r>
            <a:endParaRPr lang="en-GB" sz="1800" smtClean="0"/>
          </a:p>
          <a:p>
            <a:pPr marL="1257300" lvl="2" indent="-342900"/>
            <a:r>
              <a:rPr lang="en-GB" sz="1600" i="1" smtClean="0">
                <a:solidFill>
                  <a:schemeClr val="tx2"/>
                </a:solidFill>
              </a:rPr>
              <a:t>      -The telemedicine was a good practice at pilot level, currently under extension to the country level.</a:t>
            </a:r>
          </a:p>
          <a:p>
            <a:pPr marL="1257300" lvl="2" indent="-342900"/>
            <a:r>
              <a:rPr lang="en-GB" sz="1600" i="1" smtClean="0">
                <a:solidFill>
                  <a:schemeClr val="tx2"/>
                </a:solidFill>
              </a:rPr>
              <a:t>     -Innovation is not clearly considered being associated namely with ITC tools using.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re 3"/>
          <p:cNvSpPr>
            <a:spLocks noGrp="1"/>
          </p:cNvSpPr>
          <p:nvPr>
            <p:ph type="title"/>
          </p:nvPr>
        </p:nvSpPr>
        <p:spPr>
          <a:xfrm>
            <a:off x="457200" y="431800"/>
            <a:ext cx="8229600" cy="561975"/>
          </a:xfrm>
        </p:spPr>
        <p:txBody>
          <a:bodyPr/>
          <a:lstStyle/>
          <a:p>
            <a:pPr eaLnBrk="1" hangingPunct="1"/>
            <a:r>
              <a:rPr lang="en-GB" sz="2400" b="1" i="1" u="sng" smtClean="0">
                <a:solidFill>
                  <a:srgbClr val="FB93F4"/>
                </a:solidFill>
                <a:effectLst>
                  <a:outerShdw blurRad="38100" dist="38100" dir="2700000" algn="tl">
                    <a:srgbClr val="C0C0C0"/>
                  </a:outerShdw>
                </a:effectLst>
              </a:rPr>
              <a:t>Helix Research, Academy</a:t>
            </a:r>
            <a:r>
              <a:rPr lang="sk-SK" i="1" smtClean="0">
                <a:solidFill>
                  <a:srgbClr val="FB93F4"/>
                </a:solidFill>
                <a:effectLst>
                  <a:outerShdw blurRad="38100" dist="38100" dir="2700000" algn="tl">
                    <a:srgbClr val="C0C0C0"/>
                  </a:outerShdw>
                </a:effectLst>
              </a:rPr>
              <a:t/>
            </a:r>
            <a:br>
              <a:rPr lang="sk-SK" i="1" smtClean="0">
                <a:solidFill>
                  <a:srgbClr val="FB93F4"/>
                </a:solidFill>
                <a:effectLst>
                  <a:outerShdw blurRad="38100" dist="38100" dir="2700000" algn="tl">
                    <a:srgbClr val="C0C0C0"/>
                  </a:outerShdw>
                </a:effectLst>
              </a:rPr>
            </a:br>
            <a:endParaRPr lang="en-GB" altLang="sl-SI" i="1" smtClean="0">
              <a:solidFill>
                <a:srgbClr val="FB93F4"/>
              </a:solidFill>
              <a:effectLst>
                <a:outerShdw blurRad="38100" dist="38100" dir="2700000" algn="tl">
                  <a:srgbClr val="C0C0C0"/>
                </a:outerShdw>
              </a:effectLst>
            </a:endParaRPr>
          </a:p>
        </p:txBody>
      </p:sp>
      <p:sp>
        <p:nvSpPr>
          <p:cNvPr id="30722" name="Espace réservé du texte 7"/>
          <p:cNvSpPr>
            <a:spLocks noGrp="1"/>
          </p:cNvSpPr>
          <p:nvPr>
            <p:ph type="body" sz="quarter" idx="10"/>
          </p:nvPr>
        </p:nvSpPr>
        <p:spPr>
          <a:xfrm>
            <a:off x="468313" y="1052513"/>
            <a:ext cx="8207375" cy="5183187"/>
          </a:xfrm>
        </p:spPr>
        <p:txBody>
          <a:bodyPr/>
          <a:lstStyle/>
          <a:p>
            <a:pPr>
              <a:buFontTx/>
              <a:buChar char="•"/>
            </a:pPr>
            <a:r>
              <a:rPr lang="en-US" sz="1600" i="1" smtClean="0"/>
              <a:t>“</a:t>
            </a:r>
            <a:r>
              <a:rPr lang="sk-SK" sz="1600" i="1" smtClean="0"/>
              <a:t>Politehnica“ University – Faculty of medical engineering: </a:t>
            </a:r>
            <a:endParaRPr lang="sk-SK" sz="1600" b="0" i="1" smtClean="0"/>
          </a:p>
          <a:p>
            <a:pPr lvl="1"/>
            <a:r>
              <a:rPr lang="sk-SK" sz="1600" i="1" smtClean="0">
                <a:solidFill>
                  <a:schemeClr val="tx2"/>
                </a:solidFill>
              </a:rPr>
              <a:t>Innovation and innovative medical device is  one aim of the universitary training how ever at the level of PhD project or Master Project innovation is considered as a potential in lau</a:t>
            </a:r>
            <a:r>
              <a:rPr lang="en-US" sz="1600" i="1" smtClean="0">
                <a:solidFill>
                  <a:schemeClr val="tx2"/>
                </a:solidFill>
              </a:rPr>
              <a:t>n</a:t>
            </a:r>
            <a:r>
              <a:rPr lang="sk-SK" sz="1600" i="1" smtClean="0">
                <a:solidFill>
                  <a:schemeClr val="tx2"/>
                </a:solidFill>
              </a:rPr>
              <a:t>ching startup</a:t>
            </a:r>
            <a:r>
              <a:rPr lang="en-US" sz="1600" i="1" smtClean="0">
                <a:solidFill>
                  <a:schemeClr val="tx2"/>
                </a:solidFill>
              </a:rPr>
              <a:t>s</a:t>
            </a:r>
            <a:r>
              <a:rPr lang="sk-SK" sz="1600" i="1" smtClean="0">
                <a:solidFill>
                  <a:schemeClr val="tx2"/>
                </a:solidFill>
              </a:rPr>
              <a:t>.</a:t>
            </a:r>
            <a:endParaRPr lang="en-US" sz="1600" i="1" smtClean="0">
              <a:solidFill>
                <a:schemeClr val="tx2"/>
              </a:solidFill>
            </a:endParaRPr>
          </a:p>
          <a:p>
            <a:endParaRPr lang="sk-SK" sz="1600" b="0" i="1" smtClean="0"/>
          </a:p>
          <a:p>
            <a:pPr>
              <a:buFontTx/>
              <a:buChar char="•"/>
            </a:pPr>
            <a:r>
              <a:rPr lang="sk-SK" sz="1600" i="1" smtClean="0"/>
              <a:t>University  of Medicine and Pharmacy </a:t>
            </a:r>
            <a:r>
              <a:rPr lang="en-US" sz="1600" i="1" smtClean="0"/>
              <a:t>“</a:t>
            </a:r>
            <a:r>
              <a:rPr lang="sk-SK" sz="1600" i="1" smtClean="0"/>
              <a:t>Carol Davila</a:t>
            </a:r>
            <a:r>
              <a:rPr lang="en-US" sz="1600" i="1" smtClean="0"/>
              <a:t>”</a:t>
            </a:r>
            <a:r>
              <a:rPr lang="sk-SK" sz="1600" i="1" smtClean="0"/>
              <a:t>: </a:t>
            </a:r>
            <a:endParaRPr lang="en-GB" sz="1600" b="0" i="1" smtClean="0"/>
          </a:p>
          <a:p>
            <a:pPr lvl="1"/>
            <a:r>
              <a:rPr lang="en-GB" sz="1600" i="1" smtClean="0">
                <a:solidFill>
                  <a:schemeClr val="tx2"/>
                </a:solidFill>
              </a:rPr>
              <a:t>The use of structural funds based programmes is a challenge for research teams for the university and it is in connection with the Strategy of ensuring Health of Romanians 2014-2020.</a:t>
            </a:r>
          </a:p>
          <a:p>
            <a:endParaRPr lang="sk-SK" sz="1600" b="0" i="1" smtClean="0"/>
          </a:p>
          <a:p>
            <a:pPr>
              <a:buFontTx/>
              <a:buChar char="•"/>
            </a:pPr>
            <a:r>
              <a:rPr lang="sk-SK" sz="1600" i="1" smtClean="0"/>
              <a:t>National </a:t>
            </a:r>
            <a:r>
              <a:rPr lang="en-US" sz="1600" i="1" smtClean="0"/>
              <a:t>I</a:t>
            </a:r>
            <a:r>
              <a:rPr lang="sk-SK" sz="1600" i="1" smtClean="0"/>
              <a:t>nstitute for </a:t>
            </a:r>
            <a:r>
              <a:rPr lang="en-US" sz="1600" i="1" smtClean="0"/>
              <a:t>S</a:t>
            </a:r>
            <a:r>
              <a:rPr lang="sk-SK" sz="1600" i="1" smtClean="0"/>
              <a:t>tudies and </a:t>
            </a:r>
            <a:r>
              <a:rPr lang="en-US" sz="1600" i="1" smtClean="0"/>
              <a:t>R</a:t>
            </a:r>
            <a:r>
              <a:rPr lang="sk-SK" sz="1600" i="1" smtClean="0"/>
              <a:t>esearch in </a:t>
            </a:r>
            <a:r>
              <a:rPr lang="en-US" sz="1600" i="1" smtClean="0"/>
              <a:t>C</a:t>
            </a:r>
            <a:r>
              <a:rPr lang="sk-SK" sz="1600" i="1" smtClean="0"/>
              <a:t>ommunications &amp; </a:t>
            </a:r>
          </a:p>
          <a:p>
            <a:pPr>
              <a:buFontTx/>
              <a:buChar char="•"/>
            </a:pPr>
            <a:r>
              <a:rPr lang="sk-SK" sz="1600" i="1" smtClean="0"/>
              <a:t>National </a:t>
            </a:r>
            <a:r>
              <a:rPr lang="en-US" sz="1600" i="1" smtClean="0"/>
              <a:t>I</a:t>
            </a:r>
            <a:r>
              <a:rPr lang="sk-SK" sz="1600" i="1" smtClean="0"/>
              <a:t>nstitute for R&amp;D in Informatics</a:t>
            </a:r>
            <a:endParaRPr lang="sk-SK" sz="1600" b="0" i="1" smtClean="0"/>
          </a:p>
          <a:p>
            <a:pPr lvl="1"/>
            <a:r>
              <a:rPr lang="en-US" sz="1600" i="1" smtClean="0">
                <a:solidFill>
                  <a:schemeClr val="tx2"/>
                </a:solidFill>
              </a:rPr>
              <a:t>I</a:t>
            </a:r>
            <a:r>
              <a:rPr lang="sk-SK" sz="1600" i="1" smtClean="0">
                <a:solidFill>
                  <a:schemeClr val="tx2"/>
                </a:solidFill>
              </a:rPr>
              <a:t>nnovation is developed by individual initiatives of researchers and their teams when  and where Calls for projects are launched so that research activity and innovation have financial support. The topic Healthcare does not appear as a special topic in internal calls but the Research and Innovation European Programmes calls are considered as a potential support of the innovative ideas. The young staff are caring our PhD with innovative aspects which could be further valorised in institutional projects.</a:t>
            </a:r>
            <a:endParaRPr lang="en-GB" sz="1600" i="1" smtClean="0">
              <a:solidFill>
                <a:schemeClr val="tx2"/>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re 3"/>
          <p:cNvSpPr>
            <a:spLocks noGrp="1"/>
          </p:cNvSpPr>
          <p:nvPr>
            <p:ph type="title"/>
          </p:nvPr>
        </p:nvSpPr>
        <p:spPr>
          <a:xfrm>
            <a:off x="468313" y="692150"/>
            <a:ext cx="8229600" cy="561975"/>
          </a:xfrm>
        </p:spPr>
        <p:txBody>
          <a:bodyPr/>
          <a:lstStyle/>
          <a:p>
            <a:pPr eaLnBrk="1" hangingPunct="1"/>
            <a:r>
              <a:rPr lang="en-GB" sz="2400" b="1" i="1" u="sng" smtClean="0">
                <a:solidFill>
                  <a:srgbClr val="3CD6FA"/>
                </a:solidFill>
                <a:effectLst>
                  <a:outerShdw blurRad="38100" dist="38100" dir="2700000" algn="tl">
                    <a:srgbClr val="C0C0C0"/>
                  </a:outerShdw>
                </a:effectLst>
              </a:rPr>
              <a:t>Helix Healthcare/HomeCare providers</a:t>
            </a:r>
            <a:r>
              <a:rPr lang="sk-SK" sz="2400" i="1" smtClean="0"/>
              <a:t/>
            </a:r>
            <a:br>
              <a:rPr lang="sk-SK" sz="2400" i="1" smtClean="0"/>
            </a:br>
            <a:endParaRPr lang="en-GB" altLang="sl-SI" sz="2400" i="1" smtClean="0"/>
          </a:p>
        </p:txBody>
      </p:sp>
      <p:sp>
        <p:nvSpPr>
          <p:cNvPr id="31746" name="Espace réservé du texte 7"/>
          <p:cNvSpPr>
            <a:spLocks noGrp="1"/>
          </p:cNvSpPr>
          <p:nvPr>
            <p:ph type="body" sz="quarter" idx="10"/>
          </p:nvPr>
        </p:nvSpPr>
        <p:spPr>
          <a:xfrm>
            <a:off x="457200" y="1368425"/>
            <a:ext cx="8207375" cy="5183188"/>
          </a:xfrm>
        </p:spPr>
        <p:txBody>
          <a:bodyPr/>
          <a:lstStyle/>
          <a:p>
            <a:pPr>
              <a:buFontTx/>
              <a:buChar char="•"/>
            </a:pPr>
            <a:r>
              <a:rPr lang="sk-SK" sz="1800" i="1" smtClean="0"/>
              <a:t>SeniorNet Network</a:t>
            </a:r>
            <a:endParaRPr lang="en-US" sz="1800" i="1" smtClean="0"/>
          </a:p>
          <a:p>
            <a:pPr>
              <a:buFontTx/>
              <a:buChar char="•"/>
            </a:pPr>
            <a:r>
              <a:rPr lang="sk-SK" sz="1800" i="1" smtClean="0"/>
              <a:t>Geron Foundation &amp; Eldery House </a:t>
            </a:r>
            <a:endParaRPr lang="en-US" sz="1800" i="1" smtClean="0"/>
          </a:p>
          <a:p>
            <a:pPr>
              <a:buFontTx/>
              <a:buChar char="•"/>
            </a:pPr>
            <a:r>
              <a:rPr lang="en-GB" sz="1800" i="1" smtClean="0"/>
              <a:t>Ana Aslan International Foundation </a:t>
            </a:r>
          </a:p>
          <a:p>
            <a:pPr>
              <a:buFontTx/>
              <a:buChar char="•"/>
            </a:pPr>
            <a:r>
              <a:rPr lang="en-GB" sz="1800" i="1" smtClean="0"/>
              <a:t>Caritas Confederation Romania</a:t>
            </a:r>
            <a:endParaRPr lang="sk-SK" sz="1800" b="0" i="1" smtClean="0"/>
          </a:p>
          <a:p>
            <a:pPr lvl="1"/>
            <a:r>
              <a:rPr lang="sk-SK" sz="1600" i="1" smtClean="0">
                <a:solidFill>
                  <a:schemeClr val="tx2"/>
                </a:solidFill>
              </a:rPr>
              <a:t>Health and Home Care providers are open to innovative solution in getting the best support to eldery either directly, through project as well as based on private financial support.</a:t>
            </a:r>
            <a:endParaRPr lang="en-US" sz="1600" i="1" smtClean="0">
              <a:solidFill>
                <a:schemeClr val="tx2"/>
              </a:solidFill>
            </a:endParaRPr>
          </a:p>
          <a:p>
            <a:endParaRPr lang="en-GB" sz="1600" b="0" i="1" smtClean="0"/>
          </a:p>
          <a:p>
            <a:pPr>
              <a:buFontTx/>
              <a:buChar char="•"/>
            </a:pPr>
            <a:r>
              <a:rPr lang="en-GB" sz="1800" i="1" smtClean="0"/>
              <a:t>Elias Emergency University Hospital Geriatric Clinic:</a:t>
            </a:r>
            <a:endParaRPr lang="en-GB" sz="1800" b="0" i="1" smtClean="0"/>
          </a:p>
          <a:p>
            <a:pPr lvl="1"/>
            <a:r>
              <a:rPr lang="en-GB" sz="1600" i="1" smtClean="0">
                <a:solidFill>
                  <a:schemeClr val="tx2"/>
                </a:solidFill>
              </a:rPr>
              <a:t>The continuously information on innovative in health care is a characteristic of hospital staff as many are participating in research projects or are carrying research for the PhD thesis. These aspects are seeds of introduction of innovative solution for the health/homecare of old persons.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re 3"/>
          <p:cNvSpPr>
            <a:spLocks noGrp="1"/>
          </p:cNvSpPr>
          <p:nvPr>
            <p:ph type="title"/>
          </p:nvPr>
        </p:nvSpPr>
        <p:spPr>
          <a:xfrm>
            <a:off x="457200" y="431800"/>
            <a:ext cx="8229600" cy="561975"/>
          </a:xfrm>
        </p:spPr>
        <p:txBody>
          <a:bodyPr/>
          <a:lstStyle/>
          <a:p>
            <a:pPr eaLnBrk="1" hangingPunct="1"/>
            <a:r>
              <a:rPr lang="en-GB" sz="2400" b="1" i="1" u="sng" smtClean="0">
                <a:solidFill>
                  <a:schemeClr val="accent2"/>
                </a:solidFill>
                <a:effectLst>
                  <a:outerShdw blurRad="38100" dist="38100" dir="2700000" algn="tl">
                    <a:srgbClr val="C0C0C0"/>
                  </a:outerShdw>
                </a:effectLst>
              </a:rPr>
              <a:t>Helix Business</a:t>
            </a:r>
            <a:r>
              <a:rPr lang="sk-SK" sz="2400" i="1" smtClean="0">
                <a:solidFill>
                  <a:schemeClr val="accent2"/>
                </a:solidFill>
                <a:effectLst>
                  <a:outerShdw blurRad="38100" dist="38100" dir="2700000" algn="tl">
                    <a:srgbClr val="C0C0C0"/>
                  </a:outerShdw>
                </a:effectLst>
              </a:rPr>
              <a:t/>
            </a:r>
            <a:br>
              <a:rPr lang="sk-SK" sz="2400" i="1" smtClean="0">
                <a:solidFill>
                  <a:schemeClr val="accent2"/>
                </a:solidFill>
                <a:effectLst>
                  <a:outerShdw blurRad="38100" dist="38100" dir="2700000" algn="tl">
                    <a:srgbClr val="C0C0C0"/>
                  </a:outerShdw>
                </a:effectLst>
              </a:rPr>
            </a:br>
            <a:endParaRPr lang="en-GB" altLang="sl-SI" sz="2400" i="1" smtClean="0">
              <a:solidFill>
                <a:schemeClr val="accent2"/>
              </a:solidFill>
              <a:effectLst>
                <a:outerShdw blurRad="38100" dist="38100" dir="2700000" algn="tl">
                  <a:srgbClr val="C0C0C0"/>
                </a:outerShdw>
              </a:effectLst>
            </a:endParaRPr>
          </a:p>
        </p:txBody>
      </p:sp>
      <p:sp>
        <p:nvSpPr>
          <p:cNvPr id="32770" name="Espace réservé du texte 7"/>
          <p:cNvSpPr>
            <a:spLocks noGrp="1"/>
          </p:cNvSpPr>
          <p:nvPr>
            <p:ph type="body" sz="quarter" idx="10"/>
          </p:nvPr>
        </p:nvSpPr>
        <p:spPr>
          <a:xfrm>
            <a:off x="457200" y="1368425"/>
            <a:ext cx="8207375" cy="5183188"/>
          </a:xfrm>
        </p:spPr>
        <p:txBody>
          <a:bodyPr/>
          <a:lstStyle/>
          <a:p>
            <a:pPr>
              <a:buFontTx/>
              <a:buChar char="•"/>
            </a:pPr>
            <a:r>
              <a:rPr lang="sk-SK" sz="1800" i="1" smtClean="0"/>
              <a:t>Chamber of Commerce and Industry of Romania: </a:t>
            </a:r>
            <a:endParaRPr lang="en-GB" sz="1800" b="0" i="1" smtClean="0"/>
          </a:p>
          <a:p>
            <a:pPr lvl="1"/>
            <a:r>
              <a:rPr lang="en-GB" sz="1600" i="1" smtClean="0">
                <a:solidFill>
                  <a:schemeClr val="tx2"/>
                </a:solidFill>
              </a:rPr>
              <a:t>There are initiatives of organising events in which innovative solutions could be disseminated towards Chamber members as well as to economic actors audience.</a:t>
            </a:r>
          </a:p>
          <a:p>
            <a:pPr lvl="1"/>
            <a:endParaRPr lang="sk-SK" sz="1600" i="1" smtClean="0">
              <a:solidFill>
                <a:schemeClr val="tx2"/>
              </a:solidFill>
            </a:endParaRPr>
          </a:p>
          <a:p>
            <a:pPr>
              <a:buFontTx/>
              <a:buChar char="•"/>
            </a:pPr>
            <a:r>
              <a:rPr lang="sk-SK" sz="1800" i="1" smtClean="0"/>
              <a:t>Company Senior Care</a:t>
            </a:r>
            <a:endParaRPr lang="en-US" sz="1800" i="1" smtClean="0"/>
          </a:p>
          <a:p>
            <a:pPr>
              <a:buFontTx/>
              <a:buChar char="•"/>
            </a:pPr>
            <a:r>
              <a:rPr lang="sk-SK" sz="1800" i="1" smtClean="0"/>
              <a:t>Company OldCare Homecare </a:t>
            </a:r>
            <a:endParaRPr lang="en-US" sz="1800" i="1" smtClean="0"/>
          </a:p>
          <a:p>
            <a:pPr>
              <a:buFontTx/>
              <a:buChar char="•"/>
            </a:pPr>
            <a:r>
              <a:rPr lang="sk-SK" sz="1800" i="1" smtClean="0"/>
              <a:t>Company Total Med Medical </a:t>
            </a:r>
            <a:r>
              <a:rPr lang="en-US" sz="1800" i="1" smtClean="0"/>
              <a:t>E</a:t>
            </a:r>
            <a:r>
              <a:rPr lang="sk-SK" sz="1800" i="1" smtClean="0"/>
              <a:t>quipments </a:t>
            </a:r>
            <a:r>
              <a:rPr lang="en-US" sz="1800" i="1" smtClean="0"/>
              <a:t>:</a:t>
            </a:r>
            <a:r>
              <a:rPr lang="sk-SK" sz="1800" i="1" smtClean="0"/>
              <a:t> </a:t>
            </a:r>
            <a:endParaRPr lang="en-GB" sz="1800" b="0" i="1" smtClean="0"/>
          </a:p>
          <a:p>
            <a:pPr lvl="1"/>
            <a:r>
              <a:rPr lang="en-GB" sz="1600" i="1" smtClean="0">
                <a:solidFill>
                  <a:schemeClr val="tx2"/>
                </a:solidFill>
              </a:rPr>
              <a:t>Information on innovation is got via public dissemination channels and company tries to get profit in the same time bringing new solution for home/healthcare.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re 3"/>
          <p:cNvSpPr>
            <a:spLocks noGrp="1"/>
          </p:cNvSpPr>
          <p:nvPr>
            <p:ph type="title"/>
          </p:nvPr>
        </p:nvSpPr>
        <p:spPr>
          <a:xfrm>
            <a:off x="457200" y="431800"/>
            <a:ext cx="8229600" cy="561975"/>
          </a:xfrm>
        </p:spPr>
        <p:txBody>
          <a:bodyPr/>
          <a:lstStyle/>
          <a:p>
            <a:pPr algn="ctr" eaLnBrk="1" hangingPunct="1"/>
            <a:r>
              <a:rPr lang="en-GB" sz="2400" b="1" i="1" u="sng" smtClean="0">
                <a:solidFill>
                  <a:srgbClr val="21B7CF"/>
                </a:solidFill>
                <a:effectLst>
                  <a:outerShdw blurRad="38100" dist="38100" dir="2700000" algn="tl">
                    <a:srgbClr val="C0C0C0"/>
                  </a:outerShdw>
                </a:effectLst>
              </a:rPr>
              <a:t>GENERAL SITUATION WITH IDENTIFICATION OF NEEDS BY FORMAL &amp; INFORMAL HEALTH/HOMECARE PROVIDERS</a:t>
            </a:r>
            <a:r>
              <a:rPr lang="en-GB" sz="2400" b="1" i="1" u="sng" smtClean="0"/>
              <a:t/>
            </a:r>
            <a:br>
              <a:rPr lang="en-GB" sz="2400" b="1" i="1" u="sng" smtClean="0"/>
            </a:br>
            <a:endParaRPr lang="en-GB" altLang="sl-SI" sz="2400" b="1" i="1" u="sng" smtClean="0"/>
          </a:p>
        </p:txBody>
      </p:sp>
      <p:sp>
        <p:nvSpPr>
          <p:cNvPr id="33794" name="Espace réservé du texte 7"/>
          <p:cNvSpPr>
            <a:spLocks noGrp="1"/>
          </p:cNvSpPr>
          <p:nvPr>
            <p:ph type="body" sz="quarter" idx="10"/>
          </p:nvPr>
        </p:nvSpPr>
        <p:spPr>
          <a:xfrm>
            <a:off x="468313" y="1196975"/>
            <a:ext cx="8207375" cy="5183188"/>
          </a:xfrm>
        </p:spPr>
        <p:txBody>
          <a:bodyPr/>
          <a:lstStyle/>
          <a:p>
            <a:pPr>
              <a:buFontTx/>
              <a:buChar char="•"/>
            </a:pPr>
            <a:r>
              <a:rPr lang="en-GB" sz="1600" b="0" i="1" smtClean="0"/>
              <a:t>the national level organizations for informal care are generally from social service of Orthodox Church, Catholic Church, National Network of Associations for Senior Homecare functioning based on public funds and on grants from special programmes and projects. Solutions are not innovative but still effective.</a:t>
            </a:r>
          </a:p>
          <a:p>
            <a:pPr>
              <a:buFontTx/>
              <a:buChar char="•"/>
            </a:pPr>
            <a:r>
              <a:rPr lang="en-GB" sz="1600" b="0" i="1" smtClean="0"/>
              <a:t>formal providers mainly university hospitals via research projects are identifying the homecare needs.</a:t>
            </a:r>
          </a:p>
          <a:p>
            <a:pPr>
              <a:buFontTx/>
              <a:buChar char="•"/>
            </a:pPr>
            <a:r>
              <a:rPr lang="en-GB" sz="1600" b="0" i="1" smtClean="0"/>
              <a:t>the complexity and the bureaucracy as participant in projects funded under OP discourage formal/informal healthcare providers to participate further in continuing and maintaining the connections with OP’s offers. </a:t>
            </a:r>
          </a:p>
          <a:p>
            <a:pPr>
              <a:buFontTx/>
              <a:buChar char="•"/>
            </a:pPr>
            <a:r>
              <a:rPr lang="en-GB" sz="1600" b="0" i="1" smtClean="0"/>
              <a:t>the network in Home Care is efficient via SeniorNet network for long term cooperation mainly due to their initiative to formulate a project of governmental law for homecare of old people. However the needs for innovations are not transmitted  officially as there are missing their connection with actors from research and business.</a:t>
            </a:r>
            <a:endParaRPr lang="cs-CZ" sz="1600" b="0" i="1" smtClean="0"/>
          </a:p>
          <a:p>
            <a:pPr>
              <a:buFontTx/>
              <a:buChar char="•"/>
            </a:pPr>
            <a:r>
              <a:rPr lang="cs-CZ" sz="1600" b="0" i="1" smtClean="0"/>
              <a:t>ICT tools for health/homecare developed by research operators are not well received </a:t>
            </a:r>
            <a:r>
              <a:rPr lang="en-US" sz="1600" b="0" i="1" smtClean="0"/>
              <a:t>all the time </a:t>
            </a:r>
            <a:r>
              <a:rPr lang="cs-CZ" sz="1600" b="0" i="1" smtClean="0"/>
              <a:t>and remain as the level of an excellent test application</a:t>
            </a:r>
            <a:r>
              <a:rPr lang="en-US" sz="1600" b="0" i="1" smtClean="0"/>
              <a:t> with</a:t>
            </a:r>
            <a:r>
              <a:rPr lang="cs-CZ" sz="1600" b="0" i="1" smtClean="0"/>
              <a:t> no further implementation.</a:t>
            </a:r>
            <a:r>
              <a:rPr lang="en-US" sz="1600" b="0" i="1" smtClean="0"/>
              <a:t> </a:t>
            </a:r>
            <a:r>
              <a:rPr lang="en-GB" sz="1600" b="0" i="1" smtClean="0"/>
              <a:t>Projects with telemedicine, robots, emergency care, sensor monitoring of vital signs, beds and equipment</a:t>
            </a:r>
            <a:r>
              <a:rPr lang="cs-CZ" sz="1600" b="0" i="1" smtClean="0"/>
              <a:t>, smart homes are considered as potential innovative solutions offer in connection with regional characteristics</a:t>
            </a:r>
            <a:r>
              <a:rPr lang="en-US" sz="1600" b="0" i="1" smtClean="0"/>
              <a:t>.</a:t>
            </a:r>
            <a:endParaRPr lang="en-GB" sz="1600" b="0" i="1"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re 3"/>
          <p:cNvSpPr>
            <a:spLocks noGrp="1"/>
          </p:cNvSpPr>
          <p:nvPr>
            <p:ph type="title"/>
          </p:nvPr>
        </p:nvSpPr>
        <p:spPr>
          <a:xfrm>
            <a:off x="-180975" y="333375"/>
            <a:ext cx="8229600" cy="561975"/>
          </a:xfrm>
        </p:spPr>
        <p:txBody>
          <a:bodyPr/>
          <a:lstStyle/>
          <a:p>
            <a:pPr algn="ctr" eaLnBrk="1" hangingPunct="1"/>
            <a:r>
              <a:rPr lang="en-GB" sz="2400" b="1" i="1" u="sng" smtClean="0">
                <a:solidFill>
                  <a:schemeClr val="accent1"/>
                </a:solidFill>
              </a:rPr>
              <a:t>HOW CAN FORMAL AND INFORMAL HEALTH/HOME CARE PROVIDERS BE </a:t>
            </a:r>
            <a:r>
              <a:rPr lang="sk-SK" sz="2400" b="1" i="1" u="sng" smtClean="0">
                <a:solidFill>
                  <a:schemeClr val="accent1"/>
                </a:solidFill>
              </a:rPr>
              <a:t>INVOLVED</a:t>
            </a:r>
            <a:r>
              <a:rPr lang="en-GB" sz="2400" b="1" i="1" u="sng" smtClean="0">
                <a:solidFill>
                  <a:schemeClr val="accent1"/>
                </a:solidFill>
              </a:rPr>
              <a:t> IN </a:t>
            </a:r>
            <a:br>
              <a:rPr lang="en-GB" sz="2400" b="1" i="1" u="sng" smtClean="0">
                <a:solidFill>
                  <a:schemeClr val="accent1"/>
                </a:solidFill>
              </a:rPr>
            </a:br>
            <a:r>
              <a:rPr lang="en-GB" sz="2400" b="1" i="1" u="sng" smtClean="0">
                <a:solidFill>
                  <a:schemeClr val="accent1"/>
                </a:solidFill>
              </a:rPr>
              <a:t>THE C</a:t>
            </a:r>
            <a:r>
              <a:rPr lang="sk-SK" sz="2400" b="1" i="1" u="sng" smtClean="0">
                <a:solidFill>
                  <a:schemeClr val="accent1"/>
                </a:solidFill>
              </a:rPr>
              <a:t>OP 2014-2020?</a:t>
            </a:r>
            <a:endParaRPr lang="en-GB" altLang="sl-SI" sz="2400" b="1" i="1" u="sng" smtClean="0">
              <a:solidFill>
                <a:schemeClr val="accent1"/>
              </a:solidFill>
            </a:endParaRPr>
          </a:p>
        </p:txBody>
      </p:sp>
      <p:sp>
        <p:nvSpPr>
          <p:cNvPr id="34818" name="Espace réservé du texte 7"/>
          <p:cNvSpPr>
            <a:spLocks noGrp="1"/>
          </p:cNvSpPr>
          <p:nvPr>
            <p:ph type="body" sz="quarter" idx="10"/>
          </p:nvPr>
        </p:nvSpPr>
        <p:spPr>
          <a:xfrm>
            <a:off x="457200" y="1368425"/>
            <a:ext cx="8207375" cy="5183188"/>
          </a:xfrm>
        </p:spPr>
        <p:txBody>
          <a:bodyPr/>
          <a:lstStyle/>
          <a:p>
            <a:endParaRPr lang="en-GB" sz="1800" b="0" i="1" smtClean="0"/>
          </a:p>
          <a:p>
            <a:pPr>
              <a:buFontTx/>
              <a:buChar char="•"/>
            </a:pPr>
            <a:r>
              <a:rPr lang="en-GB" sz="1600" b="0" i="1" smtClean="0"/>
              <a:t>Increasing the interest in considering innovative solutions developed/applied/ implemented internal and external in the medical communities</a:t>
            </a:r>
          </a:p>
          <a:p>
            <a:pPr>
              <a:buFontTx/>
              <a:buChar char="•"/>
            </a:pPr>
            <a:r>
              <a:rPr lang="en-US" sz="1600" b="0" i="1" smtClean="0"/>
              <a:t>A Data base with not used innovative solutions for health/homecare performed in former OP and European Programmes could be useful.</a:t>
            </a:r>
            <a:endParaRPr lang="en-GB" sz="1600" b="0" i="1" smtClean="0"/>
          </a:p>
          <a:p>
            <a:pPr>
              <a:buFontTx/>
              <a:buChar char="•"/>
            </a:pPr>
            <a:r>
              <a:rPr lang="en-GB" sz="1600" b="0" i="1" smtClean="0"/>
              <a:t>AM/IB/ Implementation Unit  of COP 2014-2020 should offer a service special for informing on the funds availability for health/homecare use of innovative solutions </a:t>
            </a:r>
          </a:p>
          <a:p>
            <a:pPr>
              <a:buFontTx/>
              <a:buChar char="•"/>
            </a:pPr>
            <a:r>
              <a:rPr lang="en-GB" sz="1600" b="0" i="1" smtClean="0"/>
              <a:t>To be activated the QH so that consortium of representative be ready to cooperate in adopting a new solution for Health/homecare.</a:t>
            </a:r>
          </a:p>
          <a:p>
            <a:pPr>
              <a:buFontTx/>
              <a:buChar char="•"/>
            </a:pPr>
            <a:r>
              <a:rPr lang="en-GB" sz="1600" b="0" i="1" smtClean="0"/>
              <a:t>Low </a:t>
            </a:r>
            <a:r>
              <a:rPr lang="sk-SK" sz="1600" b="0" i="1" smtClean="0"/>
              <a:t>rate of structural funds absorbtion should crate a special determination and approach in helping their teams to  be involved in </a:t>
            </a:r>
            <a:r>
              <a:rPr lang="en-GB" sz="1600" b="0" i="1" smtClean="0"/>
              <a:t>innovative projects each </a:t>
            </a:r>
            <a:r>
              <a:rPr lang="sk-SK" sz="1600" b="0" i="1" smtClean="0"/>
              <a:t>year</a:t>
            </a:r>
            <a:endParaRPr lang="en-GB" sz="1600" b="0" i="1" smtClean="0"/>
          </a:p>
          <a:p>
            <a:pPr>
              <a:buFontTx/>
              <a:buChar char="•"/>
            </a:pPr>
            <a:r>
              <a:rPr lang="en-GB" sz="1600" b="0" i="1" smtClean="0"/>
              <a:t>An efficient information and dissemination of existing innovative solutions as well as the success stories from national bodies and abroad </a:t>
            </a:r>
          </a:p>
          <a:p>
            <a:pPr>
              <a:buFontTx/>
              <a:buChar char="•"/>
            </a:pPr>
            <a:r>
              <a:rPr lang="en-GB" sz="1600" b="0" i="1" smtClean="0"/>
              <a:t>COP 2014-2020 could be improved by a more clear GHuide of applicants, by a more rapid and efficient evaluation process, by a clear indication of OP support for innovative solutions in Homecare.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HoCare_PPT_Templat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INNOVATION_project" id="{D566045A-B5EE-4175-80AB-788B31C08BC2}" vid="{58D04002-1A63-4954-8F58-322AD3FBA6B3}"/>
    </a:ext>
  </a:extLst>
</a:theme>
</file>

<file path=ppt/theme/theme2.xml><?xml version="1.0" encoding="utf-8"?>
<a:theme xmlns:a="http://schemas.openxmlformats.org/drawingml/2006/main" name="CONTENT pag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INNOVATION_project" id="{D566045A-B5EE-4175-80AB-788B31C08BC2}" vid="{F84AA13F-568C-44F3-B479-C6A9A114AE49}"/>
    </a:ext>
  </a:extLst>
</a:theme>
</file>

<file path=ppt/theme/theme3.xml><?xml version="1.0" encoding="utf-8"?>
<a:theme xmlns:a="http://schemas.openxmlformats.org/drawingml/2006/main" name="IMAG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INNOVATION_project" id="{D566045A-B5EE-4175-80AB-788B31C08BC2}" vid="{8A8BA56D-941A-4829-984E-DE6AE4C8B7C7}"/>
    </a:ext>
  </a:extLst>
</a:theme>
</file>

<file path=ppt/theme/theme4.xml><?xml version="1.0" encoding="utf-8"?>
<a:theme xmlns:a="http://schemas.openxmlformats.org/drawingml/2006/main" name="BLOCK page ">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INNOVATION_project" id="{D566045A-B5EE-4175-80AB-788B31C08BC2}" vid="{3B69396B-88D0-48A1-A56D-80135871358D}"/>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HoCare_PPT_Template</Template>
  <TotalTime>360</TotalTime>
  <Words>881</Words>
  <Application>Microsoft Office PowerPoint</Application>
  <PresentationFormat>On-screen Show (4:3)</PresentationFormat>
  <Paragraphs>58</Paragraphs>
  <Slides>7</Slides>
  <Notes>0</Notes>
  <HiddenSlides>0</HiddenSlides>
  <MMClips>0</MMClips>
  <ScaleCrop>false</ScaleCrop>
  <HeadingPairs>
    <vt:vector size="6" baseType="variant">
      <vt:variant>
        <vt:lpstr>Fonts Used</vt:lpstr>
      </vt:variant>
      <vt:variant>
        <vt:i4>5</vt:i4>
      </vt:variant>
      <vt:variant>
        <vt:lpstr>Design Template</vt:lpstr>
      </vt:variant>
      <vt:variant>
        <vt:i4>15</vt:i4>
      </vt:variant>
      <vt:variant>
        <vt:lpstr>Slide Titles</vt:lpstr>
      </vt:variant>
      <vt:variant>
        <vt:i4>7</vt:i4>
      </vt:variant>
    </vt:vector>
  </HeadingPairs>
  <TitlesOfParts>
    <vt:vector size="27" baseType="lpstr">
      <vt:lpstr>Arial</vt:lpstr>
      <vt:lpstr>Calibri</vt:lpstr>
      <vt:lpstr>Wingdings</vt:lpstr>
      <vt:lpstr>Courier New</vt:lpstr>
      <vt:lpstr>Webdings</vt:lpstr>
      <vt:lpstr>HoCare_PPT_Template</vt:lpstr>
      <vt:lpstr>CONTENT page</vt:lpstr>
      <vt:lpstr>IMAGE</vt:lpstr>
      <vt:lpstr>BLOCK page </vt:lpstr>
      <vt:lpstr>HoCare_PPT_Template</vt:lpstr>
      <vt:lpstr>HoCare_PPT_Template</vt:lpstr>
      <vt:lpstr>CONTENT page</vt:lpstr>
      <vt:lpstr>CONTENT page</vt:lpstr>
      <vt:lpstr>CONTENT page</vt:lpstr>
      <vt:lpstr>CONTENT page</vt:lpstr>
      <vt:lpstr>CONTENT page</vt:lpstr>
      <vt:lpstr>BLOCK page </vt:lpstr>
      <vt:lpstr>BLOCK page </vt:lpstr>
      <vt:lpstr>BLOCK page </vt:lpstr>
      <vt:lpstr>BLOCK page </vt:lpstr>
      <vt:lpstr>Current situation regarding Home Care R&amp;I support  Generation of innovation through addressing unmet needs identified by citizen / user helix of quadruple-helix approach ROMANIA</vt:lpstr>
      <vt:lpstr>Helix Public/Government </vt:lpstr>
      <vt:lpstr>Helix Research, Academy </vt:lpstr>
      <vt:lpstr>Helix Healthcare/HomeCare providers </vt:lpstr>
      <vt:lpstr>Helix Business </vt:lpstr>
      <vt:lpstr>GENERAL SITUATION WITH IDENTIFICATION OF NEEDS BY FORMAL &amp; INFORMAL HEALTH/HOMECARE PROVIDERS </vt:lpstr>
      <vt:lpstr>HOW CAN FORMAL AND INFORMAL HEALTH/HOME CARE PROVIDERS BE INVOLVED IN  THE COP 2014-2020?</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predstavitev</dc:title>
  <dc:creator>Anas</dc:creator>
  <cp:lastModifiedBy>Florescu Gabriela</cp:lastModifiedBy>
  <cp:revision>26</cp:revision>
  <dcterms:created xsi:type="dcterms:W3CDTF">2016-05-25T15:05:31Z</dcterms:created>
  <dcterms:modified xsi:type="dcterms:W3CDTF">2017-01-24T15:17:16Z</dcterms:modified>
</cp:coreProperties>
</file>