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6"/>
  </p:notesMasterIdLst>
  <p:sldIdLst>
    <p:sldId id="257" r:id="rId5"/>
    <p:sldId id="261" r:id="rId6"/>
    <p:sldId id="275" r:id="rId7"/>
    <p:sldId id="276" r:id="rId8"/>
    <p:sldId id="265" r:id="rId9"/>
    <p:sldId id="264" r:id="rId10"/>
    <p:sldId id="266" r:id="rId11"/>
    <p:sldId id="274" r:id="rId12"/>
    <p:sldId id="277" r:id="rId13"/>
    <p:sldId id="278" r:id="rId14"/>
    <p:sldId id="279" r:id="rId1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DF8"/>
    <a:srgbClr val="FFDDDD"/>
    <a:srgbClr val="FF3300"/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75" autoAdjust="0"/>
  </p:normalViewPr>
  <p:slideViewPr>
    <p:cSldViewPr>
      <p:cViewPr varScale="1">
        <p:scale>
          <a:sx n="71" d="100"/>
          <a:sy n="71" d="100"/>
        </p:scale>
        <p:origin x="129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7E833F-DA3D-4CB9-800D-7F4FA1C9D34A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D54A2AB-5355-40A5-BD5D-91124284D501}">
      <dgm:prSet phldrT="[Szöveg]" custT="1"/>
      <dgm:spPr/>
      <dgm:t>
        <a:bodyPr/>
        <a:lstStyle/>
        <a:p>
          <a:r>
            <a:rPr lang="en-GB" sz="1400" noProof="0" dirty="0" smtClean="0">
              <a:latin typeface="Garamond" panose="02020404030301010803" pitchFamily="18" charset="0"/>
              <a:cs typeface="Arial" pitchFamily="34" charset="0"/>
            </a:rPr>
            <a:t>Capacity building</a:t>
          </a:r>
        </a:p>
        <a:p>
          <a:r>
            <a:rPr lang="en-GB" sz="1400" noProof="0" dirty="0" smtClean="0">
              <a:latin typeface="Garamond" panose="02020404030301010803" pitchFamily="18" charset="0"/>
              <a:cs typeface="Arial" pitchFamily="34" charset="0"/>
            </a:rPr>
            <a:t>Modern business infrastructure</a:t>
          </a:r>
        </a:p>
        <a:p>
          <a:r>
            <a:rPr lang="en-GB" sz="1400" noProof="0" dirty="0" smtClean="0">
              <a:latin typeface="Garamond" panose="02020404030301010803" pitchFamily="18" charset="0"/>
              <a:cs typeface="Arial" pitchFamily="34" charset="0"/>
            </a:rPr>
            <a:t>Entrepreneurship</a:t>
          </a:r>
        </a:p>
        <a:p>
          <a:r>
            <a:rPr lang="en-GB" sz="1800" b="1" noProof="0" dirty="0" smtClean="0">
              <a:solidFill>
                <a:srgbClr val="FF0000"/>
              </a:solidFill>
              <a:latin typeface="Garamond" panose="02020404030301010803" pitchFamily="18" charset="0"/>
              <a:cs typeface="Arial" pitchFamily="34" charset="0"/>
            </a:rPr>
            <a:t>Clustering</a:t>
          </a:r>
          <a:r>
            <a:rPr lang="en-GB" sz="1800" noProof="0" dirty="0" smtClean="0">
              <a:latin typeface="Garamond" panose="02020404030301010803" pitchFamily="18" charset="0"/>
              <a:cs typeface="Arial" pitchFamily="34" charset="0"/>
            </a:rPr>
            <a:t>,</a:t>
          </a:r>
          <a:r>
            <a:rPr lang="en-GB" sz="1400" noProof="0" dirty="0" smtClean="0"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access to </a:t>
          </a:r>
          <a:r>
            <a:rPr lang="hu-HU" sz="1400" b="1" noProof="0" dirty="0" err="1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foreign</a:t>
          </a:r>
          <a:r>
            <a:rPr lang="hu-HU" sz="1400" b="1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market</a:t>
          </a:r>
          <a:endParaRPr lang="en-GB" sz="1400" b="1" noProof="0" dirty="0">
            <a:solidFill>
              <a:schemeClr val="bg1"/>
            </a:solidFill>
            <a:latin typeface="Garamond" panose="02020404030301010803" pitchFamily="18" charset="0"/>
            <a:cs typeface="Arial" pitchFamily="34" charset="0"/>
          </a:endParaRPr>
        </a:p>
      </dgm:t>
    </dgm:pt>
    <dgm:pt modelId="{236FE98A-0C0A-41E2-8179-9FC3AA86E6E8}" type="parTrans" cxnId="{85D2F377-3D37-406E-860C-EB33E3D7C08C}">
      <dgm:prSet/>
      <dgm:spPr/>
      <dgm:t>
        <a:bodyPr/>
        <a:lstStyle/>
        <a:p>
          <a:endParaRPr lang="hu-HU"/>
        </a:p>
      </dgm:t>
    </dgm:pt>
    <dgm:pt modelId="{03D86302-6DCD-41E0-9546-C4C3C2540CA3}" type="sibTrans" cxnId="{85D2F377-3D37-406E-860C-EB33E3D7C08C}">
      <dgm:prSet/>
      <dgm:spPr/>
      <dgm:t>
        <a:bodyPr/>
        <a:lstStyle/>
        <a:p>
          <a:endParaRPr lang="hu-HU"/>
        </a:p>
      </dgm:t>
    </dgm:pt>
    <dgm:pt modelId="{AAF31340-9C48-447A-A31B-59C0AE3942AF}">
      <dgm:prSet phldrT="[Szöveg]" custT="1"/>
      <dgm:spPr/>
      <dgm:t>
        <a:bodyPr/>
        <a:lstStyle/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 infrastructure and </a:t>
          </a:r>
          <a:r>
            <a:rPr lang="en-GB" sz="1600" noProof="0" dirty="0" smtClean="0">
              <a:latin typeface="Garamond" panose="02020404030301010803" pitchFamily="18" charset="0"/>
              <a:cs typeface="Arial" pitchFamily="34" charset="0"/>
            </a:rPr>
            <a:t>capacity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 </a:t>
          </a:r>
        </a:p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Business 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</a:t>
          </a:r>
        </a:p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Strategic 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 cooperation</a:t>
          </a:r>
          <a:endParaRPr lang="en-GB" sz="1600" dirty="0">
            <a:latin typeface="Garamond" panose="02020404030301010803" pitchFamily="18" charset="0"/>
            <a:cs typeface="Arial" pitchFamily="34" charset="0"/>
          </a:endParaRPr>
        </a:p>
      </dgm:t>
    </dgm:pt>
    <dgm:pt modelId="{F1C411D1-0957-4D8C-A9D3-40197A2697E6}" type="parTrans" cxnId="{30C24B25-3728-4010-B77E-23F97C69B4DD}">
      <dgm:prSet/>
      <dgm:spPr/>
      <dgm:t>
        <a:bodyPr/>
        <a:lstStyle/>
        <a:p>
          <a:endParaRPr lang="hu-HU"/>
        </a:p>
      </dgm:t>
    </dgm:pt>
    <dgm:pt modelId="{9BDAE534-CA47-45FF-8828-8D81F08A062F}" type="sibTrans" cxnId="{30C24B25-3728-4010-B77E-23F97C69B4DD}">
      <dgm:prSet/>
      <dgm:spPr/>
      <dgm:t>
        <a:bodyPr/>
        <a:lstStyle/>
        <a:p>
          <a:endParaRPr lang="hu-HU"/>
        </a:p>
      </dgm:t>
    </dgm:pt>
    <dgm:pt modelId="{8B3E0F58-618F-41A7-9B03-6D94D4C21D86}">
      <dgm:prSet phldrT="[Szöveg]"/>
      <dgm:spPr/>
      <dgm:t>
        <a:bodyPr/>
        <a:lstStyle/>
        <a:p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Preservation of natural and cultural heritage</a:t>
          </a:r>
          <a:endParaRPr lang="en-GB" noProof="0" dirty="0">
            <a:latin typeface="Garamond" panose="02020404030301010803" pitchFamily="18" charset="0"/>
            <a:cs typeface="Arial" pitchFamily="34" charset="0"/>
          </a:endParaRPr>
        </a:p>
      </dgm:t>
    </dgm:pt>
    <dgm:pt modelId="{BAB9DD0D-BAA5-4CC1-9B42-908435D9A91A}" type="parTrans" cxnId="{D1B0A726-963B-4092-9084-49767655B820}">
      <dgm:prSet/>
      <dgm:spPr/>
      <dgm:t>
        <a:bodyPr/>
        <a:lstStyle/>
        <a:p>
          <a:endParaRPr lang="hu-HU"/>
        </a:p>
      </dgm:t>
    </dgm:pt>
    <dgm:pt modelId="{F222D08B-9825-49B1-9822-0C115722696E}" type="sibTrans" cxnId="{D1B0A726-963B-4092-9084-49767655B820}">
      <dgm:prSet/>
      <dgm:spPr/>
      <dgm:t>
        <a:bodyPr/>
        <a:lstStyle/>
        <a:p>
          <a:endParaRPr lang="hu-HU"/>
        </a:p>
      </dgm:t>
    </dgm:pt>
    <dgm:pt modelId="{03761687-4B6C-48C7-BA6B-7428CEF7DEF0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Competitive ICT </a:t>
          </a:r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sector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Digital economy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Digital catching-up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Broadband</a:t>
          </a:r>
        </a:p>
      </dgm:t>
    </dgm:pt>
    <dgm:pt modelId="{CEE5B33C-30A5-4985-B2CC-68E23003B33E}" type="parTrans" cxnId="{01311A40-ED35-4E60-A759-72F9C2639CE2}">
      <dgm:prSet/>
      <dgm:spPr/>
      <dgm:t>
        <a:bodyPr/>
        <a:lstStyle/>
        <a:p>
          <a:endParaRPr lang="hu-HU"/>
        </a:p>
      </dgm:t>
    </dgm:pt>
    <dgm:pt modelId="{54E52ED5-ADEE-4863-BF2E-9E6C94912A1F}" type="sibTrans" cxnId="{01311A40-ED35-4E60-A759-72F9C2639CE2}">
      <dgm:prSet/>
      <dgm:spPr/>
      <dgm:t>
        <a:bodyPr/>
        <a:lstStyle/>
        <a:p>
          <a:endParaRPr lang="hu-HU"/>
        </a:p>
      </dgm:t>
    </dgm:pt>
    <dgm:pt modelId="{F0A8FD5C-15B5-4153-95F7-4B08902A09E5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Energy efficiency and </a:t>
          </a:r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renewable</a:t>
          </a:r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 energy</a:t>
          </a:r>
          <a:endParaRPr lang="en-GB" dirty="0">
            <a:latin typeface="Garamond" panose="02020404030301010803" pitchFamily="18" charset="0"/>
            <a:cs typeface="Arial" pitchFamily="34" charset="0"/>
          </a:endParaRPr>
        </a:p>
      </dgm:t>
    </dgm:pt>
    <dgm:pt modelId="{23881F37-7128-48E2-804D-233982D872F5}" type="parTrans" cxnId="{E6895956-5AA8-4D25-84F1-587D549A8138}">
      <dgm:prSet/>
      <dgm:spPr/>
      <dgm:t>
        <a:bodyPr/>
        <a:lstStyle/>
        <a:p>
          <a:endParaRPr lang="hu-HU"/>
        </a:p>
      </dgm:t>
    </dgm:pt>
    <dgm:pt modelId="{357FFF0D-C8DF-4849-83F9-94DDC724F307}" type="sibTrans" cxnId="{E6895956-5AA8-4D25-84F1-587D549A8138}">
      <dgm:prSet/>
      <dgm:spPr/>
      <dgm:t>
        <a:bodyPr/>
        <a:lstStyle/>
        <a:p>
          <a:endParaRPr lang="hu-HU"/>
        </a:p>
      </dgm:t>
    </dgm:pt>
    <dgm:pt modelId="{5A9DD48C-50CC-48BF-8066-A9A7102BBB23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Employment programmes</a:t>
          </a:r>
        </a:p>
        <a:p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Trainee</a:t>
          </a:r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 programmes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Flexibility at work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Training</a:t>
          </a:r>
          <a:endParaRPr lang="en-GB" dirty="0">
            <a:latin typeface="Garamond" panose="02020404030301010803" pitchFamily="18" charset="0"/>
            <a:cs typeface="Arial" pitchFamily="34" charset="0"/>
          </a:endParaRPr>
        </a:p>
      </dgm:t>
    </dgm:pt>
    <dgm:pt modelId="{71D0389A-3693-42D4-B029-7EFF95ECFDEE}" type="parTrans" cxnId="{6F466B58-1CD9-4930-87EB-3CFD3273897A}">
      <dgm:prSet/>
      <dgm:spPr/>
      <dgm:t>
        <a:bodyPr/>
        <a:lstStyle/>
        <a:p>
          <a:endParaRPr lang="hu-HU"/>
        </a:p>
      </dgm:t>
    </dgm:pt>
    <dgm:pt modelId="{3CE88CF3-8DD2-49B9-A9BD-C31E0515CE94}" type="sibTrans" cxnId="{6F466B58-1CD9-4930-87EB-3CFD3273897A}">
      <dgm:prSet/>
      <dgm:spPr/>
      <dgm:t>
        <a:bodyPr/>
        <a:lstStyle/>
        <a:p>
          <a:endParaRPr lang="hu-HU"/>
        </a:p>
      </dgm:t>
    </dgm:pt>
    <dgm:pt modelId="{BECA5FE8-C8C8-4C3F-B4BA-350B0945432F}" type="pres">
      <dgm:prSet presAssocID="{7F7E833F-DA3D-4CB9-800D-7F4FA1C9D34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70149A63-E415-4FC9-A5D3-F08284C8E6D6}" type="pres">
      <dgm:prSet presAssocID="{7F7E833F-DA3D-4CB9-800D-7F4FA1C9D34A}" presName="fgShape" presStyleLbl="fgShp" presStyleIdx="0" presStyleCnt="1" custScaleY="150083"/>
      <dgm:spPr/>
    </dgm:pt>
    <dgm:pt modelId="{A9E2BB48-63CB-4A58-BB7C-F86D21416B5C}" type="pres">
      <dgm:prSet presAssocID="{7F7E833F-DA3D-4CB9-800D-7F4FA1C9D34A}" presName="linComp" presStyleCnt="0"/>
      <dgm:spPr/>
    </dgm:pt>
    <dgm:pt modelId="{CA283042-B652-40DA-A3C6-CAED016C953E}" type="pres">
      <dgm:prSet presAssocID="{3D54A2AB-5355-40A5-BD5D-91124284D501}" presName="compNode" presStyleCnt="0"/>
      <dgm:spPr/>
    </dgm:pt>
    <dgm:pt modelId="{FCC193C3-A515-43BB-91B4-7D6B5F435C14}" type="pres">
      <dgm:prSet presAssocID="{3D54A2AB-5355-40A5-BD5D-91124284D501}" presName="bkgdShape" presStyleLbl="node1" presStyleIdx="0" presStyleCnt="6" custScaleX="107310"/>
      <dgm:spPr/>
      <dgm:t>
        <a:bodyPr/>
        <a:lstStyle/>
        <a:p>
          <a:endParaRPr lang="hu-HU"/>
        </a:p>
      </dgm:t>
    </dgm:pt>
    <dgm:pt modelId="{6E5E631F-F199-4471-BD93-C68708864684}" type="pres">
      <dgm:prSet presAssocID="{3D54A2AB-5355-40A5-BD5D-91124284D501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5004F59-B4BA-4B55-9A40-0D50423181DE}" type="pres">
      <dgm:prSet presAssocID="{3D54A2AB-5355-40A5-BD5D-91124284D501}" presName="invisiNode" presStyleLbl="node1" presStyleIdx="0" presStyleCnt="6"/>
      <dgm:spPr/>
    </dgm:pt>
    <dgm:pt modelId="{231C2C3C-8815-4896-99FC-A1E59C7F296D}" type="pres">
      <dgm:prSet presAssocID="{3D54A2AB-5355-40A5-BD5D-91124284D501}" presName="imagNode" presStyleLbl="fgImgPlace1" presStyleIdx="0" presStyleCnt="6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  <dgm:t>
        <a:bodyPr/>
        <a:lstStyle/>
        <a:p>
          <a:endParaRPr lang="hu-HU"/>
        </a:p>
      </dgm:t>
    </dgm:pt>
    <dgm:pt modelId="{30AABDB9-0603-4DE9-AB3C-975429A67E34}" type="pres">
      <dgm:prSet presAssocID="{03D86302-6DCD-41E0-9546-C4C3C2540CA3}" presName="sibTrans" presStyleLbl="sibTrans2D1" presStyleIdx="0" presStyleCnt="0"/>
      <dgm:spPr/>
      <dgm:t>
        <a:bodyPr/>
        <a:lstStyle/>
        <a:p>
          <a:endParaRPr lang="hu-HU"/>
        </a:p>
      </dgm:t>
    </dgm:pt>
    <dgm:pt modelId="{E6F588A0-A844-4B1B-909C-A5ADCA6AD060}" type="pres">
      <dgm:prSet presAssocID="{AAF31340-9C48-447A-A31B-59C0AE3942AF}" presName="compNode" presStyleCnt="0"/>
      <dgm:spPr/>
    </dgm:pt>
    <dgm:pt modelId="{02AB8AF1-69D6-4D7F-B0DA-C768B43D839A}" type="pres">
      <dgm:prSet presAssocID="{AAF31340-9C48-447A-A31B-59C0AE3942AF}" presName="bkgdShape" presStyleLbl="node1" presStyleIdx="1" presStyleCnt="6" custLinFactNeighborX="2981" custLinFactNeighborY="1017"/>
      <dgm:spPr/>
      <dgm:t>
        <a:bodyPr/>
        <a:lstStyle/>
        <a:p>
          <a:endParaRPr lang="hu-HU"/>
        </a:p>
      </dgm:t>
    </dgm:pt>
    <dgm:pt modelId="{A0D35845-C28C-4CA9-B5FB-A1B1CDA88F59}" type="pres">
      <dgm:prSet presAssocID="{AAF31340-9C48-447A-A31B-59C0AE3942AF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85DB7913-67BC-45B3-8705-C7629D551D5A}" type="pres">
      <dgm:prSet presAssocID="{AAF31340-9C48-447A-A31B-59C0AE3942AF}" presName="invisiNode" presStyleLbl="node1" presStyleIdx="1" presStyleCnt="6"/>
      <dgm:spPr/>
    </dgm:pt>
    <dgm:pt modelId="{8224989D-A67C-4D4D-8C75-14B4B8D136B2}" type="pres">
      <dgm:prSet presAssocID="{AAF31340-9C48-447A-A31B-59C0AE3942AF}" presName="imagNode" presStyleLbl="fgImgPlace1" presStyleIdx="1" presStyleCnt="6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A8C33360-0846-46A5-8444-757E4C4617CF}" type="pres">
      <dgm:prSet presAssocID="{9BDAE534-CA47-45FF-8828-8D81F08A062F}" presName="sibTrans" presStyleLbl="sibTrans2D1" presStyleIdx="0" presStyleCnt="0"/>
      <dgm:spPr/>
      <dgm:t>
        <a:bodyPr/>
        <a:lstStyle/>
        <a:p>
          <a:endParaRPr lang="hu-HU"/>
        </a:p>
      </dgm:t>
    </dgm:pt>
    <dgm:pt modelId="{5CA9180C-01E9-4648-B789-9CCF2689AEFB}" type="pres">
      <dgm:prSet presAssocID="{03761687-4B6C-48C7-BA6B-7428CEF7DEF0}" presName="compNode" presStyleCnt="0"/>
      <dgm:spPr/>
    </dgm:pt>
    <dgm:pt modelId="{D34A6F6F-2104-43DD-A387-16BE1C6E9612}" type="pres">
      <dgm:prSet presAssocID="{03761687-4B6C-48C7-BA6B-7428CEF7DEF0}" presName="bkgdShape" presStyleLbl="node1" presStyleIdx="2" presStyleCnt="6" custLinFactNeighborX="1500" custLinFactNeighborY="309"/>
      <dgm:spPr/>
      <dgm:t>
        <a:bodyPr/>
        <a:lstStyle/>
        <a:p>
          <a:endParaRPr lang="hu-HU"/>
        </a:p>
      </dgm:t>
    </dgm:pt>
    <dgm:pt modelId="{07AB1D8F-B2CC-47E3-8FAC-AC559786154F}" type="pres">
      <dgm:prSet presAssocID="{03761687-4B6C-48C7-BA6B-7428CEF7DEF0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3B13AF4-9368-4FF3-9B39-8F9BB132CE4C}" type="pres">
      <dgm:prSet presAssocID="{03761687-4B6C-48C7-BA6B-7428CEF7DEF0}" presName="invisiNode" presStyleLbl="node1" presStyleIdx="2" presStyleCnt="6"/>
      <dgm:spPr/>
    </dgm:pt>
    <dgm:pt modelId="{893F016E-E00D-4A01-8B2C-B3CA49591E2E}" type="pres">
      <dgm:prSet presAssocID="{03761687-4B6C-48C7-BA6B-7428CEF7DEF0}" presName="imagNode" presStyleLbl="fgImgPlace1" presStyleIdx="2" presStyleCnt="6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89966F24-DDC1-4D45-963D-7188D764999E}" type="pres">
      <dgm:prSet presAssocID="{54E52ED5-ADEE-4863-BF2E-9E6C94912A1F}" presName="sibTrans" presStyleLbl="sibTrans2D1" presStyleIdx="0" presStyleCnt="0"/>
      <dgm:spPr/>
      <dgm:t>
        <a:bodyPr/>
        <a:lstStyle/>
        <a:p>
          <a:endParaRPr lang="hu-HU"/>
        </a:p>
      </dgm:t>
    </dgm:pt>
    <dgm:pt modelId="{0692EF14-3049-43DF-9F25-E4C57DAA1839}" type="pres">
      <dgm:prSet presAssocID="{F0A8FD5C-15B5-4153-95F7-4B08902A09E5}" presName="compNode" presStyleCnt="0"/>
      <dgm:spPr/>
    </dgm:pt>
    <dgm:pt modelId="{64573AC4-F6F2-4AE3-A8A0-C81B1669D7C0}" type="pres">
      <dgm:prSet presAssocID="{F0A8FD5C-15B5-4153-95F7-4B08902A09E5}" presName="bkgdShape" presStyleLbl="node1" presStyleIdx="3" presStyleCnt="6"/>
      <dgm:spPr/>
      <dgm:t>
        <a:bodyPr/>
        <a:lstStyle/>
        <a:p>
          <a:endParaRPr lang="hu-HU"/>
        </a:p>
      </dgm:t>
    </dgm:pt>
    <dgm:pt modelId="{69C24AE5-3286-4193-B16A-C717794DF97B}" type="pres">
      <dgm:prSet presAssocID="{F0A8FD5C-15B5-4153-95F7-4B08902A09E5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893421D-20BC-473A-87AC-06FC7DBA5868}" type="pres">
      <dgm:prSet presAssocID="{F0A8FD5C-15B5-4153-95F7-4B08902A09E5}" presName="invisiNode" presStyleLbl="node1" presStyleIdx="3" presStyleCnt="6"/>
      <dgm:spPr/>
    </dgm:pt>
    <dgm:pt modelId="{BB7BDAB8-1771-4235-8DF9-4963FE14F5E4}" type="pres">
      <dgm:prSet presAssocID="{F0A8FD5C-15B5-4153-95F7-4B08902A09E5}" presName="imagNode" presStyleLbl="fgImgPlace1" presStyleIdx="3" presStyleCnt="6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DF0CF5EE-D0E4-4D3B-B9CE-76EA493D75EB}" type="pres">
      <dgm:prSet presAssocID="{357FFF0D-C8DF-4849-83F9-94DDC724F307}" presName="sibTrans" presStyleLbl="sibTrans2D1" presStyleIdx="0" presStyleCnt="0"/>
      <dgm:spPr/>
      <dgm:t>
        <a:bodyPr/>
        <a:lstStyle/>
        <a:p>
          <a:endParaRPr lang="hu-HU"/>
        </a:p>
      </dgm:t>
    </dgm:pt>
    <dgm:pt modelId="{B194FA5A-1484-4C52-ADCE-40AB34A7D250}" type="pres">
      <dgm:prSet presAssocID="{5A9DD48C-50CC-48BF-8066-A9A7102BBB23}" presName="compNode" presStyleCnt="0"/>
      <dgm:spPr/>
    </dgm:pt>
    <dgm:pt modelId="{0A82D56B-0D98-405C-9DB4-B45DBD14E220}" type="pres">
      <dgm:prSet presAssocID="{5A9DD48C-50CC-48BF-8066-A9A7102BBB23}" presName="bkgdShape" presStyleLbl="node1" presStyleIdx="4" presStyleCnt="6"/>
      <dgm:spPr/>
      <dgm:t>
        <a:bodyPr/>
        <a:lstStyle/>
        <a:p>
          <a:endParaRPr lang="hu-HU"/>
        </a:p>
      </dgm:t>
    </dgm:pt>
    <dgm:pt modelId="{57B325FB-3AD3-41DF-8980-F47AA4FC7B8F}" type="pres">
      <dgm:prSet presAssocID="{5A9DD48C-50CC-48BF-8066-A9A7102BBB23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0E0E629-AE24-49B1-BC54-1948EEE77840}" type="pres">
      <dgm:prSet presAssocID="{5A9DD48C-50CC-48BF-8066-A9A7102BBB23}" presName="invisiNode" presStyleLbl="node1" presStyleIdx="4" presStyleCnt="6"/>
      <dgm:spPr/>
    </dgm:pt>
    <dgm:pt modelId="{650CDEA3-5AFD-4A0D-8121-EEEF84D671C2}" type="pres">
      <dgm:prSet presAssocID="{5A9DD48C-50CC-48BF-8066-A9A7102BBB23}" presName="imagNode" presStyleLbl="fgImgPlace1" presStyleIdx="4" presStyleCnt="6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C6224913-81A7-4752-90E3-58B76C407B60}" type="pres">
      <dgm:prSet presAssocID="{3CE88CF3-8DD2-49B9-A9BD-C31E0515CE94}" presName="sibTrans" presStyleLbl="sibTrans2D1" presStyleIdx="0" presStyleCnt="0"/>
      <dgm:spPr/>
      <dgm:t>
        <a:bodyPr/>
        <a:lstStyle/>
        <a:p>
          <a:endParaRPr lang="hu-HU"/>
        </a:p>
      </dgm:t>
    </dgm:pt>
    <dgm:pt modelId="{2526A9B8-09A9-45AF-B46E-7E6E3F73D794}" type="pres">
      <dgm:prSet presAssocID="{8B3E0F58-618F-41A7-9B03-6D94D4C21D86}" presName="compNode" presStyleCnt="0"/>
      <dgm:spPr/>
    </dgm:pt>
    <dgm:pt modelId="{7C7877DA-0B09-4271-95B7-CAF69F7010C0}" type="pres">
      <dgm:prSet presAssocID="{8B3E0F58-618F-41A7-9B03-6D94D4C21D86}" presName="bkgdShape" presStyleLbl="node1" presStyleIdx="5" presStyleCnt="6"/>
      <dgm:spPr/>
      <dgm:t>
        <a:bodyPr/>
        <a:lstStyle/>
        <a:p>
          <a:endParaRPr lang="hu-HU"/>
        </a:p>
      </dgm:t>
    </dgm:pt>
    <dgm:pt modelId="{2C38FCB7-4AC3-48EB-9B76-F87DC3C91A68}" type="pres">
      <dgm:prSet presAssocID="{8B3E0F58-618F-41A7-9B03-6D94D4C21D86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43418C3-2FCB-4099-974B-C8EFEAAB3B52}" type="pres">
      <dgm:prSet presAssocID="{8B3E0F58-618F-41A7-9B03-6D94D4C21D86}" presName="invisiNode" presStyleLbl="node1" presStyleIdx="5" presStyleCnt="6"/>
      <dgm:spPr/>
    </dgm:pt>
    <dgm:pt modelId="{2BAC1757-B876-4313-BFCC-0437AFE8A326}" type="pres">
      <dgm:prSet presAssocID="{8B3E0F58-618F-41A7-9B03-6D94D4C21D86}" presName="imagNode" presStyleLbl="fgImgPlace1" presStyleIdx="5" presStyleCnt="6" custLinFactNeighborX="-1351" custLinFactNeighborY="1447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</dgm:ptLst>
  <dgm:cxnLst>
    <dgm:cxn modelId="{2F623DE1-F390-4981-9E42-C31DF3A6F10E}" type="presOf" srcId="{3CE88CF3-8DD2-49B9-A9BD-C31E0515CE94}" destId="{C6224913-81A7-4752-90E3-58B76C407B60}" srcOrd="0" destOrd="0" presId="urn:microsoft.com/office/officeart/2005/8/layout/hList7#1"/>
    <dgm:cxn modelId="{DBDDBED5-8E09-4AAD-9DFA-6A35EF488213}" type="presOf" srcId="{8B3E0F58-618F-41A7-9B03-6D94D4C21D86}" destId="{2C38FCB7-4AC3-48EB-9B76-F87DC3C91A68}" srcOrd="1" destOrd="0" presId="urn:microsoft.com/office/officeart/2005/8/layout/hList7#1"/>
    <dgm:cxn modelId="{01311A40-ED35-4E60-A759-72F9C2639CE2}" srcId="{7F7E833F-DA3D-4CB9-800D-7F4FA1C9D34A}" destId="{03761687-4B6C-48C7-BA6B-7428CEF7DEF0}" srcOrd="2" destOrd="0" parTransId="{CEE5B33C-30A5-4985-B2CC-68E23003B33E}" sibTransId="{54E52ED5-ADEE-4863-BF2E-9E6C94912A1F}"/>
    <dgm:cxn modelId="{BEC19118-52F6-47EE-BBCC-29F8F80399DD}" type="presOf" srcId="{54E52ED5-ADEE-4863-BF2E-9E6C94912A1F}" destId="{89966F24-DDC1-4D45-963D-7188D764999E}" srcOrd="0" destOrd="0" presId="urn:microsoft.com/office/officeart/2005/8/layout/hList7#1"/>
    <dgm:cxn modelId="{48174443-C1F2-45B3-9F83-243326FDFEC5}" type="presOf" srcId="{8B3E0F58-618F-41A7-9B03-6D94D4C21D86}" destId="{7C7877DA-0B09-4271-95B7-CAF69F7010C0}" srcOrd="0" destOrd="0" presId="urn:microsoft.com/office/officeart/2005/8/layout/hList7#1"/>
    <dgm:cxn modelId="{EFED3209-9CB1-4C20-B5B9-FBF0C18542F1}" type="presOf" srcId="{03D86302-6DCD-41E0-9546-C4C3C2540CA3}" destId="{30AABDB9-0603-4DE9-AB3C-975429A67E34}" srcOrd="0" destOrd="0" presId="urn:microsoft.com/office/officeart/2005/8/layout/hList7#1"/>
    <dgm:cxn modelId="{8B3D7532-2C34-4D02-AD4D-F4A3D1AA8B7A}" type="presOf" srcId="{F0A8FD5C-15B5-4153-95F7-4B08902A09E5}" destId="{64573AC4-F6F2-4AE3-A8A0-C81B1669D7C0}" srcOrd="0" destOrd="0" presId="urn:microsoft.com/office/officeart/2005/8/layout/hList7#1"/>
    <dgm:cxn modelId="{7E6E804B-6AC7-433F-8B55-33EA64ECE60C}" type="presOf" srcId="{9BDAE534-CA47-45FF-8828-8D81F08A062F}" destId="{A8C33360-0846-46A5-8444-757E4C4617CF}" srcOrd="0" destOrd="0" presId="urn:microsoft.com/office/officeart/2005/8/layout/hList7#1"/>
    <dgm:cxn modelId="{6BFDCB40-C976-4159-B7BF-EF5D993E5F5D}" type="presOf" srcId="{F0A8FD5C-15B5-4153-95F7-4B08902A09E5}" destId="{69C24AE5-3286-4193-B16A-C717794DF97B}" srcOrd="1" destOrd="0" presId="urn:microsoft.com/office/officeart/2005/8/layout/hList7#1"/>
    <dgm:cxn modelId="{85D2F377-3D37-406E-860C-EB33E3D7C08C}" srcId="{7F7E833F-DA3D-4CB9-800D-7F4FA1C9D34A}" destId="{3D54A2AB-5355-40A5-BD5D-91124284D501}" srcOrd="0" destOrd="0" parTransId="{236FE98A-0C0A-41E2-8179-9FC3AA86E6E8}" sibTransId="{03D86302-6DCD-41E0-9546-C4C3C2540CA3}"/>
    <dgm:cxn modelId="{CEC3B201-AA49-4CBF-B20A-F8CBB3429662}" type="presOf" srcId="{3D54A2AB-5355-40A5-BD5D-91124284D501}" destId="{6E5E631F-F199-4471-BD93-C68708864684}" srcOrd="1" destOrd="0" presId="urn:microsoft.com/office/officeart/2005/8/layout/hList7#1"/>
    <dgm:cxn modelId="{DF01A598-2FE6-4BA1-977B-B03EB689AE82}" type="presOf" srcId="{7F7E833F-DA3D-4CB9-800D-7F4FA1C9D34A}" destId="{BECA5FE8-C8C8-4C3F-B4BA-350B0945432F}" srcOrd="0" destOrd="0" presId="urn:microsoft.com/office/officeart/2005/8/layout/hList7#1"/>
    <dgm:cxn modelId="{D1B0A726-963B-4092-9084-49767655B820}" srcId="{7F7E833F-DA3D-4CB9-800D-7F4FA1C9D34A}" destId="{8B3E0F58-618F-41A7-9B03-6D94D4C21D86}" srcOrd="5" destOrd="0" parTransId="{BAB9DD0D-BAA5-4CC1-9B42-908435D9A91A}" sibTransId="{F222D08B-9825-49B1-9822-0C115722696E}"/>
    <dgm:cxn modelId="{D0397446-B975-48BA-B2E7-98CDB1A0CA41}" type="presOf" srcId="{AAF31340-9C48-447A-A31B-59C0AE3942AF}" destId="{02AB8AF1-69D6-4D7F-B0DA-C768B43D839A}" srcOrd="0" destOrd="0" presId="urn:microsoft.com/office/officeart/2005/8/layout/hList7#1"/>
    <dgm:cxn modelId="{AA79EE8E-A421-456C-AC90-98EAE37CBCE5}" type="presOf" srcId="{03761687-4B6C-48C7-BA6B-7428CEF7DEF0}" destId="{D34A6F6F-2104-43DD-A387-16BE1C6E9612}" srcOrd="0" destOrd="0" presId="urn:microsoft.com/office/officeart/2005/8/layout/hList7#1"/>
    <dgm:cxn modelId="{6F466B58-1CD9-4930-87EB-3CFD3273897A}" srcId="{7F7E833F-DA3D-4CB9-800D-7F4FA1C9D34A}" destId="{5A9DD48C-50CC-48BF-8066-A9A7102BBB23}" srcOrd="4" destOrd="0" parTransId="{71D0389A-3693-42D4-B029-7EFF95ECFDEE}" sibTransId="{3CE88CF3-8DD2-49B9-A9BD-C31E0515CE94}"/>
    <dgm:cxn modelId="{35216359-5960-4185-B3AF-05C1BF0F935D}" type="presOf" srcId="{3D54A2AB-5355-40A5-BD5D-91124284D501}" destId="{FCC193C3-A515-43BB-91B4-7D6B5F435C14}" srcOrd="0" destOrd="0" presId="urn:microsoft.com/office/officeart/2005/8/layout/hList7#1"/>
    <dgm:cxn modelId="{5DA8BF54-79FA-4B0A-84D0-B9F60E7E68AA}" type="presOf" srcId="{357FFF0D-C8DF-4849-83F9-94DDC724F307}" destId="{DF0CF5EE-D0E4-4D3B-B9CE-76EA493D75EB}" srcOrd="0" destOrd="0" presId="urn:microsoft.com/office/officeart/2005/8/layout/hList7#1"/>
    <dgm:cxn modelId="{4A72385F-B7D1-41EC-B3C5-B692AFAE38F6}" type="presOf" srcId="{AAF31340-9C48-447A-A31B-59C0AE3942AF}" destId="{A0D35845-C28C-4CA9-B5FB-A1B1CDA88F59}" srcOrd="1" destOrd="0" presId="urn:microsoft.com/office/officeart/2005/8/layout/hList7#1"/>
    <dgm:cxn modelId="{EC2A08E8-C921-47F0-9192-CD71EBB3A43D}" type="presOf" srcId="{5A9DD48C-50CC-48BF-8066-A9A7102BBB23}" destId="{57B325FB-3AD3-41DF-8980-F47AA4FC7B8F}" srcOrd="1" destOrd="0" presId="urn:microsoft.com/office/officeart/2005/8/layout/hList7#1"/>
    <dgm:cxn modelId="{30C24B25-3728-4010-B77E-23F97C69B4DD}" srcId="{7F7E833F-DA3D-4CB9-800D-7F4FA1C9D34A}" destId="{AAF31340-9C48-447A-A31B-59C0AE3942AF}" srcOrd="1" destOrd="0" parTransId="{F1C411D1-0957-4D8C-A9D3-40197A2697E6}" sibTransId="{9BDAE534-CA47-45FF-8828-8D81F08A062F}"/>
    <dgm:cxn modelId="{1937CB16-99B7-4225-849F-AE0F01FC1E86}" type="presOf" srcId="{5A9DD48C-50CC-48BF-8066-A9A7102BBB23}" destId="{0A82D56B-0D98-405C-9DB4-B45DBD14E220}" srcOrd="0" destOrd="0" presId="urn:microsoft.com/office/officeart/2005/8/layout/hList7#1"/>
    <dgm:cxn modelId="{E6895956-5AA8-4D25-84F1-587D549A8138}" srcId="{7F7E833F-DA3D-4CB9-800D-7F4FA1C9D34A}" destId="{F0A8FD5C-15B5-4153-95F7-4B08902A09E5}" srcOrd="3" destOrd="0" parTransId="{23881F37-7128-48E2-804D-233982D872F5}" sibTransId="{357FFF0D-C8DF-4849-83F9-94DDC724F307}"/>
    <dgm:cxn modelId="{61E728DB-46B0-48F6-8B1E-F456506F5038}" type="presOf" srcId="{03761687-4B6C-48C7-BA6B-7428CEF7DEF0}" destId="{07AB1D8F-B2CC-47E3-8FAC-AC559786154F}" srcOrd="1" destOrd="0" presId="urn:microsoft.com/office/officeart/2005/8/layout/hList7#1"/>
    <dgm:cxn modelId="{DD350E35-F044-431E-9EA8-3E8FE4E09EBB}" type="presParOf" srcId="{BECA5FE8-C8C8-4C3F-B4BA-350B0945432F}" destId="{70149A63-E415-4FC9-A5D3-F08284C8E6D6}" srcOrd="0" destOrd="0" presId="urn:microsoft.com/office/officeart/2005/8/layout/hList7#1"/>
    <dgm:cxn modelId="{3F02B7F5-79E6-45B7-BC43-4575CA927A20}" type="presParOf" srcId="{BECA5FE8-C8C8-4C3F-B4BA-350B0945432F}" destId="{A9E2BB48-63CB-4A58-BB7C-F86D21416B5C}" srcOrd="1" destOrd="0" presId="urn:microsoft.com/office/officeart/2005/8/layout/hList7#1"/>
    <dgm:cxn modelId="{B6653E68-8E3C-48DF-8ABB-B3B89AAA6C0B}" type="presParOf" srcId="{A9E2BB48-63CB-4A58-BB7C-F86D21416B5C}" destId="{CA283042-B652-40DA-A3C6-CAED016C953E}" srcOrd="0" destOrd="0" presId="urn:microsoft.com/office/officeart/2005/8/layout/hList7#1"/>
    <dgm:cxn modelId="{3AA0AC8F-9A8E-4652-BAF7-46359FDA4CEC}" type="presParOf" srcId="{CA283042-B652-40DA-A3C6-CAED016C953E}" destId="{FCC193C3-A515-43BB-91B4-7D6B5F435C14}" srcOrd="0" destOrd="0" presId="urn:microsoft.com/office/officeart/2005/8/layout/hList7#1"/>
    <dgm:cxn modelId="{65FEC7E8-D469-4F98-8529-CFA46E22CD26}" type="presParOf" srcId="{CA283042-B652-40DA-A3C6-CAED016C953E}" destId="{6E5E631F-F199-4471-BD93-C68708864684}" srcOrd="1" destOrd="0" presId="urn:microsoft.com/office/officeart/2005/8/layout/hList7#1"/>
    <dgm:cxn modelId="{C364A43A-2EA6-4E0A-BCD4-088F6E06E73F}" type="presParOf" srcId="{CA283042-B652-40DA-A3C6-CAED016C953E}" destId="{C5004F59-B4BA-4B55-9A40-0D50423181DE}" srcOrd="2" destOrd="0" presId="urn:microsoft.com/office/officeart/2005/8/layout/hList7#1"/>
    <dgm:cxn modelId="{D39BEAA6-F56E-4225-8743-65527272A16B}" type="presParOf" srcId="{CA283042-B652-40DA-A3C6-CAED016C953E}" destId="{231C2C3C-8815-4896-99FC-A1E59C7F296D}" srcOrd="3" destOrd="0" presId="urn:microsoft.com/office/officeart/2005/8/layout/hList7#1"/>
    <dgm:cxn modelId="{6107196B-984D-48C4-951B-9F29456A5FA1}" type="presParOf" srcId="{A9E2BB48-63CB-4A58-BB7C-F86D21416B5C}" destId="{30AABDB9-0603-4DE9-AB3C-975429A67E34}" srcOrd="1" destOrd="0" presId="urn:microsoft.com/office/officeart/2005/8/layout/hList7#1"/>
    <dgm:cxn modelId="{17A0D551-EDE5-4462-A8FF-3798734BC97B}" type="presParOf" srcId="{A9E2BB48-63CB-4A58-BB7C-F86D21416B5C}" destId="{E6F588A0-A844-4B1B-909C-A5ADCA6AD060}" srcOrd="2" destOrd="0" presId="urn:microsoft.com/office/officeart/2005/8/layout/hList7#1"/>
    <dgm:cxn modelId="{E77A37EA-DD73-4E59-A827-E33C4F66058A}" type="presParOf" srcId="{E6F588A0-A844-4B1B-909C-A5ADCA6AD060}" destId="{02AB8AF1-69D6-4D7F-B0DA-C768B43D839A}" srcOrd="0" destOrd="0" presId="urn:microsoft.com/office/officeart/2005/8/layout/hList7#1"/>
    <dgm:cxn modelId="{862176B3-D2B9-4AE0-A41E-B0D39631EDC8}" type="presParOf" srcId="{E6F588A0-A844-4B1B-909C-A5ADCA6AD060}" destId="{A0D35845-C28C-4CA9-B5FB-A1B1CDA88F59}" srcOrd="1" destOrd="0" presId="urn:microsoft.com/office/officeart/2005/8/layout/hList7#1"/>
    <dgm:cxn modelId="{E3A364A9-C653-4382-A571-8B2C2DB8A2D3}" type="presParOf" srcId="{E6F588A0-A844-4B1B-909C-A5ADCA6AD060}" destId="{85DB7913-67BC-45B3-8705-C7629D551D5A}" srcOrd="2" destOrd="0" presId="urn:microsoft.com/office/officeart/2005/8/layout/hList7#1"/>
    <dgm:cxn modelId="{76B35B74-AFAA-4F59-80A5-19C17CD1F49E}" type="presParOf" srcId="{E6F588A0-A844-4B1B-909C-A5ADCA6AD060}" destId="{8224989D-A67C-4D4D-8C75-14B4B8D136B2}" srcOrd="3" destOrd="0" presId="urn:microsoft.com/office/officeart/2005/8/layout/hList7#1"/>
    <dgm:cxn modelId="{7BB1754C-0679-460C-8F06-40C5898ED0F1}" type="presParOf" srcId="{A9E2BB48-63CB-4A58-BB7C-F86D21416B5C}" destId="{A8C33360-0846-46A5-8444-757E4C4617CF}" srcOrd="3" destOrd="0" presId="urn:microsoft.com/office/officeart/2005/8/layout/hList7#1"/>
    <dgm:cxn modelId="{524A3203-B3AF-4E0C-AE95-6E42EE40170D}" type="presParOf" srcId="{A9E2BB48-63CB-4A58-BB7C-F86D21416B5C}" destId="{5CA9180C-01E9-4648-B789-9CCF2689AEFB}" srcOrd="4" destOrd="0" presId="urn:microsoft.com/office/officeart/2005/8/layout/hList7#1"/>
    <dgm:cxn modelId="{3B7CAEC9-974F-4A81-8E13-C81439A0F7FF}" type="presParOf" srcId="{5CA9180C-01E9-4648-B789-9CCF2689AEFB}" destId="{D34A6F6F-2104-43DD-A387-16BE1C6E9612}" srcOrd="0" destOrd="0" presId="urn:microsoft.com/office/officeart/2005/8/layout/hList7#1"/>
    <dgm:cxn modelId="{CBA08C75-5592-40FC-8D8C-1B8C52FEF34E}" type="presParOf" srcId="{5CA9180C-01E9-4648-B789-9CCF2689AEFB}" destId="{07AB1D8F-B2CC-47E3-8FAC-AC559786154F}" srcOrd="1" destOrd="0" presId="urn:microsoft.com/office/officeart/2005/8/layout/hList7#1"/>
    <dgm:cxn modelId="{5CC3341B-B1A8-4330-8224-D33CEF5CC9AD}" type="presParOf" srcId="{5CA9180C-01E9-4648-B789-9CCF2689AEFB}" destId="{C3B13AF4-9368-4FF3-9B39-8F9BB132CE4C}" srcOrd="2" destOrd="0" presId="urn:microsoft.com/office/officeart/2005/8/layout/hList7#1"/>
    <dgm:cxn modelId="{F1B67AF8-8525-4C2B-9EF9-A0FF8F0C9D02}" type="presParOf" srcId="{5CA9180C-01E9-4648-B789-9CCF2689AEFB}" destId="{893F016E-E00D-4A01-8B2C-B3CA49591E2E}" srcOrd="3" destOrd="0" presId="urn:microsoft.com/office/officeart/2005/8/layout/hList7#1"/>
    <dgm:cxn modelId="{12DBC01F-4892-4492-A701-515097E3B001}" type="presParOf" srcId="{A9E2BB48-63CB-4A58-BB7C-F86D21416B5C}" destId="{89966F24-DDC1-4D45-963D-7188D764999E}" srcOrd="5" destOrd="0" presId="urn:microsoft.com/office/officeart/2005/8/layout/hList7#1"/>
    <dgm:cxn modelId="{7CDA132F-D0DA-4B75-9596-74329F63C91E}" type="presParOf" srcId="{A9E2BB48-63CB-4A58-BB7C-F86D21416B5C}" destId="{0692EF14-3049-43DF-9F25-E4C57DAA1839}" srcOrd="6" destOrd="0" presId="urn:microsoft.com/office/officeart/2005/8/layout/hList7#1"/>
    <dgm:cxn modelId="{CF32E9B1-50C4-40B2-B092-D71B9A880890}" type="presParOf" srcId="{0692EF14-3049-43DF-9F25-E4C57DAA1839}" destId="{64573AC4-F6F2-4AE3-A8A0-C81B1669D7C0}" srcOrd="0" destOrd="0" presId="urn:microsoft.com/office/officeart/2005/8/layout/hList7#1"/>
    <dgm:cxn modelId="{43215F38-3C13-4729-9297-3E026882687C}" type="presParOf" srcId="{0692EF14-3049-43DF-9F25-E4C57DAA1839}" destId="{69C24AE5-3286-4193-B16A-C717794DF97B}" srcOrd="1" destOrd="0" presId="urn:microsoft.com/office/officeart/2005/8/layout/hList7#1"/>
    <dgm:cxn modelId="{5BF4050B-AE83-46A6-BB07-45E89962DCDD}" type="presParOf" srcId="{0692EF14-3049-43DF-9F25-E4C57DAA1839}" destId="{D893421D-20BC-473A-87AC-06FC7DBA5868}" srcOrd="2" destOrd="0" presId="urn:microsoft.com/office/officeart/2005/8/layout/hList7#1"/>
    <dgm:cxn modelId="{E7AA2996-EC06-40F9-8E6B-48FDB82CB6BC}" type="presParOf" srcId="{0692EF14-3049-43DF-9F25-E4C57DAA1839}" destId="{BB7BDAB8-1771-4235-8DF9-4963FE14F5E4}" srcOrd="3" destOrd="0" presId="urn:microsoft.com/office/officeart/2005/8/layout/hList7#1"/>
    <dgm:cxn modelId="{7D3AE87A-275F-4AE2-BADD-A5AC1709032E}" type="presParOf" srcId="{A9E2BB48-63CB-4A58-BB7C-F86D21416B5C}" destId="{DF0CF5EE-D0E4-4D3B-B9CE-76EA493D75EB}" srcOrd="7" destOrd="0" presId="urn:microsoft.com/office/officeart/2005/8/layout/hList7#1"/>
    <dgm:cxn modelId="{98A8139E-EB5B-4FB7-B9E2-DBAF8EAA8510}" type="presParOf" srcId="{A9E2BB48-63CB-4A58-BB7C-F86D21416B5C}" destId="{B194FA5A-1484-4C52-ADCE-40AB34A7D250}" srcOrd="8" destOrd="0" presId="urn:microsoft.com/office/officeart/2005/8/layout/hList7#1"/>
    <dgm:cxn modelId="{38BC0E7E-F1B3-4F85-9773-15A665442E05}" type="presParOf" srcId="{B194FA5A-1484-4C52-ADCE-40AB34A7D250}" destId="{0A82D56B-0D98-405C-9DB4-B45DBD14E220}" srcOrd="0" destOrd="0" presId="urn:microsoft.com/office/officeart/2005/8/layout/hList7#1"/>
    <dgm:cxn modelId="{02C6BF2E-24B9-40D5-8CCE-20BFD5E457A6}" type="presParOf" srcId="{B194FA5A-1484-4C52-ADCE-40AB34A7D250}" destId="{57B325FB-3AD3-41DF-8980-F47AA4FC7B8F}" srcOrd="1" destOrd="0" presId="urn:microsoft.com/office/officeart/2005/8/layout/hList7#1"/>
    <dgm:cxn modelId="{070C83C4-20F3-4568-BAFF-6B338EEBB2F5}" type="presParOf" srcId="{B194FA5A-1484-4C52-ADCE-40AB34A7D250}" destId="{60E0E629-AE24-49B1-BC54-1948EEE77840}" srcOrd="2" destOrd="0" presId="urn:microsoft.com/office/officeart/2005/8/layout/hList7#1"/>
    <dgm:cxn modelId="{4A1306EB-13A7-4B5B-9F8A-E378A95F5844}" type="presParOf" srcId="{B194FA5A-1484-4C52-ADCE-40AB34A7D250}" destId="{650CDEA3-5AFD-4A0D-8121-EEEF84D671C2}" srcOrd="3" destOrd="0" presId="urn:microsoft.com/office/officeart/2005/8/layout/hList7#1"/>
    <dgm:cxn modelId="{4BC8877C-D582-4564-A99F-F5E13E833DE3}" type="presParOf" srcId="{A9E2BB48-63CB-4A58-BB7C-F86D21416B5C}" destId="{C6224913-81A7-4752-90E3-58B76C407B60}" srcOrd="9" destOrd="0" presId="urn:microsoft.com/office/officeart/2005/8/layout/hList7#1"/>
    <dgm:cxn modelId="{79F4C9D7-E897-415F-8082-A4BB41E2336C}" type="presParOf" srcId="{A9E2BB48-63CB-4A58-BB7C-F86D21416B5C}" destId="{2526A9B8-09A9-45AF-B46E-7E6E3F73D794}" srcOrd="10" destOrd="0" presId="urn:microsoft.com/office/officeart/2005/8/layout/hList7#1"/>
    <dgm:cxn modelId="{FA821E87-59E6-4F23-BB2D-D64A2E1674D1}" type="presParOf" srcId="{2526A9B8-09A9-45AF-B46E-7E6E3F73D794}" destId="{7C7877DA-0B09-4271-95B7-CAF69F7010C0}" srcOrd="0" destOrd="0" presId="urn:microsoft.com/office/officeart/2005/8/layout/hList7#1"/>
    <dgm:cxn modelId="{889C8B5F-C75C-41EC-AADA-2CCEA980F56B}" type="presParOf" srcId="{2526A9B8-09A9-45AF-B46E-7E6E3F73D794}" destId="{2C38FCB7-4AC3-48EB-9B76-F87DC3C91A68}" srcOrd="1" destOrd="0" presId="urn:microsoft.com/office/officeart/2005/8/layout/hList7#1"/>
    <dgm:cxn modelId="{165D8109-C4EE-47E5-993F-8801A9C3E15A}" type="presParOf" srcId="{2526A9B8-09A9-45AF-B46E-7E6E3F73D794}" destId="{543418C3-2FCB-4099-974B-C8EFEAAB3B52}" srcOrd="2" destOrd="0" presId="urn:microsoft.com/office/officeart/2005/8/layout/hList7#1"/>
    <dgm:cxn modelId="{F310F7A8-7292-4966-860D-E1CF96E6180B}" type="presParOf" srcId="{2526A9B8-09A9-45AF-B46E-7E6E3F73D794}" destId="{2BAC1757-B876-4313-BFCC-0437AFE8A326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7E833F-DA3D-4CB9-800D-7F4FA1C9D34A}" type="doc">
      <dgm:prSet loTypeId="urn:microsoft.com/office/officeart/2005/8/layout/hList7#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hu-HU"/>
        </a:p>
      </dgm:t>
    </dgm:pt>
    <dgm:pt modelId="{3D54A2AB-5355-40A5-BD5D-91124284D501}">
      <dgm:prSet phldrT="[Szöveg]" custT="1"/>
      <dgm:spPr/>
      <dgm:t>
        <a:bodyPr/>
        <a:lstStyle/>
        <a:p>
          <a:r>
            <a:rPr lang="en-GB" sz="1400" noProof="0" smtClean="0">
              <a:latin typeface="Garamond" panose="02020404030301010803" pitchFamily="18" charset="0"/>
              <a:cs typeface="Arial" pitchFamily="34" charset="0"/>
            </a:rPr>
            <a:t>Capacity building</a:t>
          </a:r>
        </a:p>
        <a:p>
          <a:r>
            <a:rPr lang="en-GB" sz="1400" noProof="0" smtClean="0">
              <a:latin typeface="Garamond" panose="02020404030301010803" pitchFamily="18" charset="0"/>
              <a:cs typeface="Arial" pitchFamily="34" charset="0"/>
            </a:rPr>
            <a:t>Modern business infrastructure</a:t>
          </a:r>
        </a:p>
        <a:p>
          <a:r>
            <a:rPr lang="en-GB" sz="1400" noProof="0" smtClean="0">
              <a:latin typeface="Garamond" panose="02020404030301010803" pitchFamily="18" charset="0"/>
              <a:cs typeface="Arial" pitchFamily="34" charset="0"/>
            </a:rPr>
            <a:t>Entrepreneurship</a:t>
          </a:r>
        </a:p>
        <a:p>
          <a:r>
            <a:rPr lang="en-GB" sz="1800" b="1" noProof="0" smtClean="0">
              <a:latin typeface="Garamond" panose="02020404030301010803" pitchFamily="18" charset="0"/>
              <a:cs typeface="Arial" pitchFamily="34" charset="0"/>
            </a:rPr>
            <a:t>Clustering</a:t>
          </a:r>
          <a:r>
            <a:rPr lang="en-GB" sz="1800" noProof="0" smtClean="0">
              <a:latin typeface="Garamond" panose="02020404030301010803" pitchFamily="18" charset="0"/>
              <a:cs typeface="Arial" pitchFamily="34" charset="0"/>
            </a:rPr>
            <a:t>,</a:t>
          </a:r>
          <a:r>
            <a:rPr lang="en-GB" sz="1400" noProof="0" smtClean="0"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noProof="0" smtClean="0">
              <a:latin typeface="Garamond" panose="02020404030301010803" pitchFamily="18" charset="0"/>
              <a:cs typeface="Arial" pitchFamily="34" charset="0"/>
            </a:rPr>
            <a:t>access to </a:t>
          </a:r>
          <a:r>
            <a:rPr lang="hu-HU" sz="1400" b="1" noProof="0" smtClean="0">
              <a:latin typeface="Garamond" panose="02020404030301010803" pitchFamily="18" charset="0"/>
              <a:cs typeface="Arial" pitchFamily="34" charset="0"/>
            </a:rPr>
            <a:t>foreign </a:t>
          </a:r>
          <a:r>
            <a:rPr lang="en-GB" sz="1400" b="1" noProof="0" smtClean="0">
              <a:latin typeface="Garamond" panose="02020404030301010803" pitchFamily="18" charset="0"/>
              <a:cs typeface="Arial" pitchFamily="34" charset="0"/>
            </a:rPr>
            <a:t>market</a:t>
          </a:r>
          <a:endParaRPr lang="en-GB" sz="1400" b="1" noProof="0" dirty="0">
            <a:latin typeface="Garamond" panose="02020404030301010803" pitchFamily="18" charset="0"/>
            <a:cs typeface="Arial" pitchFamily="34" charset="0"/>
          </a:endParaRPr>
        </a:p>
      </dgm:t>
    </dgm:pt>
    <dgm:pt modelId="{236FE98A-0C0A-41E2-8179-9FC3AA86E6E8}" type="parTrans" cxnId="{85D2F377-3D37-406E-860C-EB33E3D7C08C}">
      <dgm:prSet/>
      <dgm:spPr/>
      <dgm:t>
        <a:bodyPr/>
        <a:lstStyle/>
        <a:p>
          <a:endParaRPr lang="hu-HU"/>
        </a:p>
      </dgm:t>
    </dgm:pt>
    <dgm:pt modelId="{03D86302-6DCD-41E0-9546-C4C3C2540CA3}" type="sibTrans" cxnId="{85D2F377-3D37-406E-860C-EB33E3D7C08C}">
      <dgm:prSet/>
      <dgm:spPr/>
      <dgm:t>
        <a:bodyPr/>
        <a:lstStyle/>
        <a:p>
          <a:endParaRPr lang="hu-HU"/>
        </a:p>
      </dgm:t>
    </dgm:pt>
    <dgm:pt modelId="{AAF31340-9C48-447A-A31B-59C0AE3942AF}">
      <dgm:prSet phldrT="[Szöveg]" custT="1"/>
      <dgm:spPr/>
      <dgm:t>
        <a:bodyPr/>
        <a:lstStyle/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 infrastructure and </a:t>
          </a:r>
          <a:r>
            <a:rPr lang="en-GB" sz="1600" noProof="0" dirty="0" smtClean="0">
              <a:latin typeface="Garamond" panose="02020404030301010803" pitchFamily="18" charset="0"/>
              <a:cs typeface="Arial" pitchFamily="34" charset="0"/>
            </a:rPr>
            <a:t>capacity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 </a:t>
          </a:r>
        </a:p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Business 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</a:t>
          </a:r>
        </a:p>
        <a:p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Strategic R</a:t>
          </a:r>
          <a:r>
            <a:rPr lang="hu-HU" sz="16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dirty="0" smtClean="0">
              <a:latin typeface="Garamond" panose="02020404030301010803" pitchFamily="18" charset="0"/>
              <a:cs typeface="Arial" pitchFamily="34" charset="0"/>
            </a:rPr>
            <a:t>I cooperation</a:t>
          </a:r>
          <a:endParaRPr lang="en-GB" sz="1600" dirty="0">
            <a:latin typeface="Garamond" panose="02020404030301010803" pitchFamily="18" charset="0"/>
            <a:cs typeface="Arial" pitchFamily="34" charset="0"/>
          </a:endParaRPr>
        </a:p>
      </dgm:t>
    </dgm:pt>
    <dgm:pt modelId="{F1C411D1-0957-4D8C-A9D3-40197A2697E6}" type="parTrans" cxnId="{30C24B25-3728-4010-B77E-23F97C69B4DD}">
      <dgm:prSet/>
      <dgm:spPr/>
      <dgm:t>
        <a:bodyPr/>
        <a:lstStyle/>
        <a:p>
          <a:endParaRPr lang="hu-HU"/>
        </a:p>
      </dgm:t>
    </dgm:pt>
    <dgm:pt modelId="{9BDAE534-CA47-45FF-8828-8D81F08A062F}" type="sibTrans" cxnId="{30C24B25-3728-4010-B77E-23F97C69B4DD}">
      <dgm:prSet/>
      <dgm:spPr/>
      <dgm:t>
        <a:bodyPr/>
        <a:lstStyle/>
        <a:p>
          <a:endParaRPr lang="hu-HU"/>
        </a:p>
      </dgm:t>
    </dgm:pt>
    <dgm:pt modelId="{8B3E0F58-618F-41A7-9B03-6D94D4C21D86}">
      <dgm:prSet phldrT="[Szöveg]"/>
      <dgm:spPr/>
      <dgm:t>
        <a:bodyPr/>
        <a:lstStyle/>
        <a:p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Preservation of natural and cultural heritage</a:t>
          </a:r>
          <a:endParaRPr lang="en-GB" noProof="0" dirty="0">
            <a:latin typeface="Garamond" panose="02020404030301010803" pitchFamily="18" charset="0"/>
            <a:cs typeface="Arial" pitchFamily="34" charset="0"/>
          </a:endParaRPr>
        </a:p>
      </dgm:t>
    </dgm:pt>
    <dgm:pt modelId="{BAB9DD0D-BAA5-4CC1-9B42-908435D9A91A}" type="parTrans" cxnId="{D1B0A726-963B-4092-9084-49767655B820}">
      <dgm:prSet/>
      <dgm:spPr/>
      <dgm:t>
        <a:bodyPr/>
        <a:lstStyle/>
        <a:p>
          <a:endParaRPr lang="hu-HU"/>
        </a:p>
      </dgm:t>
    </dgm:pt>
    <dgm:pt modelId="{F222D08B-9825-49B1-9822-0C115722696E}" type="sibTrans" cxnId="{D1B0A726-963B-4092-9084-49767655B820}">
      <dgm:prSet/>
      <dgm:spPr/>
      <dgm:t>
        <a:bodyPr/>
        <a:lstStyle/>
        <a:p>
          <a:endParaRPr lang="hu-HU"/>
        </a:p>
      </dgm:t>
    </dgm:pt>
    <dgm:pt modelId="{03761687-4B6C-48C7-BA6B-7428CEF7DEF0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Competitive ICT </a:t>
          </a:r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sector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Digital economy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Digital catching-up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Broadband</a:t>
          </a:r>
        </a:p>
      </dgm:t>
    </dgm:pt>
    <dgm:pt modelId="{CEE5B33C-30A5-4985-B2CC-68E23003B33E}" type="parTrans" cxnId="{01311A40-ED35-4E60-A759-72F9C2639CE2}">
      <dgm:prSet/>
      <dgm:spPr/>
      <dgm:t>
        <a:bodyPr/>
        <a:lstStyle/>
        <a:p>
          <a:endParaRPr lang="hu-HU"/>
        </a:p>
      </dgm:t>
    </dgm:pt>
    <dgm:pt modelId="{54E52ED5-ADEE-4863-BF2E-9E6C94912A1F}" type="sibTrans" cxnId="{01311A40-ED35-4E60-A759-72F9C2639CE2}">
      <dgm:prSet/>
      <dgm:spPr/>
      <dgm:t>
        <a:bodyPr/>
        <a:lstStyle/>
        <a:p>
          <a:endParaRPr lang="hu-HU"/>
        </a:p>
      </dgm:t>
    </dgm:pt>
    <dgm:pt modelId="{F0A8FD5C-15B5-4153-95F7-4B08902A09E5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Energy efficiency and </a:t>
          </a:r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renewable</a:t>
          </a:r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 energy</a:t>
          </a:r>
          <a:endParaRPr lang="en-GB" dirty="0">
            <a:latin typeface="Garamond" panose="02020404030301010803" pitchFamily="18" charset="0"/>
            <a:cs typeface="Arial" pitchFamily="34" charset="0"/>
          </a:endParaRPr>
        </a:p>
      </dgm:t>
    </dgm:pt>
    <dgm:pt modelId="{23881F37-7128-48E2-804D-233982D872F5}" type="parTrans" cxnId="{E6895956-5AA8-4D25-84F1-587D549A8138}">
      <dgm:prSet/>
      <dgm:spPr/>
      <dgm:t>
        <a:bodyPr/>
        <a:lstStyle/>
        <a:p>
          <a:endParaRPr lang="hu-HU"/>
        </a:p>
      </dgm:t>
    </dgm:pt>
    <dgm:pt modelId="{357FFF0D-C8DF-4849-83F9-94DDC724F307}" type="sibTrans" cxnId="{E6895956-5AA8-4D25-84F1-587D549A8138}">
      <dgm:prSet/>
      <dgm:spPr/>
      <dgm:t>
        <a:bodyPr/>
        <a:lstStyle/>
        <a:p>
          <a:endParaRPr lang="hu-HU"/>
        </a:p>
      </dgm:t>
    </dgm:pt>
    <dgm:pt modelId="{5A9DD48C-50CC-48BF-8066-A9A7102BBB23}">
      <dgm:prSet/>
      <dgm:spPr/>
      <dgm:t>
        <a:bodyPr/>
        <a:lstStyle/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Employment programmes</a:t>
          </a:r>
        </a:p>
        <a:p>
          <a:r>
            <a:rPr lang="en-GB" noProof="0" dirty="0" smtClean="0">
              <a:latin typeface="Garamond" panose="02020404030301010803" pitchFamily="18" charset="0"/>
              <a:cs typeface="Arial" pitchFamily="34" charset="0"/>
            </a:rPr>
            <a:t>Trainee</a:t>
          </a:r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 programmes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Flexibility at work</a:t>
          </a:r>
        </a:p>
        <a:p>
          <a:r>
            <a:rPr lang="en-GB" dirty="0" smtClean="0">
              <a:latin typeface="Garamond" panose="02020404030301010803" pitchFamily="18" charset="0"/>
              <a:cs typeface="Arial" pitchFamily="34" charset="0"/>
            </a:rPr>
            <a:t>Training</a:t>
          </a:r>
          <a:endParaRPr lang="en-GB" dirty="0">
            <a:latin typeface="Garamond" panose="02020404030301010803" pitchFamily="18" charset="0"/>
            <a:cs typeface="Arial" pitchFamily="34" charset="0"/>
          </a:endParaRPr>
        </a:p>
      </dgm:t>
    </dgm:pt>
    <dgm:pt modelId="{71D0389A-3693-42D4-B029-7EFF95ECFDEE}" type="parTrans" cxnId="{6F466B58-1CD9-4930-87EB-3CFD3273897A}">
      <dgm:prSet/>
      <dgm:spPr/>
      <dgm:t>
        <a:bodyPr/>
        <a:lstStyle/>
        <a:p>
          <a:endParaRPr lang="hu-HU"/>
        </a:p>
      </dgm:t>
    </dgm:pt>
    <dgm:pt modelId="{3CE88CF3-8DD2-49B9-A9BD-C31E0515CE94}" type="sibTrans" cxnId="{6F466B58-1CD9-4930-87EB-3CFD3273897A}">
      <dgm:prSet/>
      <dgm:spPr/>
      <dgm:t>
        <a:bodyPr/>
        <a:lstStyle/>
        <a:p>
          <a:endParaRPr lang="hu-HU"/>
        </a:p>
      </dgm:t>
    </dgm:pt>
    <dgm:pt modelId="{BECA5FE8-C8C8-4C3F-B4BA-350B0945432F}" type="pres">
      <dgm:prSet presAssocID="{7F7E833F-DA3D-4CB9-800D-7F4FA1C9D34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70149A63-E415-4FC9-A5D3-F08284C8E6D6}" type="pres">
      <dgm:prSet presAssocID="{7F7E833F-DA3D-4CB9-800D-7F4FA1C9D34A}" presName="fgShape" presStyleLbl="fgShp" presStyleIdx="0" presStyleCnt="1" custScaleY="150083"/>
      <dgm:spPr/>
      <dgm:t>
        <a:bodyPr/>
        <a:lstStyle/>
        <a:p>
          <a:endParaRPr lang="hu-HU"/>
        </a:p>
      </dgm:t>
    </dgm:pt>
    <dgm:pt modelId="{A9E2BB48-63CB-4A58-BB7C-F86D21416B5C}" type="pres">
      <dgm:prSet presAssocID="{7F7E833F-DA3D-4CB9-800D-7F4FA1C9D34A}" presName="linComp" presStyleCnt="0"/>
      <dgm:spPr/>
      <dgm:t>
        <a:bodyPr/>
        <a:lstStyle/>
        <a:p>
          <a:endParaRPr lang="hu-HU"/>
        </a:p>
      </dgm:t>
    </dgm:pt>
    <dgm:pt modelId="{CA283042-B652-40DA-A3C6-CAED016C953E}" type="pres">
      <dgm:prSet presAssocID="{3D54A2AB-5355-40A5-BD5D-91124284D501}" presName="compNode" presStyleCnt="0"/>
      <dgm:spPr/>
      <dgm:t>
        <a:bodyPr/>
        <a:lstStyle/>
        <a:p>
          <a:endParaRPr lang="hu-HU"/>
        </a:p>
      </dgm:t>
    </dgm:pt>
    <dgm:pt modelId="{FCC193C3-A515-43BB-91B4-7D6B5F435C14}" type="pres">
      <dgm:prSet presAssocID="{3D54A2AB-5355-40A5-BD5D-91124284D501}" presName="bkgdShape" presStyleLbl="node1" presStyleIdx="0" presStyleCnt="6" custScaleX="107310"/>
      <dgm:spPr/>
      <dgm:t>
        <a:bodyPr/>
        <a:lstStyle/>
        <a:p>
          <a:endParaRPr lang="hu-HU"/>
        </a:p>
      </dgm:t>
    </dgm:pt>
    <dgm:pt modelId="{6E5E631F-F199-4471-BD93-C68708864684}" type="pres">
      <dgm:prSet presAssocID="{3D54A2AB-5355-40A5-BD5D-91124284D501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5004F59-B4BA-4B55-9A40-0D50423181DE}" type="pres">
      <dgm:prSet presAssocID="{3D54A2AB-5355-40A5-BD5D-91124284D501}" presName="invisiNode" presStyleLbl="node1" presStyleIdx="0" presStyleCnt="6"/>
      <dgm:spPr/>
      <dgm:t>
        <a:bodyPr/>
        <a:lstStyle/>
        <a:p>
          <a:endParaRPr lang="hu-HU"/>
        </a:p>
      </dgm:t>
    </dgm:pt>
    <dgm:pt modelId="{231C2C3C-8815-4896-99FC-A1E59C7F296D}" type="pres">
      <dgm:prSet presAssocID="{3D54A2AB-5355-40A5-BD5D-91124284D501}" presName="imagNode" presStyleLbl="fgImgPlace1" presStyleIdx="0" presStyleCnt="6"/>
      <dgm:spPr/>
      <dgm:t>
        <a:bodyPr/>
        <a:lstStyle/>
        <a:p>
          <a:endParaRPr lang="hu-HU"/>
        </a:p>
      </dgm:t>
    </dgm:pt>
    <dgm:pt modelId="{30AABDB9-0603-4DE9-AB3C-975429A67E34}" type="pres">
      <dgm:prSet presAssocID="{03D86302-6DCD-41E0-9546-C4C3C2540CA3}" presName="sibTrans" presStyleLbl="sibTrans2D1" presStyleIdx="0" presStyleCnt="0"/>
      <dgm:spPr/>
      <dgm:t>
        <a:bodyPr/>
        <a:lstStyle/>
        <a:p>
          <a:endParaRPr lang="hu-HU"/>
        </a:p>
      </dgm:t>
    </dgm:pt>
    <dgm:pt modelId="{E6F588A0-A844-4B1B-909C-A5ADCA6AD060}" type="pres">
      <dgm:prSet presAssocID="{AAF31340-9C48-447A-A31B-59C0AE3942AF}" presName="compNode" presStyleCnt="0"/>
      <dgm:spPr/>
      <dgm:t>
        <a:bodyPr/>
        <a:lstStyle/>
        <a:p>
          <a:endParaRPr lang="hu-HU"/>
        </a:p>
      </dgm:t>
    </dgm:pt>
    <dgm:pt modelId="{02AB8AF1-69D6-4D7F-B0DA-C768B43D839A}" type="pres">
      <dgm:prSet presAssocID="{AAF31340-9C48-447A-A31B-59C0AE3942AF}" presName="bkgdShape" presStyleLbl="node1" presStyleIdx="1" presStyleCnt="6" custLinFactNeighborX="2981" custLinFactNeighborY="1017"/>
      <dgm:spPr/>
      <dgm:t>
        <a:bodyPr/>
        <a:lstStyle/>
        <a:p>
          <a:endParaRPr lang="hu-HU"/>
        </a:p>
      </dgm:t>
    </dgm:pt>
    <dgm:pt modelId="{A0D35845-C28C-4CA9-B5FB-A1B1CDA88F59}" type="pres">
      <dgm:prSet presAssocID="{AAF31340-9C48-447A-A31B-59C0AE3942AF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85DB7913-67BC-45B3-8705-C7629D551D5A}" type="pres">
      <dgm:prSet presAssocID="{AAF31340-9C48-447A-A31B-59C0AE3942AF}" presName="invisiNode" presStyleLbl="node1" presStyleIdx="1" presStyleCnt="6"/>
      <dgm:spPr/>
      <dgm:t>
        <a:bodyPr/>
        <a:lstStyle/>
        <a:p>
          <a:endParaRPr lang="hu-HU"/>
        </a:p>
      </dgm:t>
    </dgm:pt>
    <dgm:pt modelId="{8224989D-A67C-4D4D-8C75-14B4B8D136B2}" type="pres">
      <dgm:prSet presAssocID="{AAF31340-9C48-447A-A31B-59C0AE3942AF}" presName="imagNode" presStyleLbl="fgImgPlace1" presStyleIdx="1" presStyleCnt="6"/>
      <dgm:spPr/>
      <dgm:t>
        <a:bodyPr/>
        <a:lstStyle/>
        <a:p>
          <a:endParaRPr lang="hu-HU"/>
        </a:p>
      </dgm:t>
    </dgm:pt>
    <dgm:pt modelId="{A8C33360-0846-46A5-8444-757E4C4617CF}" type="pres">
      <dgm:prSet presAssocID="{9BDAE534-CA47-45FF-8828-8D81F08A062F}" presName="sibTrans" presStyleLbl="sibTrans2D1" presStyleIdx="0" presStyleCnt="0"/>
      <dgm:spPr/>
      <dgm:t>
        <a:bodyPr/>
        <a:lstStyle/>
        <a:p>
          <a:endParaRPr lang="hu-HU"/>
        </a:p>
      </dgm:t>
    </dgm:pt>
    <dgm:pt modelId="{5CA9180C-01E9-4648-B789-9CCF2689AEFB}" type="pres">
      <dgm:prSet presAssocID="{03761687-4B6C-48C7-BA6B-7428CEF7DEF0}" presName="compNode" presStyleCnt="0"/>
      <dgm:spPr/>
      <dgm:t>
        <a:bodyPr/>
        <a:lstStyle/>
        <a:p>
          <a:endParaRPr lang="hu-HU"/>
        </a:p>
      </dgm:t>
    </dgm:pt>
    <dgm:pt modelId="{D34A6F6F-2104-43DD-A387-16BE1C6E9612}" type="pres">
      <dgm:prSet presAssocID="{03761687-4B6C-48C7-BA6B-7428CEF7DEF0}" presName="bkgdShape" presStyleLbl="node1" presStyleIdx="2" presStyleCnt="6" custLinFactNeighborX="1500" custLinFactNeighborY="309"/>
      <dgm:spPr/>
      <dgm:t>
        <a:bodyPr/>
        <a:lstStyle/>
        <a:p>
          <a:endParaRPr lang="hu-HU"/>
        </a:p>
      </dgm:t>
    </dgm:pt>
    <dgm:pt modelId="{07AB1D8F-B2CC-47E3-8FAC-AC559786154F}" type="pres">
      <dgm:prSet presAssocID="{03761687-4B6C-48C7-BA6B-7428CEF7DEF0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3B13AF4-9368-4FF3-9B39-8F9BB132CE4C}" type="pres">
      <dgm:prSet presAssocID="{03761687-4B6C-48C7-BA6B-7428CEF7DEF0}" presName="invisiNode" presStyleLbl="node1" presStyleIdx="2" presStyleCnt="6"/>
      <dgm:spPr/>
      <dgm:t>
        <a:bodyPr/>
        <a:lstStyle/>
        <a:p>
          <a:endParaRPr lang="hu-HU"/>
        </a:p>
      </dgm:t>
    </dgm:pt>
    <dgm:pt modelId="{893F016E-E00D-4A01-8B2C-B3CA49591E2E}" type="pres">
      <dgm:prSet presAssocID="{03761687-4B6C-48C7-BA6B-7428CEF7DEF0}" presName="imagNode" presStyleLbl="fgImgPlace1" presStyleIdx="2" presStyleCnt="6"/>
      <dgm:spPr/>
      <dgm:t>
        <a:bodyPr/>
        <a:lstStyle/>
        <a:p>
          <a:endParaRPr lang="hu-HU"/>
        </a:p>
      </dgm:t>
    </dgm:pt>
    <dgm:pt modelId="{89966F24-DDC1-4D45-963D-7188D764999E}" type="pres">
      <dgm:prSet presAssocID="{54E52ED5-ADEE-4863-BF2E-9E6C94912A1F}" presName="sibTrans" presStyleLbl="sibTrans2D1" presStyleIdx="0" presStyleCnt="0"/>
      <dgm:spPr/>
      <dgm:t>
        <a:bodyPr/>
        <a:lstStyle/>
        <a:p>
          <a:endParaRPr lang="hu-HU"/>
        </a:p>
      </dgm:t>
    </dgm:pt>
    <dgm:pt modelId="{0692EF14-3049-43DF-9F25-E4C57DAA1839}" type="pres">
      <dgm:prSet presAssocID="{F0A8FD5C-15B5-4153-95F7-4B08902A09E5}" presName="compNode" presStyleCnt="0"/>
      <dgm:spPr/>
      <dgm:t>
        <a:bodyPr/>
        <a:lstStyle/>
        <a:p>
          <a:endParaRPr lang="hu-HU"/>
        </a:p>
      </dgm:t>
    </dgm:pt>
    <dgm:pt modelId="{64573AC4-F6F2-4AE3-A8A0-C81B1669D7C0}" type="pres">
      <dgm:prSet presAssocID="{F0A8FD5C-15B5-4153-95F7-4B08902A09E5}" presName="bkgdShape" presStyleLbl="node1" presStyleIdx="3" presStyleCnt="6"/>
      <dgm:spPr/>
      <dgm:t>
        <a:bodyPr/>
        <a:lstStyle/>
        <a:p>
          <a:endParaRPr lang="hu-HU"/>
        </a:p>
      </dgm:t>
    </dgm:pt>
    <dgm:pt modelId="{69C24AE5-3286-4193-B16A-C717794DF97B}" type="pres">
      <dgm:prSet presAssocID="{F0A8FD5C-15B5-4153-95F7-4B08902A09E5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893421D-20BC-473A-87AC-06FC7DBA5868}" type="pres">
      <dgm:prSet presAssocID="{F0A8FD5C-15B5-4153-95F7-4B08902A09E5}" presName="invisiNode" presStyleLbl="node1" presStyleIdx="3" presStyleCnt="6"/>
      <dgm:spPr/>
      <dgm:t>
        <a:bodyPr/>
        <a:lstStyle/>
        <a:p>
          <a:endParaRPr lang="hu-HU"/>
        </a:p>
      </dgm:t>
    </dgm:pt>
    <dgm:pt modelId="{BB7BDAB8-1771-4235-8DF9-4963FE14F5E4}" type="pres">
      <dgm:prSet presAssocID="{F0A8FD5C-15B5-4153-95F7-4B08902A09E5}" presName="imagNode" presStyleLbl="fgImgPlace1" presStyleIdx="3" presStyleCnt="6"/>
      <dgm:spPr/>
      <dgm:t>
        <a:bodyPr/>
        <a:lstStyle/>
        <a:p>
          <a:endParaRPr lang="hu-HU"/>
        </a:p>
      </dgm:t>
    </dgm:pt>
    <dgm:pt modelId="{DF0CF5EE-D0E4-4D3B-B9CE-76EA493D75EB}" type="pres">
      <dgm:prSet presAssocID="{357FFF0D-C8DF-4849-83F9-94DDC724F307}" presName="sibTrans" presStyleLbl="sibTrans2D1" presStyleIdx="0" presStyleCnt="0"/>
      <dgm:spPr/>
      <dgm:t>
        <a:bodyPr/>
        <a:lstStyle/>
        <a:p>
          <a:endParaRPr lang="hu-HU"/>
        </a:p>
      </dgm:t>
    </dgm:pt>
    <dgm:pt modelId="{B194FA5A-1484-4C52-ADCE-40AB34A7D250}" type="pres">
      <dgm:prSet presAssocID="{5A9DD48C-50CC-48BF-8066-A9A7102BBB23}" presName="compNode" presStyleCnt="0"/>
      <dgm:spPr/>
      <dgm:t>
        <a:bodyPr/>
        <a:lstStyle/>
        <a:p>
          <a:endParaRPr lang="hu-HU"/>
        </a:p>
      </dgm:t>
    </dgm:pt>
    <dgm:pt modelId="{0A82D56B-0D98-405C-9DB4-B45DBD14E220}" type="pres">
      <dgm:prSet presAssocID="{5A9DD48C-50CC-48BF-8066-A9A7102BBB23}" presName="bkgdShape" presStyleLbl="node1" presStyleIdx="4" presStyleCnt="6"/>
      <dgm:spPr/>
      <dgm:t>
        <a:bodyPr/>
        <a:lstStyle/>
        <a:p>
          <a:endParaRPr lang="hu-HU"/>
        </a:p>
      </dgm:t>
    </dgm:pt>
    <dgm:pt modelId="{57B325FB-3AD3-41DF-8980-F47AA4FC7B8F}" type="pres">
      <dgm:prSet presAssocID="{5A9DD48C-50CC-48BF-8066-A9A7102BBB23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0E0E629-AE24-49B1-BC54-1948EEE77840}" type="pres">
      <dgm:prSet presAssocID="{5A9DD48C-50CC-48BF-8066-A9A7102BBB23}" presName="invisiNode" presStyleLbl="node1" presStyleIdx="4" presStyleCnt="6"/>
      <dgm:spPr/>
      <dgm:t>
        <a:bodyPr/>
        <a:lstStyle/>
        <a:p>
          <a:endParaRPr lang="hu-HU"/>
        </a:p>
      </dgm:t>
    </dgm:pt>
    <dgm:pt modelId="{650CDEA3-5AFD-4A0D-8121-EEEF84D671C2}" type="pres">
      <dgm:prSet presAssocID="{5A9DD48C-50CC-48BF-8066-A9A7102BBB23}" presName="imagNode" presStyleLbl="fgImgPlace1" presStyleIdx="4" presStyleCnt="6"/>
      <dgm:spPr/>
      <dgm:t>
        <a:bodyPr/>
        <a:lstStyle/>
        <a:p>
          <a:endParaRPr lang="hu-HU"/>
        </a:p>
      </dgm:t>
    </dgm:pt>
    <dgm:pt modelId="{C6224913-81A7-4752-90E3-58B76C407B60}" type="pres">
      <dgm:prSet presAssocID="{3CE88CF3-8DD2-49B9-A9BD-C31E0515CE94}" presName="sibTrans" presStyleLbl="sibTrans2D1" presStyleIdx="0" presStyleCnt="0"/>
      <dgm:spPr/>
      <dgm:t>
        <a:bodyPr/>
        <a:lstStyle/>
        <a:p>
          <a:endParaRPr lang="hu-HU"/>
        </a:p>
      </dgm:t>
    </dgm:pt>
    <dgm:pt modelId="{2526A9B8-09A9-45AF-B46E-7E6E3F73D794}" type="pres">
      <dgm:prSet presAssocID="{8B3E0F58-618F-41A7-9B03-6D94D4C21D86}" presName="compNode" presStyleCnt="0"/>
      <dgm:spPr/>
      <dgm:t>
        <a:bodyPr/>
        <a:lstStyle/>
        <a:p>
          <a:endParaRPr lang="hu-HU"/>
        </a:p>
      </dgm:t>
    </dgm:pt>
    <dgm:pt modelId="{7C7877DA-0B09-4271-95B7-CAF69F7010C0}" type="pres">
      <dgm:prSet presAssocID="{8B3E0F58-618F-41A7-9B03-6D94D4C21D86}" presName="bkgdShape" presStyleLbl="node1" presStyleIdx="5" presStyleCnt="6"/>
      <dgm:spPr/>
      <dgm:t>
        <a:bodyPr/>
        <a:lstStyle/>
        <a:p>
          <a:endParaRPr lang="hu-HU"/>
        </a:p>
      </dgm:t>
    </dgm:pt>
    <dgm:pt modelId="{2C38FCB7-4AC3-48EB-9B76-F87DC3C91A68}" type="pres">
      <dgm:prSet presAssocID="{8B3E0F58-618F-41A7-9B03-6D94D4C21D86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43418C3-2FCB-4099-974B-C8EFEAAB3B52}" type="pres">
      <dgm:prSet presAssocID="{8B3E0F58-618F-41A7-9B03-6D94D4C21D86}" presName="invisiNode" presStyleLbl="node1" presStyleIdx="5" presStyleCnt="6"/>
      <dgm:spPr/>
      <dgm:t>
        <a:bodyPr/>
        <a:lstStyle/>
        <a:p>
          <a:endParaRPr lang="hu-HU"/>
        </a:p>
      </dgm:t>
    </dgm:pt>
    <dgm:pt modelId="{2BAC1757-B876-4313-BFCC-0437AFE8A326}" type="pres">
      <dgm:prSet presAssocID="{8B3E0F58-618F-41A7-9B03-6D94D4C21D86}" presName="imagNode" presStyleLbl="fgImgPlace1" presStyleIdx="5" presStyleCnt="6" custLinFactNeighborX="-1351" custLinFactNeighborY="1447"/>
      <dgm:spPr/>
      <dgm:t>
        <a:bodyPr/>
        <a:lstStyle/>
        <a:p>
          <a:endParaRPr lang="hu-HU"/>
        </a:p>
      </dgm:t>
    </dgm:pt>
  </dgm:ptLst>
  <dgm:cxnLst>
    <dgm:cxn modelId="{009DD947-F8D1-4669-9D16-F11136E92AF1}" type="presOf" srcId="{03761687-4B6C-48C7-BA6B-7428CEF7DEF0}" destId="{D34A6F6F-2104-43DD-A387-16BE1C6E9612}" srcOrd="0" destOrd="0" presId="urn:microsoft.com/office/officeart/2005/8/layout/hList7#1"/>
    <dgm:cxn modelId="{067A3BA3-085C-4B02-8F5E-B23031C17363}" type="presOf" srcId="{03761687-4B6C-48C7-BA6B-7428CEF7DEF0}" destId="{07AB1D8F-B2CC-47E3-8FAC-AC559786154F}" srcOrd="1" destOrd="0" presId="urn:microsoft.com/office/officeart/2005/8/layout/hList7#1"/>
    <dgm:cxn modelId="{236B20BA-617A-4A94-95EE-1EBD74E2A3D6}" type="presOf" srcId="{5A9DD48C-50CC-48BF-8066-A9A7102BBB23}" destId="{0A82D56B-0D98-405C-9DB4-B45DBD14E220}" srcOrd="0" destOrd="0" presId="urn:microsoft.com/office/officeart/2005/8/layout/hList7#1"/>
    <dgm:cxn modelId="{DEF7F925-A2B1-467E-9392-89820FF0119B}" type="presOf" srcId="{AAF31340-9C48-447A-A31B-59C0AE3942AF}" destId="{02AB8AF1-69D6-4D7F-B0DA-C768B43D839A}" srcOrd="0" destOrd="0" presId="urn:microsoft.com/office/officeart/2005/8/layout/hList7#1"/>
    <dgm:cxn modelId="{EB364207-E0DE-4DF3-A4B6-74AA7AA455F4}" type="presOf" srcId="{9BDAE534-CA47-45FF-8828-8D81F08A062F}" destId="{A8C33360-0846-46A5-8444-757E4C4617CF}" srcOrd="0" destOrd="0" presId="urn:microsoft.com/office/officeart/2005/8/layout/hList7#1"/>
    <dgm:cxn modelId="{D8D6A235-863E-4540-A9E0-AAD1CE3C62F6}" type="presOf" srcId="{5A9DD48C-50CC-48BF-8066-A9A7102BBB23}" destId="{57B325FB-3AD3-41DF-8980-F47AA4FC7B8F}" srcOrd="1" destOrd="0" presId="urn:microsoft.com/office/officeart/2005/8/layout/hList7#1"/>
    <dgm:cxn modelId="{30C24B25-3728-4010-B77E-23F97C69B4DD}" srcId="{7F7E833F-DA3D-4CB9-800D-7F4FA1C9D34A}" destId="{AAF31340-9C48-447A-A31B-59C0AE3942AF}" srcOrd="1" destOrd="0" parTransId="{F1C411D1-0957-4D8C-A9D3-40197A2697E6}" sibTransId="{9BDAE534-CA47-45FF-8828-8D81F08A062F}"/>
    <dgm:cxn modelId="{85D2F377-3D37-406E-860C-EB33E3D7C08C}" srcId="{7F7E833F-DA3D-4CB9-800D-7F4FA1C9D34A}" destId="{3D54A2AB-5355-40A5-BD5D-91124284D501}" srcOrd="0" destOrd="0" parTransId="{236FE98A-0C0A-41E2-8179-9FC3AA86E6E8}" sibTransId="{03D86302-6DCD-41E0-9546-C4C3C2540CA3}"/>
    <dgm:cxn modelId="{2369F164-0B59-490E-8EDB-BEF1F9BBD1D0}" type="presOf" srcId="{F0A8FD5C-15B5-4153-95F7-4B08902A09E5}" destId="{64573AC4-F6F2-4AE3-A8A0-C81B1669D7C0}" srcOrd="0" destOrd="0" presId="urn:microsoft.com/office/officeart/2005/8/layout/hList7#1"/>
    <dgm:cxn modelId="{DA57A07D-EAA0-418A-840B-E4EB36494D62}" type="presOf" srcId="{AAF31340-9C48-447A-A31B-59C0AE3942AF}" destId="{A0D35845-C28C-4CA9-B5FB-A1B1CDA88F59}" srcOrd="1" destOrd="0" presId="urn:microsoft.com/office/officeart/2005/8/layout/hList7#1"/>
    <dgm:cxn modelId="{637C8B98-2897-4B25-9FC1-64CA164935A5}" type="presOf" srcId="{7F7E833F-DA3D-4CB9-800D-7F4FA1C9D34A}" destId="{BECA5FE8-C8C8-4C3F-B4BA-350B0945432F}" srcOrd="0" destOrd="0" presId="urn:microsoft.com/office/officeart/2005/8/layout/hList7#1"/>
    <dgm:cxn modelId="{0C25F579-FB35-427A-B13C-8F8EDAA5F5D8}" type="presOf" srcId="{8B3E0F58-618F-41A7-9B03-6D94D4C21D86}" destId="{2C38FCB7-4AC3-48EB-9B76-F87DC3C91A68}" srcOrd="1" destOrd="0" presId="urn:microsoft.com/office/officeart/2005/8/layout/hList7#1"/>
    <dgm:cxn modelId="{F572A3C9-CD7A-49DF-943B-2D2B11B075A9}" type="presOf" srcId="{03D86302-6DCD-41E0-9546-C4C3C2540CA3}" destId="{30AABDB9-0603-4DE9-AB3C-975429A67E34}" srcOrd="0" destOrd="0" presId="urn:microsoft.com/office/officeart/2005/8/layout/hList7#1"/>
    <dgm:cxn modelId="{B30F3F6A-1E18-4B27-AA98-BC304C64CCE0}" type="presOf" srcId="{3D54A2AB-5355-40A5-BD5D-91124284D501}" destId="{FCC193C3-A515-43BB-91B4-7D6B5F435C14}" srcOrd="0" destOrd="0" presId="urn:microsoft.com/office/officeart/2005/8/layout/hList7#1"/>
    <dgm:cxn modelId="{AB9B503A-00B9-43C0-AF15-BED988E5F366}" type="presOf" srcId="{3CE88CF3-8DD2-49B9-A9BD-C31E0515CE94}" destId="{C6224913-81A7-4752-90E3-58B76C407B60}" srcOrd="0" destOrd="0" presId="urn:microsoft.com/office/officeart/2005/8/layout/hList7#1"/>
    <dgm:cxn modelId="{01311A40-ED35-4E60-A759-72F9C2639CE2}" srcId="{7F7E833F-DA3D-4CB9-800D-7F4FA1C9D34A}" destId="{03761687-4B6C-48C7-BA6B-7428CEF7DEF0}" srcOrd="2" destOrd="0" parTransId="{CEE5B33C-30A5-4985-B2CC-68E23003B33E}" sibTransId="{54E52ED5-ADEE-4863-BF2E-9E6C94912A1F}"/>
    <dgm:cxn modelId="{BBA85011-E485-4F37-AF68-31D99CEC314B}" type="presOf" srcId="{54E52ED5-ADEE-4863-BF2E-9E6C94912A1F}" destId="{89966F24-DDC1-4D45-963D-7188D764999E}" srcOrd="0" destOrd="0" presId="urn:microsoft.com/office/officeart/2005/8/layout/hList7#1"/>
    <dgm:cxn modelId="{8D321953-10D7-4F94-B6CA-12E90D02E677}" type="presOf" srcId="{F0A8FD5C-15B5-4153-95F7-4B08902A09E5}" destId="{69C24AE5-3286-4193-B16A-C717794DF97B}" srcOrd="1" destOrd="0" presId="urn:microsoft.com/office/officeart/2005/8/layout/hList7#1"/>
    <dgm:cxn modelId="{6F466B58-1CD9-4930-87EB-3CFD3273897A}" srcId="{7F7E833F-DA3D-4CB9-800D-7F4FA1C9D34A}" destId="{5A9DD48C-50CC-48BF-8066-A9A7102BBB23}" srcOrd="4" destOrd="0" parTransId="{71D0389A-3693-42D4-B029-7EFF95ECFDEE}" sibTransId="{3CE88CF3-8DD2-49B9-A9BD-C31E0515CE94}"/>
    <dgm:cxn modelId="{D820C83C-E833-4C16-A1A0-9F842090DE61}" type="presOf" srcId="{8B3E0F58-618F-41A7-9B03-6D94D4C21D86}" destId="{7C7877DA-0B09-4271-95B7-CAF69F7010C0}" srcOrd="0" destOrd="0" presId="urn:microsoft.com/office/officeart/2005/8/layout/hList7#1"/>
    <dgm:cxn modelId="{E6895956-5AA8-4D25-84F1-587D549A8138}" srcId="{7F7E833F-DA3D-4CB9-800D-7F4FA1C9D34A}" destId="{F0A8FD5C-15B5-4153-95F7-4B08902A09E5}" srcOrd="3" destOrd="0" parTransId="{23881F37-7128-48E2-804D-233982D872F5}" sibTransId="{357FFF0D-C8DF-4849-83F9-94DDC724F307}"/>
    <dgm:cxn modelId="{4D327C31-BFBC-4239-966C-4ADAEF174EFC}" type="presOf" srcId="{357FFF0D-C8DF-4849-83F9-94DDC724F307}" destId="{DF0CF5EE-D0E4-4D3B-B9CE-76EA493D75EB}" srcOrd="0" destOrd="0" presId="urn:microsoft.com/office/officeart/2005/8/layout/hList7#1"/>
    <dgm:cxn modelId="{D1B0A726-963B-4092-9084-49767655B820}" srcId="{7F7E833F-DA3D-4CB9-800D-7F4FA1C9D34A}" destId="{8B3E0F58-618F-41A7-9B03-6D94D4C21D86}" srcOrd="5" destOrd="0" parTransId="{BAB9DD0D-BAA5-4CC1-9B42-908435D9A91A}" sibTransId="{F222D08B-9825-49B1-9822-0C115722696E}"/>
    <dgm:cxn modelId="{A080C06E-F6E2-4010-BBB1-2BC130CF8C4D}" type="presOf" srcId="{3D54A2AB-5355-40A5-BD5D-91124284D501}" destId="{6E5E631F-F199-4471-BD93-C68708864684}" srcOrd="1" destOrd="0" presId="urn:microsoft.com/office/officeart/2005/8/layout/hList7#1"/>
    <dgm:cxn modelId="{406823EA-4A8C-407D-B5E5-40A4EA5DA958}" type="presParOf" srcId="{BECA5FE8-C8C8-4C3F-B4BA-350B0945432F}" destId="{70149A63-E415-4FC9-A5D3-F08284C8E6D6}" srcOrd="0" destOrd="0" presId="urn:microsoft.com/office/officeart/2005/8/layout/hList7#1"/>
    <dgm:cxn modelId="{610250A0-924E-49D7-B488-404FC09662E7}" type="presParOf" srcId="{BECA5FE8-C8C8-4C3F-B4BA-350B0945432F}" destId="{A9E2BB48-63CB-4A58-BB7C-F86D21416B5C}" srcOrd="1" destOrd="0" presId="urn:microsoft.com/office/officeart/2005/8/layout/hList7#1"/>
    <dgm:cxn modelId="{D6343DE1-39D5-488F-8DD7-EB5CF251834E}" type="presParOf" srcId="{A9E2BB48-63CB-4A58-BB7C-F86D21416B5C}" destId="{CA283042-B652-40DA-A3C6-CAED016C953E}" srcOrd="0" destOrd="0" presId="urn:microsoft.com/office/officeart/2005/8/layout/hList7#1"/>
    <dgm:cxn modelId="{3152BB2E-A362-4FBB-9661-ED69EA35D1F3}" type="presParOf" srcId="{CA283042-B652-40DA-A3C6-CAED016C953E}" destId="{FCC193C3-A515-43BB-91B4-7D6B5F435C14}" srcOrd="0" destOrd="0" presId="urn:microsoft.com/office/officeart/2005/8/layout/hList7#1"/>
    <dgm:cxn modelId="{28AF0090-9B53-40B0-8A3D-8F9A29F6418D}" type="presParOf" srcId="{CA283042-B652-40DA-A3C6-CAED016C953E}" destId="{6E5E631F-F199-4471-BD93-C68708864684}" srcOrd="1" destOrd="0" presId="urn:microsoft.com/office/officeart/2005/8/layout/hList7#1"/>
    <dgm:cxn modelId="{5BB889BB-E262-4861-ADD2-EC7100E00DFC}" type="presParOf" srcId="{CA283042-B652-40DA-A3C6-CAED016C953E}" destId="{C5004F59-B4BA-4B55-9A40-0D50423181DE}" srcOrd="2" destOrd="0" presId="urn:microsoft.com/office/officeart/2005/8/layout/hList7#1"/>
    <dgm:cxn modelId="{F78D3796-7C75-400A-98DB-D4C4CEC62DB4}" type="presParOf" srcId="{CA283042-B652-40DA-A3C6-CAED016C953E}" destId="{231C2C3C-8815-4896-99FC-A1E59C7F296D}" srcOrd="3" destOrd="0" presId="urn:microsoft.com/office/officeart/2005/8/layout/hList7#1"/>
    <dgm:cxn modelId="{D15F6852-CC3E-46E0-AA22-18FF9EBDA2C7}" type="presParOf" srcId="{A9E2BB48-63CB-4A58-BB7C-F86D21416B5C}" destId="{30AABDB9-0603-4DE9-AB3C-975429A67E34}" srcOrd="1" destOrd="0" presId="urn:microsoft.com/office/officeart/2005/8/layout/hList7#1"/>
    <dgm:cxn modelId="{51221E26-F7B0-4D02-85AF-EE1ADC0202C4}" type="presParOf" srcId="{A9E2BB48-63CB-4A58-BB7C-F86D21416B5C}" destId="{E6F588A0-A844-4B1B-909C-A5ADCA6AD060}" srcOrd="2" destOrd="0" presId="urn:microsoft.com/office/officeart/2005/8/layout/hList7#1"/>
    <dgm:cxn modelId="{E048E2DD-6289-47F4-9632-C3C76B09AB95}" type="presParOf" srcId="{E6F588A0-A844-4B1B-909C-A5ADCA6AD060}" destId="{02AB8AF1-69D6-4D7F-B0DA-C768B43D839A}" srcOrd="0" destOrd="0" presId="urn:microsoft.com/office/officeart/2005/8/layout/hList7#1"/>
    <dgm:cxn modelId="{6AB3E793-ACD3-468E-B4C9-2935658DAE62}" type="presParOf" srcId="{E6F588A0-A844-4B1B-909C-A5ADCA6AD060}" destId="{A0D35845-C28C-4CA9-B5FB-A1B1CDA88F59}" srcOrd="1" destOrd="0" presId="urn:microsoft.com/office/officeart/2005/8/layout/hList7#1"/>
    <dgm:cxn modelId="{3E185F18-E4FB-481A-B3E8-0229C1B747AA}" type="presParOf" srcId="{E6F588A0-A844-4B1B-909C-A5ADCA6AD060}" destId="{85DB7913-67BC-45B3-8705-C7629D551D5A}" srcOrd="2" destOrd="0" presId="urn:microsoft.com/office/officeart/2005/8/layout/hList7#1"/>
    <dgm:cxn modelId="{C0422B49-4BFE-499A-8687-E66EC9791225}" type="presParOf" srcId="{E6F588A0-A844-4B1B-909C-A5ADCA6AD060}" destId="{8224989D-A67C-4D4D-8C75-14B4B8D136B2}" srcOrd="3" destOrd="0" presId="urn:microsoft.com/office/officeart/2005/8/layout/hList7#1"/>
    <dgm:cxn modelId="{FF65C7D3-F410-4C8F-8517-B73D5E250145}" type="presParOf" srcId="{A9E2BB48-63CB-4A58-BB7C-F86D21416B5C}" destId="{A8C33360-0846-46A5-8444-757E4C4617CF}" srcOrd="3" destOrd="0" presId="urn:microsoft.com/office/officeart/2005/8/layout/hList7#1"/>
    <dgm:cxn modelId="{EB4D408E-EAC9-4C35-B86C-25D4FA32095A}" type="presParOf" srcId="{A9E2BB48-63CB-4A58-BB7C-F86D21416B5C}" destId="{5CA9180C-01E9-4648-B789-9CCF2689AEFB}" srcOrd="4" destOrd="0" presId="urn:microsoft.com/office/officeart/2005/8/layout/hList7#1"/>
    <dgm:cxn modelId="{2EFCA994-A2BE-4552-8D77-5342E4579CEB}" type="presParOf" srcId="{5CA9180C-01E9-4648-B789-9CCF2689AEFB}" destId="{D34A6F6F-2104-43DD-A387-16BE1C6E9612}" srcOrd="0" destOrd="0" presId="urn:microsoft.com/office/officeart/2005/8/layout/hList7#1"/>
    <dgm:cxn modelId="{34ABB1C7-A2A6-40A4-8680-FD4123590049}" type="presParOf" srcId="{5CA9180C-01E9-4648-B789-9CCF2689AEFB}" destId="{07AB1D8F-B2CC-47E3-8FAC-AC559786154F}" srcOrd="1" destOrd="0" presId="urn:microsoft.com/office/officeart/2005/8/layout/hList7#1"/>
    <dgm:cxn modelId="{2C7A2665-7506-4826-9E96-0A74AE9B8374}" type="presParOf" srcId="{5CA9180C-01E9-4648-B789-9CCF2689AEFB}" destId="{C3B13AF4-9368-4FF3-9B39-8F9BB132CE4C}" srcOrd="2" destOrd="0" presId="urn:microsoft.com/office/officeart/2005/8/layout/hList7#1"/>
    <dgm:cxn modelId="{1BFEBC00-A430-474B-AC71-30F18C9215D3}" type="presParOf" srcId="{5CA9180C-01E9-4648-B789-9CCF2689AEFB}" destId="{893F016E-E00D-4A01-8B2C-B3CA49591E2E}" srcOrd="3" destOrd="0" presId="urn:microsoft.com/office/officeart/2005/8/layout/hList7#1"/>
    <dgm:cxn modelId="{E85E8E2A-4FE3-46C8-8A4B-80ECCA15EFEC}" type="presParOf" srcId="{A9E2BB48-63CB-4A58-BB7C-F86D21416B5C}" destId="{89966F24-DDC1-4D45-963D-7188D764999E}" srcOrd="5" destOrd="0" presId="urn:microsoft.com/office/officeart/2005/8/layout/hList7#1"/>
    <dgm:cxn modelId="{A3D5F5AA-2F29-42EC-8494-BF79FF95B65F}" type="presParOf" srcId="{A9E2BB48-63CB-4A58-BB7C-F86D21416B5C}" destId="{0692EF14-3049-43DF-9F25-E4C57DAA1839}" srcOrd="6" destOrd="0" presId="urn:microsoft.com/office/officeart/2005/8/layout/hList7#1"/>
    <dgm:cxn modelId="{0114292F-7D33-4654-85A7-8409E176562C}" type="presParOf" srcId="{0692EF14-3049-43DF-9F25-E4C57DAA1839}" destId="{64573AC4-F6F2-4AE3-A8A0-C81B1669D7C0}" srcOrd="0" destOrd="0" presId="urn:microsoft.com/office/officeart/2005/8/layout/hList7#1"/>
    <dgm:cxn modelId="{442BA05A-4B3D-4CD0-ABDD-05C1E548619B}" type="presParOf" srcId="{0692EF14-3049-43DF-9F25-E4C57DAA1839}" destId="{69C24AE5-3286-4193-B16A-C717794DF97B}" srcOrd="1" destOrd="0" presId="urn:microsoft.com/office/officeart/2005/8/layout/hList7#1"/>
    <dgm:cxn modelId="{D2650EF5-03D9-48B9-8859-0FB9292A5C2C}" type="presParOf" srcId="{0692EF14-3049-43DF-9F25-E4C57DAA1839}" destId="{D893421D-20BC-473A-87AC-06FC7DBA5868}" srcOrd="2" destOrd="0" presId="urn:microsoft.com/office/officeart/2005/8/layout/hList7#1"/>
    <dgm:cxn modelId="{BCED0812-A91E-442F-91F9-1A941A2FC92D}" type="presParOf" srcId="{0692EF14-3049-43DF-9F25-E4C57DAA1839}" destId="{BB7BDAB8-1771-4235-8DF9-4963FE14F5E4}" srcOrd="3" destOrd="0" presId="urn:microsoft.com/office/officeart/2005/8/layout/hList7#1"/>
    <dgm:cxn modelId="{D7720833-6BF3-4A82-8E74-E4DA53796684}" type="presParOf" srcId="{A9E2BB48-63CB-4A58-BB7C-F86D21416B5C}" destId="{DF0CF5EE-D0E4-4D3B-B9CE-76EA493D75EB}" srcOrd="7" destOrd="0" presId="urn:microsoft.com/office/officeart/2005/8/layout/hList7#1"/>
    <dgm:cxn modelId="{596D3773-F3AB-4468-8689-CC82BE205B5A}" type="presParOf" srcId="{A9E2BB48-63CB-4A58-BB7C-F86D21416B5C}" destId="{B194FA5A-1484-4C52-ADCE-40AB34A7D250}" srcOrd="8" destOrd="0" presId="urn:microsoft.com/office/officeart/2005/8/layout/hList7#1"/>
    <dgm:cxn modelId="{D1E3F4AB-90A9-4212-A7B5-075C7B643683}" type="presParOf" srcId="{B194FA5A-1484-4C52-ADCE-40AB34A7D250}" destId="{0A82D56B-0D98-405C-9DB4-B45DBD14E220}" srcOrd="0" destOrd="0" presId="urn:microsoft.com/office/officeart/2005/8/layout/hList7#1"/>
    <dgm:cxn modelId="{DDB2DC1D-2485-43B1-9319-C5B3E2A7386B}" type="presParOf" srcId="{B194FA5A-1484-4C52-ADCE-40AB34A7D250}" destId="{57B325FB-3AD3-41DF-8980-F47AA4FC7B8F}" srcOrd="1" destOrd="0" presId="urn:microsoft.com/office/officeart/2005/8/layout/hList7#1"/>
    <dgm:cxn modelId="{364730FF-A9BE-43B1-AFAB-6C555FF46470}" type="presParOf" srcId="{B194FA5A-1484-4C52-ADCE-40AB34A7D250}" destId="{60E0E629-AE24-49B1-BC54-1948EEE77840}" srcOrd="2" destOrd="0" presId="urn:microsoft.com/office/officeart/2005/8/layout/hList7#1"/>
    <dgm:cxn modelId="{F7EB88E1-2CF0-4881-8616-E0A750170ADC}" type="presParOf" srcId="{B194FA5A-1484-4C52-ADCE-40AB34A7D250}" destId="{650CDEA3-5AFD-4A0D-8121-EEEF84D671C2}" srcOrd="3" destOrd="0" presId="urn:microsoft.com/office/officeart/2005/8/layout/hList7#1"/>
    <dgm:cxn modelId="{514BF6CF-607C-4564-A5E0-2CCC48591D57}" type="presParOf" srcId="{A9E2BB48-63CB-4A58-BB7C-F86D21416B5C}" destId="{C6224913-81A7-4752-90E3-58B76C407B60}" srcOrd="9" destOrd="0" presId="urn:microsoft.com/office/officeart/2005/8/layout/hList7#1"/>
    <dgm:cxn modelId="{782EBB97-A525-4BA4-AA58-50730299E61B}" type="presParOf" srcId="{A9E2BB48-63CB-4A58-BB7C-F86D21416B5C}" destId="{2526A9B8-09A9-45AF-B46E-7E6E3F73D794}" srcOrd="10" destOrd="0" presId="urn:microsoft.com/office/officeart/2005/8/layout/hList7#1"/>
    <dgm:cxn modelId="{8802422C-1E18-4A1E-9005-24ABB14C2F9B}" type="presParOf" srcId="{2526A9B8-09A9-45AF-B46E-7E6E3F73D794}" destId="{7C7877DA-0B09-4271-95B7-CAF69F7010C0}" srcOrd="0" destOrd="0" presId="urn:microsoft.com/office/officeart/2005/8/layout/hList7#1"/>
    <dgm:cxn modelId="{2B071556-312B-4177-8578-90D55EF6A86A}" type="presParOf" srcId="{2526A9B8-09A9-45AF-B46E-7E6E3F73D794}" destId="{2C38FCB7-4AC3-48EB-9B76-F87DC3C91A68}" srcOrd="1" destOrd="0" presId="urn:microsoft.com/office/officeart/2005/8/layout/hList7#1"/>
    <dgm:cxn modelId="{71A70604-0BB8-44D5-9419-B6F6A7FAE0EF}" type="presParOf" srcId="{2526A9B8-09A9-45AF-B46E-7E6E3F73D794}" destId="{543418C3-2FCB-4099-974B-C8EFEAAB3B52}" srcOrd="2" destOrd="0" presId="urn:microsoft.com/office/officeart/2005/8/layout/hList7#1"/>
    <dgm:cxn modelId="{F44082DD-4FC4-4EFD-AE80-D014FAF92E2E}" type="presParOf" srcId="{2526A9B8-09A9-45AF-B46E-7E6E3F73D794}" destId="{2BAC1757-B876-4313-BFCC-0437AFE8A326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80F2C1-4812-43EE-A91F-FA5E9EC7450E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hu-HU"/>
        </a:p>
      </dgm:t>
    </dgm:pt>
    <dgm:pt modelId="{6043D22A-7B64-4B8D-B9A5-A5AE54D4A5D9}">
      <dgm:prSet phldrT="[Szöveg]" custT="1"/>
      <dgm:spPr/>
      <dgm:t>
        <a:bodyPr/>
        <a:lstStyle/>
        <a:p>
          <a:r>
            <a:rPr lang="en-US" sz="2000" dirty="0" smtClean="0">
              <a:latin typeface="Garamond" pitchFamily="18" charset="0"/>
              <a:cs typeface="Arial" pitchFamily="34" charset="0"/>
            </a:rPr>
            <a:t>SME – access to finance </a:t>
          </a:r>
          <a:endParaRPr lang="hu-HU" sz="2000" dirty="0" smtClean="0">
            <a:latin typeface="Garamond" pitchFamily="18" charset="0"/>
            <a:cs typeface="Arial" pitchFamily="34" charset="0"/>
          </a:endParaRPr>
        </a:p>
        <a:p>
          <a:r>
            <a:rPr lang="en-US" sz="2000" dirty="0" smtClean="0">
              <a:latin typeface="Garamond" pitchFamily="18" charset="0"/>
              <a:cs typeface="Arial" pitchFamily="34" charset="0"/>
            </a:rPr>
            <a:t>≈726 m EUR</a:t>
          </a:r>
          <a:endParaRPr lang="hu-HU" sz="2000" dirty="0"/>
        </a:p>
      </dgm:t>
    </dgm:pt>
    <dgm:pt modelId="{47C14D7F-FFB1-416C-A1FD-D73E3918388B}" type="parTrans" cxnId="{041D4E1C-36AC-49E0-A8D3-19667C3AE144}">
      <dgm:prSet/>
      <dgm:spPr/>
      <dgm:t>
        <a:bodyPr/>
        <a:lstStyle/>
        <a:p>
          <a:endParaRPr lang="hu-HU"/>
        </a:p>
      </dgm:t>
    </dgm:pt>
    <dgm:pt modelId="{D3CE9B28-2D53-4EA2-B202-C1908862547D}" type="sibTrans" cxnId="{041D4E1C-36AC-49E0-A8D3-19667C3AE144}">
      <dgm:prSet/>
      <dgm:spPr/>
      <dgm:t>
        <a:bodyPr/>
        <a:lstStyle/>
        <a:p>
          <a:endParaRPr lang="hu-HU"/>
        </a:p>
      </dgm:t>
    </dgm:pt>
    <dgm:pt modelId="{BB67130D-2393-4C64-9E27-E60C4BF32BE6}">
      <dgm:prSet phldrT="[Szöveg]" custT="1"/>
      <dgm:spPr/>
      <dgm:t>
        <a:bodyPr/>
        <a:lstStyle/>
        <a:p>
          <a:r>
            <a:rPr lang="en-US" sz="2000" dirty="0" smtClean="0">
              <a:latin typeface="Garamond" pitchFamily="18" charset="0"/>
              <a:cs typeface="Arial" pitchFamily="34" charset="0"/>
            </a:rPr>
            <a:t>ICT services, Broadband development </a:t>
          </a:r>
          <a:endParaRPr lang="hu-HU" sz="2000" dirty="0" smtClean="0">
            <a:latin typeface="Garamond" pitchFamily="18" charset="0"/>
            <a:cs typeface="Arial" pitchFamily="34" charset="0"/>
          </a:endParaRPr>
        </a:p>
        <a:p>
          <a:r>
            <a:rPr lang="en-US" sz="2000" dirty="0" smtClean="0">
              <a:latin typeface="Garamond" pitchFamily="18" charset="0"/>
              <a:cs typeface="Arial" pitchFamily="34" charset="0"/>
            </a:rPr>
            <a:t>≈ 306 m EUR</a:t>
          </a:r>
          <a:endParaRPr lang="hu-HU" sz="2000" dirty="0"/>
        </a:p>
      </dgm:t>
    </dgm:pt>
    <dgm:pt modelId="{64E9C7B3-FD6A-4287-982B-C850A2E35D10}" type="parTrans" cxnId="{30E509DF-5F3C-41B0-85EE-345B39F87840}">
      <dgm:prSet/>
      <dgm:spPr/>
      <dgm:t>
        <a:bodyPr/>
        <a:lstStyle/>
        <a:p>
          <a:endParaRPr lang="hu-HU"/>
        </a:p>
      </dgm:t>
    </dgm:pt>
    <dgm:pt modelId="{8719E7F1-D3C2-44FC-880C-190E02D8197C}" type="sibTrans" cxnId="{30E509DF-5F3C-41B0-85EE-345B39F87840}">
      <dgm:prSet/>
      <dgm:spPr/>
      <dgm:t>
        <a:bodyPr/>
        <a:lstStyle/>
        <a:p>
          <a:endParaRPr lang="hu-HU"/>
        </a:p>
      </dgm:t>
    </dgm:pt>
    <dgm:pt modelId="{82658210-73B6-4EC9-A4A5-D0D098221B18}">
      <dgm:prSet phldrT="[Szöveg]" custT="1"/>
      <dgm:spPr/>
      <dgm:t>
        <a:bodyPr/>
        <a:lstStyle/>
        <a:p>
          <a:r>
            <a:rPr lang="en-US" sz="20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Energy efficiency for enterprises and for households</a:t>
          </a:r>
          <a:r>
            <a:rPr lang="hu-HU" sz="20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 </a:t>
          </a:r>
        </a:p>
        <a:p>
          <a:r>
            <a:rPr lang="en-US" sz="2000" dirty="0" smtClean="0">
              <a:latin typeface="Garamond" pitchFamily="18" charset="0"/>
              <a:cs typeface="Arial" pitchFamily="34" charset="0"/>
            </a:rPr>
            <a:t>≈</a:t>
          </a:r>
          <a:r>
            <a:rPr lang="en-US" sz="20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 568 m EUR</a:t>
          </a:r>
          <a:endParaRPr lang="hu-HU" sz="2000" dirty="0"/>
        </a:p>
      </dgm:t>
    </dgm:pt>
    <dgm:pt modelId="{C2422BDB-7001-4F60-B5BA-DD77E4187D9B}" type="parTrans" cxnId="{FB05364B-4303-4EC6-9F44-5E654C681E59}">
      <dgm:prSet/>
      <dgm:spPr/>
      <dgm:t>
        <a:bodyPr/>
        <a:lstStyle/>
        <a:p>
          <a:endParaRPr lang="hu-HU"/>
        </a:p>
      </dgm:t>
    </dgm:pt>
    <dgm:pt modelId="{A5D52F22-00FF-4443-BCD3-EE6752942A27}" type="sibTrans" cxnId="{FB05364B-4303-4EC6-9F44-5E654C681E59}">
      <dgm:prSet/>
      <dgm:spPr/>
      <dgm:t>
        <a:bodyPr/>
        <a:lstStyle/>
        <a:p>
          <a:endParaRPr lang="hu-HU"/>
        </a:p>
      </dgm:t>
    </dgm:pt>
    <dgm:pt modelId="{67E7ABDD-B8CD-4A37-AF8A-93BF51F90AF3}">
      <dgm:prSet custT="1"/>
      <dgm:spPr/>
      <dgm:t>
        <a:bodyPr/>
        <a:lstStyle/>
        <a:p>
          <a:r>
            <a:rPr lang="en-US" sz="2000" dirty="0" smtClean="0">
              <a:latin typeface="Garamond" pitchFamily="18" charset="0"/>
              <a:cs typeface="Arial" pitchFamily="34" charset="0"/>
            </a:rPr>
            <a:t>R&amp;I financial </a:t>
          </a:r>
          <a:r>
            <a:rPr lang="en-US" sz="2000" dirty="0" err="1" smtClean="0">
              <a:latin typeface="Garamond" pitchFamily="18" charset="0"/>
              <a:cs typeface="Arial" pitchFamily="34" charset="0"/>
            </a:rPr>
            <a:t>programmes</a:t>
          </a:r>
          <a:r>
            <a:rPr lang="en-US" sz="2000" dirty="0" smtClean="0">
              <a:latin typeface="Garamond" pitchFamily="18" charset="0"/>
              <a:cs typeface="Arial" pitchFamily="34" charset="0"/>
            </a:rPr>
            <a:t> for enterprises </a:t>
          </a:r>
          <a:endParaRPr lang="hu-HU" sz="2000" dirty="0" smtClean="0">
            <a:latin typeface="Garamond" pitchFamily="18" charset="0"/>
            <a:cs typeface="Arial" pitchFamily="34" charset="0"/>
          </a:endParaRPr>
        </a:p>
        <a:p>
          <a:r>
            <a:rPr lang="en-US" sz="2000" dirty="0" smtClean="0">
              <a:latin typeface="Garamond" pitchFamily="18" charset="0"/>
              <a:cs typeface="Arial" pitchFamily="34" charset="0"/>
            </a:rPr>
            <a:t>≈ 652 m EUR</a:t>
          </a:r>
          <a:endParaRPr lang="en-US" sz="2000" dirty="0">
            <a:latin typeface="Garamond" pitchFamily="18" charset="0"/>
            <a:cs typeface="Arial" pitchFamily="34" charset="0"/>
          </a:endParaRPr>
        </a:p>
      </dgm:t>
    </dgm:pt>
    <dgm:pt modelId="{9408DEDD-2B2B-4468-BFE2-3A9B3FB83D17}" type="parTrans" cxnId="{5C59AB94-DFF6-495D-BE1E-B8143CC8C493}">
      <dgm:prSet/>
      <dgm:spPr/>
      <dgm:t>
        <a:bodyPr/>
        <a:lstStyle/>
        <a:p>
          <a:endParaRPr lang="hu-HU"/>
        </a:p>
      </dgm:t>
    </dgm:pt>
    <dgm:pt modelId="{E416136F-4E5E-4671-97A2-E82FDCA8F66F}" type="sibTrans" cxnId="{5C59AB94-DFF6-495D-BE1E-B8143CC8C493}">
      <dgm:prSet/>
      <dgm:spPr/>
      <dgm:t>
        <a:bodyPr/>
        <a:lstStyle/>
        <a:p>
          <a:endParaRPr lang="hu-HU"/>
        </a:p>
      </dgm:t>
    </dgm:pt>
    <dgm:pt modelId="{C605BCE9-7ACB-4E92-820A-AA83791D6810}">
      <dgm:prSet phldrT="[Szöveg]" custT="1"/>
      <dgm:spPr/>
      <dgm:t>
        <a:bodyPr/>
        <a:lstStyle/>
        <a:p>
          <a:r>
            <a:rPr lang="en-US" sz="2000" dirty="0" smtClean="0">
              <a:latin typeface="Garamond" pitchFamily="18" charset="0"/>
              <a:cs typeface="Arial" pitchFamily="34" charset="0"/>
            </a:rPr>
            <a:t>Employment </a:t>
          </a:r>
          <a:r>
            <a:rPr lang="en-US" sz="2000" dirty="0" err="1" smtClean="0">
              <a:latin typeface="Garamond" pitchFamily="18" charset="0"/>
              <a:cs typeface="Arial" pitchFamily="34" charset="0"/>
            </a:rPr>
            <a:t>programmes</a:t>
          </a:r>
          <a:r>
            <a:rPr lang="en-US" sz="2000" dirty="0" smtClean="0">
              <a:latin typeface="Garamond" pitchFamily="18" charset="0"/>
              <a:cs typeface="Arial" pitchFamily="34" charset="0"/>
            </a:rPr>
            <a:t>, social enterprises </a:t>
          </a:r>
          <a:endParaRPr lang="hu-HU" sz="2000" dirty="0" smtClean="0">
            <a:latin typeface="Garamond" pitchFamily="18" charset="0"/>
            <a:cs typeface="Arial" pitchFamily="34" charset="0"/>
          </a:endParaRPr>
        </a:p>
        <a:p>
          <a:r>
            <a:rPr lang="en-US" sz="2000" dirty="0" smtClean="0">
              <a:latin typeface="Garamond" pitchFamily="18" charset="0"/>
              <a:cs typeface="Arial" pitchFamily="34" charset="0"/>
            </a:rPr>
            <a:t>≈100 m EUR</a:t>
          </a:r>
          <a:endParaRPr lang="hu-HU" sz="2000" dirty="0"/>
        </a:p>
      </dgm:t>
    </dgm:pt>
    <dgm:pt modelId="{58D6D912-D0F9-4745-A88A-46C365277204}" type="parTrans" cxnId="{31C35FE6-08DA-458F-AB0F-BEEA985134AA}">
      <dgm:prSet/>
      <dgm:spPr/>
      <dgm:t>
        <a:bodyPr/>
        <a:lstStyle/>
        <a:p>
          <a:endParaRPr lang="hu-HU"/>
        </a:p>
      </dgm:t>
    </dgm:pt>
    <dgm:pt modelId="{C66EEEC5-3DCA-4AF2-89B1-3E8537AB463E}" type="sibTrans" cxnId="{31C35FE6-08DA-458F-AB0F-BEEA985134AA}">
      <dgm:prSet/>
      <dgm:spPr/>
      <dgm:t>
        <a:bodyPr/>
        <a:lstStyle/>
        <a:p>
          <a:endParaRPr lang="hu-HU"/>
        </a:p>
      </dgm:t>
    </dgm:pt>
    <dgm:pt modelId="{69C4A411-1BBF-4A29-B76B-AB5C7E73D026}" type="pres">
      <dgm:prSet presAssocID="{3580F2C1-4812-43EE-A91F-FA5E9EC7450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hu-HU"/>
        </a:p>
      </dgm:t>
    </dgm:pt>
    <dgm:pt modelId="{E9891D88-E872-495E-A532-A4709A86CD3A}" type="pres">
      <dgm:prSet presAssocID="{3580F2C1-4812-43EE-A91F-FA5E9EC7450E}" presName="Name1" presStyleCnt="0"/>
      <dgm:spPr/>
    </dgm:pt>
    <dgm:pt modelId="{281E4B1B-F7AD-4EE6-A047-6AD1E0B326E8}" type="pres">
      <dgm:prSet presAssocID="{3580F2C1-4812-43EE-A91F-FA5E9EC7450E}" presName="cycle" presStyleCnt="0"/>
      <dgm:spPr/>
    </dgm:pt>
    <dgm:pt modelId="{E0147383-BB95-4AE4-8B09-0F3247B2DEA1}" type="pres">
      <dgm:prSet presAssocID="{3580F2C1-4812-43EE-A91F-FA5E9EC7450E}" presName="srcNode" presStyleLbl="node1" presStyleIdx="0" presStyleCnt="5"/>
      <dgm:spPr/>
    </dgm:pt>
    <dgm:pt modelId="{CF14BF41-08C7-4688-87B3-E2467F51F762}" type="pres">
      <dgm:prSet presAssocID="{3580F2C1-4812-43EE-A91F-FA5E9EC7450E}" presName="conn" presStyleLbl="parChTrans1D2" presStyleIdx="0" presStyleCnt="1"/>
      <dgm:spPr/>
      <dgm:t>
        <a:bodyPr/>
        <a:lstStyle/>
        <a:p>
          <a:endParaRPr lang="hu-HU"/>
        </a:p>
      </dgm:t>
    </dgm:pt>
    <dgm:pt modelId="{B6D2125B-ED30-4C38-9E05-B23BEFB179D9}" type="pres">
      <dgm:prSet presAssocID="{3580F2C1-4812-43EE-A91F-FA5E9EC7450E}" presName="extraNode" presStyleLbl="node1" presStyleIdx="0" presStyleCnt="5"/>
      <dgm:spPr/>
    </dgm:pt>
    <dgm:pt modelId="{2C9B7BFE-1385-46F7-BCFD-0B14B8D79B9D}" type="pres">
      <dgm:prSet presAssocID="{3580F2C1-4812-43EE-A91F-FA5E9EC7450E}" presName="dstNode" presStyleLbl="node1" presStyleIdx="0" presStyleCnt="5"/>
      <dgm:spPr/>
    </dgm:pt>
    <dgm:pt modelId="{7ACA1643-CC75-4B22-9A4E-BA8AC8D539A6}" type="pres">
      <dgm:prSet presAssocID="{6043D22A-7B64-4B8D-B9A5-A5AE54D4A5D9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0301855-6651-4322-83FA-4CA5BF5B1B5F}" type="pres">
      <dgm:prSet presAssocID="{6043D22A-7B64-4B8D-B9A5-A5AE54D4A5D9}" presName="accent_1" presStyleCnt="0"/>
      <dgm:spPr/>
    </dgm:pt>
    <dgm:pt modelId="{F3F5A762-A641-4EC5-A062-4D9221AA0F86}" type="pres">
      <dgm:prSet presAssocID="{6043D22A-7B64-4B8D-B9A5-A5AE54D4A5D9}" presName="accentRepeatNode" presStyleLbl="solidFgAcc1" presStyleIdx="0" presStyleCnt="5"/>
      <dgm:spPr/>
    </dgm:pt>
    <dgm:pt modelId="{AB0EF3AA-0634-4723-920B-3A04242C0527}" type="pres">
      <dgm:prSet presAssocID="{67E7ABDD-B8CD-4A37-AF8A-93BF51F90AF3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10CE544-F662-4EC0-9C6B-4B4E063F6E04}" type="pres">
      <dgm:prSet presAssocID="{67E7ABDD-B8CD-4A37-AF8A-93BF51F90AF3}" presName="accent_2" presStyleCnt="0"/>
      <dgm:spPr/>
    </dgm:pt>
    <dgm:pt modelId="{1E2656B7-4996-4BCF-B20C-AE28E7A4758C}" type="pres">
      <dgm:prSet presAssocID="{67E7ABDD-B8CD-4A37-AF8A-93BF51F90AF3}" presName="accentRepeatNode" presStyleLbl="solidFgAcc1" presStyleIdx="1" presStyleCnt="5"/>
      <dgm:spPr/>
    </dgm:pt>
    <dgm:pt modelId="{C042E5A3-64AE-4DCB-838E-8ACCE2C64E97}" type="pres">
      <dgm:prSet presAssocID="{BB67130D-2393-4C64-9E27-E60C4BF32BE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BFE92FE-34FB-4CFA-A0A6-5359B2324D0D}" type="pres">
      <dgm:prSet presAssocID="{BB67130D-2393-4C64-9E27-E60C4BF32BE6}" presName="accent_3" presStyleCnt="0"/>
      <dgm:spPr/>
    </dgm:pt>
    <dgm:pt modelId="{4AA1C534-00D2-4041-9096-77D25417FA83}" type="pres">
      <dgm:prSet presAssocID="{BB67130D-2393-4C64-9E27-E60C4BF32BE6}" presName="accentRepeatNode" presStyleLbl="solidFgAcc1" presStyleIdx="2" presStyleCnt="5"/>
      <dgm:spPr/>
    </dgm:pt>
    <dgm:pt modelId="{D56CC586-E8D3-4D2D-8A8F-EB077322B709}" type="pres">
      <dgm:prSet presAssocID="{82658210-73B6-4EC9-A4A5-D0D098221B1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3A86185-3046-4EA0-B05F-FCA77D40D78A}" type="pres">
      <dgm:prSet presAssocID="{82658210-73B6-4EC9-A4A5-D0D098221B18}" presName="accent_4" presStyleCnt="0"/>
      <dgm:spPr/>
    </dgm:pt>
    <dgm:pt modelId="{89F8C803-B698-4447-8CA8-851CB2750915}" type="pres">
      <dgm:prSet presAssocID="{82658210-73B6-4EC9-A4A5-D0D098221B18}" presName="accentRepeatNode" presStyleLbl="solidFgAcc1" presStyleIdx="3" presStyleCnt="5"/>
      <dgm:spPr/>
    </dgm:pt>
    <dgm:pt modelId="{8592E840-5F5B-4CED-9066-B6249A8EE63F}" type="pres">
      <dgm:prSet presAssocID="{C605BCE9-7ACB-4E92-820A-AA83791D681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1B21C8D-9B00-4813-9DC9-4446E36F448B}" type="pres">
      <dgm:prSet presAssocID="{C605BCE9-7ACB-4E92-820A-AA83791D6810}" presName="accent_5" presStyleCnt="0"/>
      <dgm:spPr/>
    </dgm:pt>
    <dgm:pt modelId="{A4A0AE98-959C-4D8D-B332-49E8AC8A5580}" type="pres">
      <dgm:prSet presAssocID="{C605BCE9-7ACB-4E92-820A-AA83791D6810}" presName="accentRepeatNode" presStyleLbl="solidFgAcc1" presStyleIdx="4" presStyleCnt="5"/>
      <dgm:spPr/>
    </dgm:pt>
  </dgm:ptLst>
  <dgm:cxnLst>
    <dgm:cxn modelId="{7F440D27-332A-4FA6-B521-D122E39045AA}" type="presOf" srcId="{BB67130D-2393-4C64-9E27-E60C4BF32BE6}" destId="{C042E5A3-64AE-4DCB-838E-8ACCE2C64E97}" srcOrd="0" destOrd="0" presId="urn:microsoft.com/office/officeart/2008/layout/VerticalCurvedList"/>
    <dgm:cxn modelId="{FB05364B-4303-4EC6-9F44-5E654C681E59}" srcId="{3580F2C1-4812-43EE-A91F-FA5E9EC7450E}" destId="{82658210-73B6-4EC9-A4A5-D0D098221B18}" srcOrd="3" destOrd="0" parTransId="{C2422BDB-7001-4F60-B5BA-DD77E4187D9B}" sibTransId="{A5D52F22-00FF-4443-BCD3-EE6752942A27}"/>
    <dgm:cxn modelId="{A4716C83-C510-4D8D-91A5-E6DD26062659}" type="presOf" srcId="{C605BCE9-7ACB-4E92-820A-AA83791D6810}" destId="{8592E840-5F5B-4CED-9066-B6249A8EE63F}" srcOrd="0" destOrd="0" presId="urn:microsoft.com/office/officeart/2008/layout/VerticalCurvedList"/>
    <dgm:cxn modelId="{C429A76E-E9CA-47EC-8B7D-3B186492501D}" type="presOf" srcId="{D3CE9B28-2D53-4EA2-B202-C1908862547D}" destId="{CF14BF41-08C7-4688-87B3-E2467F51F762}" srcOrd="0" destOrd="0" presId="urn:microsoft.com/office/officeart/2008/layout/VerticalCurvedList"/>
    <dgm:cxn modelId="{30E509DF-5F3C-41B0-85EE-345B39F87840}" srcId="{3580F2C1-4812-43EE-A91F-FA5E9EC7450E}" destId="{BB67130D-2393-4C64-9E27-E60C4BF32BE6}" srcOrd="2" destOrd="0" parTransId="{64E9C7B3-FD6A-4287-982B-C850A2E35D10}" sibTransId="{8719E7F1-D3C2-44FC-880C-190E02D8197C}"/>
    <dgm:cxn modelId="{F24D1B93-F77F-4A76-B730-7C6FBB983EC4}" type="presOf" srcId="{67E7ABDD-B8CD-4A37-AF8A-93BF51F90AF3}" destId="{AB0EF3AA-0634-4723-920B-3A04242C0527}" srcOrd="0" destOrd="0" presId="urn:microsoft.com/office/officeart/2008/layout/VerticalCurvedList"/>
    <dgm:cxn modelId="{5C59AB94-DFF6-495D-BE1E-B8143CC8C493}" srcId="{3580F2C1-4812-43EE-A91F-FA5E9EC7450E}" destId="{67E7ABDD-B8CD-4A37-AF8A-93BF51F90AF3}" srcOrd="1" destOrd="0" parTransId="{9408DEDD-2B2B-4468-BFE2-3A9B3FB83D17}" sibTransId="{E416136F-4E5E-4671-97A2-E82FDCA8F66F}"/>
    <dgm:cxn modelId="{527AD517-E3EF-46DB-96BF-64132AA4C60A}" type="presOf" srcId="{82658210-73B6-4EC9-A4A5-D0D098221B18}" destId="{D56CC586-E8D3-4D2D-8A8F-EB077322B709}" srcOrd="0" destOrd="0" presId="urn:microsoft.com/office/officeart/2008/layout/VerticalCurvedList"/>
    <dgm:cxn modelId="{DEB81379-768A-42F2-B082-0CA3ED90B4E4}" type="presOf" srcId="{6043D22A-7B64-4B8D-B9A5-A5AE54D4A5D9}" destId="{7ACA1643-CC75-4B22-9A4E-BA8AC8D539A6}" srcOrd="0" destOrd="0" presId="urn:microsoft.com/office/officeart/2008/layout/VerticalCurvedList"/>
    <dgm:cxn modelId="{C740465D-19AB-4066-BCBF-2AE813E8AB44}" type="presOf" srcId="{3580F2C1-4812-43EE-A91F-FA5E9EC7450E}" destId="{69C4A411-1BBF-4A29-B76B-AB5C7E73D026}" srcOrd="0" destOrd="0" presId="urn:microsoft.com/office/officeart/2008/layout/VerticalCurvedList"/>
    <dgm:cxn modelId="{31C35FE6-08DA-458F-AB0F-BEEA985134AA}" srcId="{3580F2C1-4812-43EE-A91F-FA5E9EC7450E}" destId="{C605BCE9-7ACB-4E92-820A-AA83791D6810}" srcOrd="4" destOrd="0" parTransId="{58D6D912-D0F9-4745-A88A-46C365277204}" sibTransId="{C66EEEC5-3DCA-4AF2-89B1-3E8537AB463E}"/>
    <dgm:cxn modelId="{041D4E1C-36AC-49E0-A8D3-19667C3AE144}" srcId="{3580F2C1-4812-43EE-A91F-FA5E9EC7450E}" destId="{6043D22A-7B64-4B8D-B9A5-A5AE54D4A5D9}" srcOrd="0" destOrd="0" parTransId="{47C14D7F-FFB1-416C-A1FD-D73E3918388B}" sibTransId="{D3CE9B28-2D53-4EA2-B202-C1908862547D}"/>
    <dgm:cxn modelId="{57DAB045-4E33-4CDB-BD5F-B9100AEECBCA}" type="presParOf" srcId="{69C4A411-1BBF-4A29-B76B-AB5C7E73D026}" destId="{E9891D88-E872-495E-A532-A4709A86CD3A}" srcOrd="0" destOrd="0" presId="urn:microsoft.com/office/officeart/2008/layout/VerticalCurvedList"/>
    <dgm:cxn modelId="{A548CC6E-A8EC-46DD-83B8-C017D8380BC8}" type="presParOf" srcId="{E9891D88-E872-495E-A532-A4709A86CD3A}" destId="{281E4B1B-F7AD-4EE6-A047-6AD1E0B326E8}" srcOrd="0" destOrd="0" presId="urn:microsoft.com/office/officeart/2008/layout/VerticalCurvedList"/>
    <dgm:cxn modelId="{142EB272-D952-4E5D-9677-551BF7B01234}" type="presParOf" srcId="{281E4B1B-F7AD-4EE6-A047-6AD1E0B326E8}" destId="{E0147383-BB95-4AE4-8B09-0F3247B2DEA1}" srcOrd="0" destOrd="0" presId="urn:microsoft.com/office/officeart/2008/layout/VerticalCurvedList"/>
    <dgm:cxn modelId="{07B49A2E-5762-49DF-A197-CE5B73881A39}" type="presParOf" srcId="{281E4B1B-F7AD-4EE6-A047-6AD1E0B326E8}" destId="{CF14BF41-08C7-4688-87B3-E2467F51F762}" srcOrd="1" destOrd="0" presId="urn:microsoft.com/office/officeart/2008/layout/VerticalCurvedList"/>
    <dgm:cxn modelId="{B6A80FDD-5E39-4B52-910F-BF832E51333E}" type="presParOf" srcId="{281E4B1B-F7AD-4EE6-A047-6AD1E0B326E8}" destId="{B6D2125B-ED30-4C38-9E05-B23BEFB179D9}" srcOrd="2" destOrd="0" presId="urn:microsoft.com/office/officeart/2008/layout/VerticalCurvedList"/>
    <dgm:cxn modelId="{F4081DCA-57EA-45A6-8B83-145DE306D344}" type="presParOf" srcId="{281E4B1B-F7AD-4EE6-A047-6AD1E0B326E8}" destId="{2C9B7BFE-1385-46F7-BCFD-0B14B8D79B9D}" srcOrd="3" destOrd="0" presId="urn:microsoft.com/office/officeart/2008/layout/VerticalCurvedList"/>
    <dgm:cxn modelId="{BD853A5B-7525-427D-90C6-46A5693C4A86}" type="presParOf" srcId="{E9891D88-E872-495E-A532-A4709A86CD3A}" destId="{7ACA1643-CC75-4B22-9A4E-BA8AC8D539A6}" srcOrd="1" destOrd="0" presId="urn:microsoft.com/office/officeart/2008/layout/VerticalCurvedList"/>
    <dgm:cxn modelId="{65DC9632-90E3-4F6C-9B96-A4AA2137E13D}" type="presParOf" srcId="{E9891D88-E872-495E-A532-A4709A86CD3A}" destId="{50301855-6651-4322-83FA-4CA5BF5B1B5F}" srcOrd="2" destOrd="0" presId="urn:microsoft.com/office/officeart/2008/layout/VerticalCurvedList"/>
    <dgm:cxn modelId="{E238F43D-E8DF-4617-BBCE-B2D03BFD6624}" type="presParOf" srcId="{50301855-6651-4322-83FA-4CA5BF5B1B5F}" destId="{F3F5A762-A641-4EC5-A062-4D9221AA0F86}" srcOrd="0" destOrd="0" presId="urn:microsoft.com/office/officeart/2008/layout/VerticalCurvedList"/>
    <dgm:cxn modelId="{DDAF25AE-CDE9-4892-B7DE-2CF6A2C1E3B4}" type="presParOf" srcId="{E9891D88-E872-495E-A532-A4709A86CD3A}" destId="{AB0EF3AA-0634-4723-920B-3A04242C0527}" srcOrd="3" destOrd="0" presId="urn:microsoft.com/office/officeart/2008/layout/VerticalCurvedList"/>
    <dgm:cxn modelId="{3C2D766C-FDFE-4772-A591-9F58E88D667C}" type="presParOf" srcId="{E9891D88-E872-495E-A532-A4709A86CD3A}" destId="{B10CE544-F662-4EC0-9C6B-4B4E063F6E04}" srcOrd="4" destOrd="0" presId="urn:microsoft.com/office/officeart/2008/layout/VerticalCurvedList"/>
    <dgm:cxn modelId="{C9A65A04-2FD1-4595-8460-26D1428C7981}" type="presParOf" srcId="{B10CE544-F662-4EC0-9C6B-4B4E063F6E04}" destId="{1E2656B7-4996-4BCF-B20C-AE28E7A4758C}" srcOrd="0" destOrd="0" presId="urn:microsoft.com/office/officeart/2008/layout/VerticalCurvedList"/>
    <dgm:cxn modelId="{E4418F2A-5818-4A65-9C23-F0AED9ED1426}" type="presParOf" srcId="{E9891D88-E872-495E-A532-A4709A86CD3A}" destId="{C042E5A3-64AE-4DCB-838E-8ACCE2C64E97}" srcOrd="5" destOrd="0" presId="urn:microsoft.com/office/officeart/2008/layout/VerticalCurvedList"/>
    <dgm:cxn modelId="{1C6E24C1-FBB3-4D07-95C5-D9719F1256E6}" type="presParOf" srcId="{E9891D88-E872-495E-A532-A4709A86CD3A}" destId="{9BFE92FE-34FB-4CFA-A0A6-5359B2324D0D}" srcOrd="6" destOrd="0" presId="urn:microsoft.com/office/officeart/2008/layout/VerticalCurvedList"/>
    <dgm:cxn modelId="{D0264435-E939-4909-966E-616BA56BC895}" type="presParOf" srcId="{9BFE92FE-34FB-4CFA-A0A6-5359B2324D0D}" destId="{4AA1C534-00D2-4041-9096-77D25417FA83}" srcOrd="0" destOrd="0" presId="urn:microsoft.com/office/officeart/2008/layout/VerticalCurvedList"/>
    <dgm:cxn modelId="{40EEB25C-23B5-4513-850B-5CCF5CE871B0}" type="presParOf" srcId="{E9891D88-E872-495E-A532-A4709A86CD3A}" destId="{D56CC586-E8D3-4D2D-8A8F-EB077322B709}" srcOrd="7" destOrd="0" presId="urn:microsoft.com/office/officeart/2008/layout/VerticalCurvedList"/>
    <dgm:cxn modelId="{3EB53DCB-B1C6-4865-BA48-89ACD2116B1B}" type="presParOf" srcId="{E9891D88-E872-495E-A532-A4709A86CD3A}" destId="{13A86185-3046-4EA0-B05F-FCA77D40D78A}" srcOrd="8" destOrd="0" presId="urn:microsoft.com/office/officeart/2008/layout/VerticalCurvedList"/>
    <dgm:cxn modelId="{4C15D16E-0064-4AB7-875E-BDDFD0357EB3}" type="presParOf" srcId="{13A86185-3046-4EA0-B05F-FCA77D40D78A}" destId="{89F8C803-B698-4447-8CA8-851CB2750915}" srcOrd="0" destOrd="0" presId="urn:microsoft.com/office/officeart/2008/layout/VerticalCurvedList"/>
    <dgm:cxn modelId="{0916AF05-6277-435B-9673-107ECD7B9632}" type="presParOf" srcId="{E9891D88-E872-495E-A532-A4709A86CD3A}" destId="{8592E840-5F5B-4CED-9066-B6249A8EE63F}" srcOrd="9" destOrd="0" presId="urn:microsoft.com/office/officeart/2008/layout/VerticalCurvedList"/>
    <dgm:cxn modelId="{AEA92C8F-5DFA-4E9E-AD46-9778BC78B099}" type="presParOf" srcId="{E9891D88-E872-495E-A532-A4709A86CD3A}" destId="{F1B21C8D-9B00-4813-9DC9-4446E36F448B}" srcOrd="10" destOrd="0" presId="urn:microsoft.com/office/officeart/2008/layout/VerticalCurvedList"/>
    <dgm:cxn modelId="{2056BBB7-851F-4918-B19F-5260D0C894CB}" type="presParOf" srcId="{F1B21C8D-9B00-4813-9DC9-4446E36F448B}" destId="{A4A0AE98-959C-4D8D-B332-49E8AC8A558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193C3-A515-43BB-91B4-7D6B5F435C14}">
      <dsp:nvSpPr>
        <dsp:cNvPr id="0" name=""/>
        <dsp:cNvSpPr/>
      </dsp:nvSpPr>
      <dsp:spPr>
        <a:xfrm>
          <a:off x="1205" y="0"/>
          <a:ext cx="1418681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>
              <a:latin typeface="Garamond" panose="02020404030301010803" pitchFamily="18" charset="0"/>
              <a:cs typeface="Arial" pitchFamily="34" charset="0"/>
            </a:rPr>
            <a:t>Capacity building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>
              <a:latin typeface="Garamond" panose="02020404030301010803" pitchFamily="18" charset="0"/>
              <a:cs typeface="Arial" pitchFamily="34" charset="0"/>
            </a:rPr>
            <a:t>Modern business infrastructure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>
              <a:latin typeface="Garamond" panose="02020404030301010803" pitchFamily="18" charset="0"/>
              <a:cs typeface="Arial" pitchFamily="34" charset="0"/>
            </a:rPr>
            <a:t>Entrepreneurship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noProof="0" dirty="0" smtClean="0">
              <a:solidFill>
                <a:srgbClr val="FF0000"/>
              </a:solidFill>
              <a:latin typeface="Garamond" panose="02020404030301010803" pitchFamily="18" charset="0"/>
              <a:cs typeface="Arial" pitchFamily="34" charset="0"/>
            </a:rPr>
            <a:t>Clustering</a:t>
          </a:r>
          <a:r>
            <a:rPr lang="en-GB" sz="1800" kern="1200" noProof="0" dirty="0" smtClean="0">
              <a:latin typeface="Garamond" panose="02020404030301010803" pitchFamily="18" charset="0"/>
              <a:cs typeface="Arial" pitchFamily="34" charset="0"/>
            </a:rPr>
            <a:t>,</a:t>
          </a:r>
          <a:r>
            <a:rPr lang="en-GB" sz="1400" kern="1200" noProof="0" dirty="0" smtClean="0"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kern="1200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access to </a:t>
          </a:r>
          <a:r>
            <a:rPr lang="hu-HU" sz="1400" b="1" kern="1200" noProof="0" dirty="0" err="1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foreign</a:t>
          </a:r>
          <a:r>
            <a:rPr lang="hu-HU" sz="1400" b="1" kern="1200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kern="1200" noProof="0" dirty="0" smtClean="0">
              <a:solidFill>
                <a:schemeClr val="bg1"/>
              </a:solidFill>
              <a:latin typeface="Garamond" panose="02020404030301010803" pitchFamily="18" charset="0"/>
              <a:cs typeface="Arial" pitchFamily="34" charset="0"/>
            </a:rPr>
            <a:t>market</a:t>
          </a:r>
          <a:endParaRPr lang="en-GB" sz="1400" b="1" kern="1200" noProof="0" dirty="0">
            <a:solidFill>
              <a:schemeClr val="bg1"/>
            </a:solidFill>
            <a:latin typeface="Garamond" panose="02020404030301010803" pitchFamily="18" charset="0"/>
            <a:cs typeface="Arial" pitchFamily="34" charset="0"/>
          </a:endParaRPr>
        </a:p>
      </dsp:txBody>
      <dsp:txXfrm>
        <a:off x="1205" y="1810385"/>
        <a:ext cx="1418681" cy="1810385"/>
      </dsp:txXfrm>
    </dsp:sp>
    <dsp:sp modelId="{231C2C3C-8815-4896-99FC-A1E59C7F296D}">
      <dsp:nvSpPr>
        <dsp:cNvPr id="0" name=""/>
        <dsp:cNvSpPr/>
      </dsp:nvSpPr>
      <dsp:spPr>
        <a:xfrm>
          <a:off x="89187" y="271557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B8AF1-69D6-4D7F-B0DA-C768B43D839A}">
      <dsp:nvSpPr>
        <dsp:cNvPr id="0" name=""/>
        <dsp:cNvSpPr/>
      </dsp:nvSpPr>
      <dsp:spPr>
        <a:xfrm>
          <a:off x="1498958" y="0"/>
          <a:ext cx="132204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 infrastructure and </a:t>
          </a:r>
          <a:r>
            <a:rPr lang="en-GB" sz="1600" kern="1200" noProof="0" dirty="0" smtClean="0">
              <a:latin typeface="Garamond" panose="02020404030301010803" pitchFamily="18" charset="0"/>
              <a:cs typeface="Arial" pitchFamily="34" charset="0"/>
            </a:rPr>
            <a:t>capacity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Business 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Strategic 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 cooperation</a:t>
          </a:r>
          <a:endParaRPr lang="en-GB" sz="16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1498958" y="1810385"/>
        <a:ext cx="1322040" cy="1810385"/>
      </dsp:txXfrm>
    </dsp:sp>
    <dsp:sp modelId="{8224989D-A67C-4D4D-8C75-14B4B8D136B2}">
      <dsp:nvSpPr>
        <dsp:cNvPr id="0" name=""/>
        <dsp:cNvSpPr/>
      </dsp:nvSpPr>
      <dsp:spPr>
        <a:xfrm>
          <a:off x="1499209" y="271557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A6F6F-2104-43DD-A387-16BE1C6E9612}">
      <dsp:nvSpPr>
        <dsp:cNvPr id="0" name=""/>
        <dsp:cNvSpPr/>
      </dsp:nvSpPr>
      <dsp:spPr>
        <a:xfrm>
          <a:off x="2841080" y="0"/>
          <a:ext cx="132204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Competitive ICT </a:t>
          </a: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sector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Digital economy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Digital catching-up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Broadband</a:t>
          </a:r>
        </a:p>
      </dsp:txBody>
      <dsp:txXfrm>
        <a:off x="2841080" y="1810385"/>
        <a:ext cx="1322040" cy="1810385"/>
      </dsp:txXfrm>
    </dsp:sp>
    <dsp:sp modelId="{893F016E-E00D-4A01-8B2C-B3CA49591E2E}">
      <dsp:nvSpPr>
        <dsp:cNvPr id="0" name=""/>
        <dsp:cNvSpPr/>
      </dsp:nvSpPr>
      <dsp:spPr>
        <a:xfrm>
          <a:off x="2860910" y="271557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73AC4-F6F2-4AE3-A8A0-C81B1669D7C0}">
      <dsp:nvSpPr>
        <dsp:cNvPr id="0" name=""/>
        <dsp:cNvSpPr/>
      </dsp:nvSpPr>
      <dsp:spPr>
        <a:xfrm>
          <a:off x="4182951" y="0"/>
          <a:ext cx="132204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Energy efficiency and </a:t>
          </a: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renewable</a:t>
          </a: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 energy</a:t>
          </a:r>
          <a:endParaRPr lang="en-GB" sz="15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4182951" y="1810385"/>
        <a:ext cx="1322040" cy="1810385"/>
      </dsp:txXfrm>
    </dsp:sp>
    <dsp:sp modelId="{BB7BDAB8-1771-4235-8DF9-4963FE14F5E4}">
      <dsp:nvSpPr>
        <dsp:cNvPr id="0" name=""/>
        <dsp:cNvSpPr/>
      </dsp:nvSpPr>
      <dsp:spPr>
        <a:xfrm>
          <a:off x="4222612" y="271557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82D56B-0D98-405C-9DB4-B45DBD14E220}">
      <dsp:nvSpPr>
        <dsp:cNvPr id="0" name=""/>
        <dsp:cNvSpPr/>
      </dsp:nvSpPr>
      <dsp:spPr>
        <a:xfrm>
          <a:off x="5544652" y="0"/>
          <a:ext cx="132204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Employment programmes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Trainee</a:t>
          </a: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 programmes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Flexibility at work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Training</a:t>
          </a:r>
          <a:endParaRPr lang="en-GB" sz="15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5544652" y="1810385"/>
        <a:ext cx="1322040" cy="1810385"/>
      </dsp:txXfrm>
    </dsp:sp>
    <dsp:sp modelId="{650CDEA3-5AFD-4A0D-8121-EEEF84D671C2}">
      <dsp:nvSpPr>
        <dsp:cNvPr id="0" name=""/>
        <dsp:cNvSpPr/>
      </dsp:nvSpPr>
      <dsp:spPr>
        <a:xfrm>
          <a:off x="5584313" y="271557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877DA-0B09-4271-95B7-CAF69F7010C0}">
      <dsp:nvSpPr>
        <dsp:cNvPr id="0" name=""/>
        <dsp:cNvSpPr/>
      </dsp:nvSpPr>
      <dsp:spPr>
        <a:xfrm>
          <a:off x="6906354" y="0"/>
          <a:ext cx="1322040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Preservation of natural and cultural heritage</a:t>
          </a:r>
          <a:endParaRPr lang="en-GB" sz="1500" kern="1200" noProof="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6906354" y="1810385"/>
        <a:ext cx="1322040" cy="1810385"/>
      </dsp:txXfrm>
    </dsp:sp>
    <dsp:sp modelId="{2BAC1757-B876-4313-BFCC-0437AFE8A326}">
      <dsp:nvSpPr>
        <dsp:cNvPr id="0" name=""/>
        <dsp:cNvSpPr/>
      </dsp:nvSpPr>
      <dsp:spPr>
        <a:xfrm>
          <a:off x="6929226" y="293366"/>
          <a:ext cx="1242717" cy="150714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49A63-E415-4FC9-A5D3-F08284C8E6D6}">
      <dsp:nvSpPr>
        <dsp:cNvPr id="0" name=""/>
        <dsp:cNvSpPr/>
      </dsp:nvSpPr>
      <dsp:spPr>
        <a:xfrm>
          <a:off x="329183" y="3450765"/>
          <a:ext cx="7571232" cy="101890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193C3-A515-43BB-91B4-7D6B5F435C14}">
      <dsp:nvSpPr>
        <dsp:cNvPr id="0" name=""/>
        <dsp:cNvSpPr/>
      </dsp:nvSpPr>
      <dsp:spPr>
        <a:xfrm>
          <a:off x="1205" y="0"/>
          <a:ext cx="1418681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smtClean="0">
              <a:latin typeface="Garamond" panose="02020404030301010803" pitchFamily="18" charset="0"/>
              <a:cs typeface="Arial" pitchFamily="34" charset="0"/>
            </a:rPr>
            <a:t>Capacity building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smtClean="0">
              <a:latin typeface="Garamond" panose="02020404030301010803" pitchFamily="18" charset="0"/>
              <a:cs typeface="Arial" pitchFamily="34" charset="0"/>
            </a:rPr>
            <a:t>Modern business infrastructure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smtClean="0">
              <a:latin typeface="Garamond" panose="02020404030301010803" pitchFamily="18" charset="0"/>
              <a:cs typeface="Arial" pitchFamily="34" charset="0"/>
            </a:rPr>
            <a:t>Entrepreneurship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noProof="0" smtClean="0">
              <a:latin typeface="Garamond" panose="02020404030301010803" pitchFamily="18" charset="0"/>
              <a:cs typeface="Arial" pitchFamily="34" charset="0"/>
            </a:rPr>
            <a:t>Clustering</a:t>
          </a:r>
          <a:r>
            <a:rPr lang="en-GB" sz="1800" kern="1200" noProof="0" smtClean="0">
              <a:latin typeface="Garamond" panose="02020404030301010803" pitchFamily="18" charset="0"/>
              <a:cs typeface="Arial" pitchFamily="34" charset="0"/>
            </a:rPr>
            <a:t>,</a:t>
          </a:r>
          <a:r>
            <a:rPr lang="en-GB" sz="1400" kern="1200" noProof="0" smtClean="0">
              <a:latin typeface="Garamond" panose="02020404030301010803" pitchFamily="18" charset="0"/>
              <a:cs typeface="Arial" pitchFamily="34" charset="0"/>
            </a:rPr>
            <a:t> </a:t>
          </a:r>
          <a:r>
            <a:rPr lang="en-GB" sz="1400" b="1" kern="1200" noProof="0" smtClean="0">
              <a:latin typeface="Garamond" panose="02020404030301010803" pitchFamily="18" charset="0"/>
              <a:cs typeface="Arial" pitchFamily="34" charset="0"/>
            </a:rPr>
            <a:t>access to </a:t>
          </a:r>
          <a:r>
            <a:rPr lang="hu-HU" sz="1400" b="1" kern="1200" noProof="0" smtClean="0">
              <a:latin typeface="Garamond" panose="02020404030301010803" pitchFamily="18" charset="0"/>
              <a:cs typeface="Arial" pitchFamily="34" charset="0"/>
            </a:rPr>
            <a:t>foreign </a:t>
          </a:r>
          <a:r>
            <a:rPr lang="en-GB" sz="1400" b="1" kern="1200" noProof="0" smtClean="0">
              <a:latin typeface="Garamond" panose="02020404030301010803" pitchFamily="18" charset="0"/>
              <a:cs typeface="Arial" pitchFamily="34" charset="0"/>
            </a:rPr>
            <a:t>market</a:t>
          </a:r>
          <a:endParaRPr lang="en-GB" sz="1400" b="1" kern="1200" noProof="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1205" y="1810385"/>
        <a:ext cx="1418681" cy="1810385"/>
      </dsp:txXfrm>
    </dsp:sp>
    <dsp:sp modelId="{231C2C3C-8815-4896-99FC-A1E59C7F296D}">
      <dsp:nvSpPr>
        <dsp:cNvPr id="0" name=""/>
        <dsp:cNvSpPr/>
      </dsp:nvSpPr>
      <dsp:spPr>
        <a:xfrm>
          <a:off x="89187" y="271557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B8AF1-69D6-4D7F-B0DA-C768B43D839A}">
      <dsp:nvSpPr>
        <dsp:cNvPr id="0" name=""/>
        <dsp:cNvSpPr/>
      </dsp:nvSpPr>
      <dsp:spPr>
        <a:xfrm>
          <a:off x="1498958" y="0"/>
          <a:ext cx="1322040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 infrastructure and </a:t>
          </a:r>
          <a:r>
            <a:rPr lang="en-GB" sz="1600" kern="1200" noProof="0" dirty="0" smtClean="0">
              <a:latin typeface="Garamond" panose="02020404030301010803" pitchFamily="18" charset="0"/>
              <a:cs typeface="Arial" pitchFamily="34" charset="0"/>
            </a:rPr>
            <a:t>capacity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Business 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Strategic R</a:t>
          </a:r>
          <a:r>
            <a:rPr lang="hu-HU" sz="1600" kern="1200" dirty="0" smtClean="0">
              <a:latin typeface="Garamond" panose="02020404030301010803" pitchFamily="18" charset="0"/>
              <a:cs typeface="Arial" pitchFamily="34" charset="0"/>
            </a:rPr>
            <a:t>&amp;</a:t>
          </a:r>
          <a:r>
            <a:rPr lang="en-GB" sz="1600" kern="1200" dirty="0" smtClean="0">
              <a:latin typeface="Garamond" panose="02020404030301010803" pitchFamily="18" charset="0"/>
              <a:cs typeface="Arial" pitchFamily="34" charset="0"/>
            </a:rPr>
            <a:t>I cooperation</a:t>
          </a:r>
          <a:endParaRPr lang="en-GB" sz="16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1498958" y="1810385"/>
        <a:ext cx="1322040" cy="1810385"/>
      </dsp:txXfrm>
    </dsp:sp>
    <dsp:sp modelId="{8224989D-A67C-4D4D-8C75-14B4B8D136B2}">
      <dsp:nvSpPr>
        <dsp:cNvPr id="0" name=""/>
        <dsp:cNvSpPr/>
      </dsp:nvSpPr>
      <dsp:spPr>
        <a:xfrm>
          <a:off x="1499209" y="271557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4A6F6F-2104-43DD-A387-16BE1C6E9612}">
      <dsp:nvSpPr>
        <dsp:cNvPr id="0" name=""/>
        <dsp:cNvSpPr/>
      </dsp:nvSpPr>
      <dsp:spPr>
        <a:xfrm>
          <a:off x="2841080" y="0"/>
          <a:ext cx="1322040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Competitive ICT </a:t>
          </a: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sector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Digital economy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Digital catching-up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Broadband</a:t>
          </a:r>
        </a:p>
      </dsp:txBody>
      <dsp:txXfrm>
        <a:off x="2841080" y="1810385"/>
        <a:ext cx="1322040" cy="1810385"/>
      </dsp:txXfrm>
    </dsp:sp>
    <dsp:sp modelId="{893F016E-E00D-4A01-8B2C-B3CA49591E2E}">
      <dsp:nvSpPr>
        <dsp:cNvPr id="0" name=""/>
        <dsp:cNvSpPr/>
      </dsp:nvSpPr>
      <dsp:spPr>
        <a:xfrm>
          <a:off x="2860910" y="271557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73AC4-F6F2-4AE3-A8A0-C81B1669D7C0}">
      <dsp:nvSpPr>
        <dsp:cNvPr id="0" name=""/>
        <dsp:cNvSpPr/>
      </dsp:nvSpPr>
      <dsp:spPr>
        <a:xfrm>
          <a:off x="4182951" y="0"/>
          <a:ext cx="1322040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Energy efficiency and </a:t>
          </a: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renewable</a:t>
          </a: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 energy</a:t>
          </a:r>
          <a:endParaRPr lang="en-GB" sz="15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4182951" y="1810385"/>
        <a:ext cx="1322040" cy="1810385"/>
      </dsp:txXfrm>
    </dsp:sp>
    <dsp:sp modelId="{BB7BDAB8-1771-4235-8DF9-4963FE14F5E4}">
      <dsp:nvSpPr>
        <dsp:cNvPr id="0" name=""/>
        <dsp:cNvSpPr/>
      </dsp:nvSpPr>
      <dsp:spPr>
        <a:xfrm>
          <a:off x="4222612" y="271557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82D56B-0D98-405C-9DB4-B45DBD14E220}">
      <dsp:nvSpPr>
        <dsp:cNvPr id="0" name=""/>
        <dsp:cNvSpPr/>
      </dsp:nvSpPr>
      <dsp:spPr>
        <a:xfrm>
          <a:off x="5544652" y="0"/>
          <a:ext cx="1322040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Employment programmes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Trainee</a:t>
          </a: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 programmes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Flexibility at work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>
              <a:latin typeface="Garamond" panose="02020404030301010803" pitchFamily="18" charset="0"/>
              <a:cs typeface="Arial" pitchFamily="34" charset="0"/>
            </a:rPr>
            <a:t>Training</a:t>
          </a:r>
          <a:endParaRPr lang="en-GB" sz="1500" kern="120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5544652" y="1810385"/>
        <a:ext cx="1322040" cy="1810385"/>
      </dsp:txXfrm>
    </dsp:sp>
    <dsp:sp modelId="{650CDEA3-5AFD-4A0D-8121-EEEF84D671C2}">
      <dsp:nvSpPr>
        <dsp:cNvPr id="0" name=""/>
        <dsp:cNvSpPr/>
      </dsp:nvSpPr>
      <dsp:spPr>
        <a:xfrm>
          <a:off x="5584313" y="271557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877DA-0B09-4271-95B7-CAF69F7010C0}">
      <dsp:nvSpPr>
        <dsp:cNvPr id="0" name=""/>
        <dsp:cNvSpPr/>
      </dsp:nvSpPr>
      <dsp:spPr>
        <a:xfrm>
          <a:off x="6906354" y="0"/>
          <a:ext cx="1322040" cy="452596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noProof="0" dirty="0" smtClean="0">
              <a:latin typeface="Garamond" panose="02020404030301010803" pitchFamily="18" charset="0"/>
              <a:cs typeface="Arial" pitchFamily="34" charset="0"/>
            </a:rPr>
            <a:t>Preservation of natural and cultural heritage</a:t>
          </a:r>
          <a:endParaRPr lang="en-GB" sz="1500" kern="1200" noProof="0" dirty="0">
            <a:latin typeface="Garamond" panose="02020404030301010803" pitchFamily="18" charset="0"/>
            <a:cs typeface="Arial" pitchFamily="34" charset="0"/>
          </a:endParaRPr>
        </a:p>
      </dsp:txBody>
      <dsp:txXfrm>
        <a:off x="6906354" y="1810385"/>
        <a:ext cx="1322040" cy="1810385"/>
      </dsp:txXfrm>
    </dsp:sp>
    <dsp:sp modelId="{2BAC1757-B876-4313-BFCC-0437AFE8A326}">
      <dsp:nvSpPr>
        <dsp:cNvPr id="0" name=""/>
        <dsp:cNvSpPr/>
      </dsp:nvSpPr>
      <dsp:spPr>
        <a:xfrm>
          <a:off x="6929226" y="293366"/>
          <a:ext cx="1242717" cy="150714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49A63-E415-4FC9-A5D3-F08284C8E6D6}">
      <dsp:nvSpPr>
        <dsp:cNvPr id="0" name=""/>
        <dsp:cNvSpPr/>
      </dsp:nvSpPr>
      <dsp:spPr>
        <a:xfrm>
          <a:off x="329183" y="3450765"/>
          <a:ext cx="7571232" cy="1018905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14BF41-08C7-4688-87B3-E2467F51F762}">
      <dsp:nvSpPr>
        <dsp:cNvPr id="0" name=""/>
        <dsp:cNvSpPr/>
      </dsp:nvSpPr>
      <dsp:spPr>
        <a:xfrm>
          <a:off x="-6632344" y="-1014239"/>
          <a:ext cx="7893823" cy="7893823"/>
        </a:xfrm>
        <a:prstGeom prst="blockArc">
          <a:avLst>
            <a:gd name="adj1" fmla="val 18900000"/>
            <a:gd name="adj2" fmla="val 2700000"/>
            <a:gd name="adj3" fmla="val 274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CA1643-CC75-4B22-9A4E-BA8AC8D539A6}">
      <dsp:nvSpPr>
        <dsp:cNvPr id="0" name=""/>
        <dsp:cNvSpPr/>
      </dsp:nvSpPr>
      <dsp:spPr>
        <a:xfrm>
          <a:off x="550993" y="366466"/>
          <a:ext cx="6350566" cy="73340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1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SME – access to finance </a:t>
          </a:r>
          <a:endParaRPr lang="hu-HU" sz="2000" kern="1200" dirty="0" smtClean="0">
            <a:latin typeface="Garamond" pitchFamily="18" charset="0"/>
            <a:cs typeface="Arial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≈726 m EUR</a:t>
          </a:r>
          <a:endParaRPr lang="hu-HU" sz="2000" kern="1200" dirty="0"/>
        </a:p>
      </dsp:txBody>
      <dsp:txXfrm>
        <a:off x="550993" y="366466"/>
        <a:ext cx="6350566" cy="733402"/>
      </dsp:txXfrm>
    </dsp:sp>
    <dsp:sp modelId="{F3F5A762-A641-4EC5-A062-4D9221AA0F86}">
      <dsp:nvSpPr>
        <dsp:cNvPr id="0" name=""/>
        <dsp:cNvSpPr/>
      </dsp:nvSpPr>
      <dsp:spPr>
        <a:xfrm>
          <a:off x="92616" y="274791"/>
          <a:ext cx="916753" cy="91675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0EF3AA-0634-4723-920B-3A04242C0527}">
      <dsp:nvSpPr>
        <dsp:cNvPr id="0" name=""/>
        <dsp:cNvSpPr/>
      </dsp:nvSpPr>
      <dsp:spPr>
        <a:xfrm>
          <a:off x="1076528" y="1466218"/>
          <a:ext cx="5825031" cy="73340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1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R&amp;I financial </a:t>
          </a:r>
          <a:r>
            <a:rPr lang="en-US" sz="2000" kern="1200" dirty="0" err="1" smtClean="0">
              <a:latin typeface="Garamond" pitchFamily="18" charset="0"/>
              <a:cs typeface="Arial" pitchFamily="34" charset="0"/>
            </a:rPr>
            <a:t>programmes</a:t>
          </a:r>
          <a:r>
            <a:rPr lang="en-US" sz="2000" kern="1200" dirty="0" smtClean="0">
              <a:latin typeface="Garamond" pitchFamily="18" charset="0"/>
              <a:cs typeface="Arial" pitchFamily="34" charset="0"/>
            </a:rPr>
            <a:t> for enterprises </a:t>
          </a:r>
          <a:endParaRPr lang="hu-HU" sz="2000" kern="1200" dirty="0" smtClean="0">
            <a:latin typeface="Garamond" pitchFamily="18" charset="0"/>
            <a:cs typeface="Arial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≈ 652 m EUR</a:t>
          </a:r>
          <a:endParaRPr lang="en-US" sz="2000" kern="1200" dirty="0">
            <a:latin typeface="Garamond" pitchFamily="18" charset="0"/>
            <a:cs typeface="Arial" pitchFamily="34" charset="0"/>
          </a:endParaRPr>
        </a:p>
      </dsp:txBody>
      <dsp:txXfrm>
        <a:off x="1076528" y="1466218"/>
        <a:ext cx="5825031" cy="733402"/>
      </dsp:txXfrm>
    </dsp:sp>
    <dsp:sp modelId="{1E2656B7-4996-4BCF-B20C-AE28E7A4758C}">
      <dsp:nvSpPr>
        <dsp:cNvPr id="0" name=""/>
        <dsp:cNvSpPr/>
      </dsp:nvSpPr>
      <dsp:spPr>
        <a:xfrm>
          <a:off x="618151" y="1374543"/>
          <a:ext cx="916753" cy="91675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42E5A3-64AE-4DCB-838E-8ACCE2C64E97}">
      <dsp:nvSpPr>
        <dsp:cNvPr id="0" name=""/>
        <dsp:cNvSpPr/>
      </dsp:nvSpPr>
      <dsp:spPr>
        <a:xfrm>
          <a:off x="1237825" y="2565971"/>
          <a:ext cx="5663734" cy="73340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1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ICT services, Broadband development </a:t>
          </a:r>
          <a:endParaRPr lang="hu-HU" sz="2000" kern="1200" dirty="0" smtClean="0">
            <a:latin typeface="Garamond" pitchFamily="18" charset="0"/>
            <a:cs typeface="Arial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≈ 306 m EUR</a:t>
          </a:r>
          <a:endParaRPr lang="hu-HU" sz="2000" kern="1200" dirty="0"/>
        </a:p>
      </dsp:txBody>
      <dsp:txXfrm>
        <a:off x="1237825" y="2565971"/>
        <a:ext cx="5663734" cy="733402"/>
      </dsp:txXfrm>
    </dsp:sp>
    <dsp:sp modelId="{4AA1C534-00D2-4041-9096-77D25417FA83}">
      <dsp:nvSpPr>
        <dsp:cNvPr id="0" name=""/>
        <dsp:cNvSpPr/>
      </dsp:nvSpPr>
      <dsp:spPr>
        <a:xfrm>
          <a:off x="779448" y="2474295"/>
          <a:ext cx="916753" cy="91675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6CC586-E8D3-4D2D-8A8F-EB077322B709}">
      <dsp:nvSpPr>
        <dsp:cNvPr id="0" name=""/>
        <dsp:cNvSpPr/>
      </dsp:nvSpPr>
      <dsp:spPr>
        <a:xfrm>
          <a:off x="1076528" y="3665723"/>
          <a:ext cx="5825031" cy="73340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1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Energy efficiency for enterprises and for households</a:t>
          </a:r>
          <a:r>
            <a:rPr lang="hu-HU" sz="2000" kern="12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≈</a:t>
          </a:r>
          <a:r>
            <a:rPr lang="en-US" sz="2000" kern="1200" dirty="0" smtClean="0">
              <a:solidFill>
                <a:schemeClr val="bg1"/>
              </a:solidFill>
              <a:latin typeface="Garamond" pitchFamily="18" charset="0"/>
              <a:cs typeface="Arial" pitchFamily="34" charset="0"/>
            </a:rPr>
            <a:t> 568 m EUR</a:t>
          </a:r>
          <a:endParaRPr lang="hu-HU" sz="2000" kern="1200" dirty="0"/>
        </a:p>
      </dsp:txBody>
      <dsp:txXfrm>
        <a:off x="1076528" y="3665723"/>
        <a:ext cx="5825031" cy="733402"/>
      </dsp:txXfrm>
    </dsp:sp>
    <dsp:sp modelId="{89F8C803-B698-4447-8CA8-851CB2750915}">
      <dsp:nvSpPr>
        <dsp:cNvPr id="0" name=""/>
        <dsp:cNvSpPr/>
      </dsp:nvSpPr>
      <dsp:spPr>
        <a:xfrm>
          <a:off x="618151" y="3574047"/>
          <a:ext cx="916753" cy="91675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92E840-5F5B-4CED-9066-B6249A8EE63F}">
      <dsp:nvSpPr>
        <dsp:cNvPr id="0" name=""/>
        <dsp:cNvSpPr/>
      </dsp:nvSpPr>
      <dsp:spPr>
        <a:xfrm>
          <a:off x="550993" y="4765475"/>
          <a:ext cx="6350566" cy="73340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21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Employment </a:t>
          </a:r>
          <a:r>
            <a:rPr lang="en-US" sz="2000" kern="1200" dirty="0" err="1" smtClean="0">
              <a:latin typeface="Garamond" pitchFamily="18" charset="0"/>
              <a:cs typeface="Arial" pitchFamily="34" charset="0"/>
            </a:rPr>
            <a:t>programmes</a:t>
          </a:r>
          <a:r>
            <a:rPr lang="en-US" sz="2000" kern="1200" dirty="0" smtClean="0">
              <a:latin typeface="Garamond" pitchFamily="18" charset="0"/>
              <a:cs typeface="Arial" pitchFamily="34" charset="0"/>
            </a:rPr>
            <a:t>, social enterprises </a:t>
          </a:r>
          <a:endParaRPr lang="hu-HU" sz="2000" kern="1200" dirty="0" smtClean="0">
            <a:latin typeface="Garamond" pitchFamily="18" charset="0"/>
            <a:cs typeface="Arial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Garamond" pitchFamily="18" charset="0"/>
              <a:cs typeface="Arial" pitchFamily="34" charset="0"/>
            </a:rPr>
            <a:t>≈100 m EUR</a:t>
          </a:r>
          <a:endParaRPr lang="hu-HU" sz="2000" kern="1200" dirty="0"/>
        </a:p>
      </dsp:txBody>
      <dsp:txXfrm>
        <a:off x="550993" y="4765475"/>
        <a:ext cx="6350566" cy="733402"/>
      </dsp:txXfrm>
    </dsp:sp>
    <dsp:sp modelId="{A4A0AE98-959C-4D8D-B332-49E8AC8A5580}">
      <dsp:nvSpPr>
        <dsp:cNvPr id="0" name=""/>
        <dsp:cNvSpPr/>
      </dsp:nvSpPr>
      <dsp:spPr>
        <a:xfrm>
          <a:off x="92616" y="4673800"/>
          <a:ext cx="916753" cy="91675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23/01/2017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2"/>
          <p:cNvSpPr txBox="1">
            <a:spLocks/>
          </p:cNvSpPr>
          <p:nvPr userDrawn="1"/>
        </p:nvSpPr>
        <p:spPr>
          <a:xfrm>
            <a:off x="5724525" y="6165850"/>
            <a:ext cx="2808288" cy="431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fr-FR" sz="1600" i="1" dirty="0" smtClean="0"/>
              <a:t>Project </a:t>
            </a:r>
            <a:r>
              <a:rPr lang="fr-FR" sz="1600" i="1" dirty="0" err="1" smtClean="0"/>
              <a:t>smedia</a:t>
            </a:r>
            <a:endParaRPr lang="en-GB" sz="1600" i="1" dirty="0"/>
          </a:p>
        </p:txBody>
      </p:sp>
      <p:pic>
        <p:nvPicPr>
          <p:cNvPr id="5" name="Image 1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6165850"/>
            <a:ext cx="13112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5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mailto:Csizmadia.istvan@aeek.hu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33450" y="4724400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dirty="0" smtClean="0"/>
              <a:t>István Csizmadia</a:t>
            </a:r>
            <a:endParaRPr lang="en-GB" altLang="sl-SI" dirty="0" smtClean="0"/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33450" y="5157788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dirty="0" smtClean="0"/>
              <a:t>National Health Service Center (ÁEEK)</a:t>
            </a:r>
            <a:endParaRPr lang="en-GB" altLang="sl-SI" dirty="0" smtClean="0"/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933450" y="5589588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hu-HU" altLang="sl-SI" dirty="0" smtClean="0">
                <a:solidFill>
                  <a:schemeClr val="tx2"/>
                </a:solidFill>
                <a:latin typeface="Calibri" pitchFamily="34" charset="0"/>
                <a:hlinkClick r:id="rId2"/>
              </a:rPr>
              <a:t>Csizmadia.istvan@</a:t>
            </a:r>
            <a:r>
              <a:rPr lang="hu-HU" altLang="sl-SI" dirty="0" err="1" smtClean="0">
                <a:solidFill>
                  <a:schemeClr val="tx2"/>
                </a:solidFill>
                <a:latin typeface="Calibri" pitchFamily="34" charset="0"/>
                <a:hlinkClick r:id="rId2"/>
              </a:rPr>
              <a:t>aeek.hu</a:t>
            </a:r>
            <a:r>
              <a:rPr lang="hu-HU" altLang="sl-SI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endParaRPr lang="en-GB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85800" y="3500438"/>
            <a:ext cx="7772400" cy="795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GB" sz="1800" b="1" dirty="0"/>
              <a:t>Current situation regarding Home Care R&amp;I support </a:t>
            </a:r>
            <a:r>
              <a:rPr lang="cs-CZ" sz="1800" b="1" dirty="0" smtClean="0"/>
              <a:t/>
            </a:r>
            <a:br>
              <a:rPr lang="cs-CZ" sz="1800" b="1" dirty="0" smtClean="0"/>
            </a:br>
            <a:r>
              <a:rPr lang="en-GB" sz="1800" dirty="0" smtClean="0"/>
              <a:t>Generation </a:t>
            </a:r>
            <a:r>
              <a:rPr lang="en-GB" sz="1800" dirty="0"/>
              <a:t>of innovation through addressing unmet needs identified by </a:t>
            </a:r>
            <a:r>
              <a:rPr lang="en-GB" sz="1800" dirty="0" smtClean="0"/>
              <a:t>citizen</a:t>
            </a:r>
            <a:r>
              <a:rPr lang="sk-SK" sz="1800" dirty="0" smtClean="0"/>
              <a:t> / </a:t>
            </a:r>
            <a:r>
              <a:rPr lang="sk-SK" sz="1800" dirty="0" err="1" smtClean="0"/>
              <a:t>user</a:t>
            </a:r>
            <a:r>
              <a:rPr lang="en-GB" sz="1800" dirty="0" smtClean="0"/>
              <a:t> helix</a:t>
            </a:r>
            <a:r>
              <a:rPr lang="cs-CZ" sz="1800" dirty="0" smtClean="0"/>
              <a:t> </a:t>
            </a:r>
            <a:r>
              <a:rPr lang="en-GB" sz="1800" dirty="0" smtClean="0"/>
              <a:t>of </a:t>
            </a:r>
            <a:r>
              <a:rPr lang="en-GB" sz="1800" dirty="0"/>
              <a:t>quadruple-helix approach</a:t>
            </a:r>
            <a:br>
              <a:rPr lang="en-GB" sz="1800" dirty="0"/>
            </a:br>
            <a:r>
              <a:rPr lang="hu-HU" sz="1800" b="1" dirty="0" smtClean="0"/>
              <a:t>HUNGARY</a:t>
            </a:r>
            <a:endParaRPr lang="en-GB" sz="180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</a:t>
            </a:r>
            <a:r>
              <a:rPr lang="sk-SK" dirty="0" smtClean="0"/>
              <a:t>7</a:t>
            </a:r>
            <a:r>
              <a:rPr lang="fr-FR" dirty="0" smtClean="0"/>
              <a:t> </a:t>
            </a:r>
            <a:r>
              <a:rPr lang="sk-SK" dirty="0" err="1" smtClean="0"/>
              <a:t>January</a:t>
            </a:r>
            <a:r>
              <a:rPr lang="fr-FR" dirty="0" smtClean="0"/>
              <a:t>, 201</a:t>
            </a:r>
            <a:r>
              <a:rPr lang="sk-SK" dirty="0"/>
              <a:t>7</a:t>
            </a:r>
            <a:r>
              <a:rPr lang="fr-FR" dirty="0" smtClean="0"/>
              <a:t>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sk-SK" dirty="0" smtClean="0">
                <a:sym typeface="Webdings" panose="05030102010509060703" pitchFamily="18" charset="2"/>
              </a:rPr>
              <a:t>1st </a:t>
            </a:r>
            <a:r>
              <a:rPr lang="sk-SK" dirty="0" err="1" smtClean="0">
                <a:sym typeface="Webdings" panose="05030102010509060703" pitchFamily="18" charset="2"/>
              </a:rPr>
              <a:t>international</a:t>
            </a:r>
            <a:r>
              <a:rPr lang="sk-SK" dirty="0" smtClean="0">
                <a:sym typeface="Webdings" panose="05030102010509060703" pitchFamily="18" charset="2"/>
              </a:rPr>
              <a:t> </a:t>
            </a:r>
            <a:r>
              <a:rPr lang="sk-SK" dirty="0" err="1" smtClean="0">
                <a:sym typeface="Webdings" panose="05030102010509060703" pitchFamily="18" charset="2"/>
              </a:rPr>
              <a:t>thematic</a:t>
            </a:r>
            <a:r>
              <a:rPr lang="sk-SK" dirty="0" smtClean="0">
                <a:sym typeface="Webdings" panose="05030102010509060703" pitchFamily="18" charset="2"/>
              </a:rPr>
              <a:t> </a:t>
            </a:r>
            <a:r>
              <a:rPr lang="sk-SK" dirty="0" err="1" smtClean="0">
                <a:sym typeface="Webdings" panose="05030102010509060703" pitchFamily="18" charset="2"/>
              </a:rPr>
              <a:t>workshop</a:t>
            </a:r>
            <a:r>
              <a:rPr lang="sk-SK" dirty="0" smtClean="0">
                <a:sym typeface="Webdings" panose="05030102010509060703" pitchFamily="18" charset="2"/>
              </a:rPr>
              <a:t>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>
            <a:off x="251520" y="1299335"/>
            <a:ext cx="6164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BUSINESSES AND BUSINESS SUPPORTING ACTORS:</a:t>
            </a:r>
          </a:p>
        </p:txBody>
      </p:sp>
      <p:sp>
        <p:nvSpPr>
          <p:cNvPr id="18" name="Titre 3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561975"/>
          </a:xfrm>
        </p:spPr>
        <p:txBody>
          <a:bodyPr/>
          <a:lstStyle/>
          <a:p>
            <a:r>
              <a:rPr lang="en-GB" b="1" dirty="0" smtClean="0"/>
              <a:t>Home Care R&amp;I sector</a:t>
            </a:r>
            <a:r>
              <a:rPr lang="hu-HU" b="1" dirty="0" smtClean="0"/>
              <a:t> - </a:t>
            </a:r>
            <a:r>
              <a:rPr lang="hu-HU" b="1" dirty="0"/>
              <a:t>SWOT</a:t>
            </a:r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b="1" dirty="0" smtClean="0"/>
              <a:t>QHC – </a:t>
            </a:r>
            <a:r>
              <a:rPr lang="hu-HU" b="1" dirty="0" err="1" smtClean="0"/>
              <a:t>Unmet</a:t>
            </a:r>
            <a:r>
              <a:rPr lang="hu-HU" b="1" dirty="0" smtClean="0"/>
              <a:t> </a:t>
            </a:r>
            <a:r>
              <a:rPr lang="hu-HU" b="1" dirty="0" err="1" smtClean="0"/>
              <a:t>needs</a:t>
            </a:r>
            <a:endParaRPr lang="en-GB" altLang="sl-SI" dirty="0" smtClean="0"/>
          </a:p>
        </p:txBody>
      </p:sp>
      <p:sp>
        <p:nvSpPr>
          <p:cNvPr id="19" name="Téglalap 18"/>
          <p:cNvSpPr/>
          <p:nvPr/>
        </p:nvSpPr>
        <p:spPr>
          <a:xfrm>
            <a:off x="251520" y="1299335"/>
            <a:ext cx="8640960" cy="369332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aphicFrame>
        <p:nvGraphicFramePr>
          <p:cNvPr id="20" name="Tábláza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164259"/>
              </p:ext>
            </p:extLst>
          </p:nvPr>
        </p:nvGraphicFramePr>
        <p:xfrm>
          <a:off x="251520" y="1994565"/>
          <a:ext cx="8640960" cy="438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2232248"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Innovative private homecare providers and manufacturers ready to develop</a:t>
                      </a:r>
                      <a:r>
                        <a:rPr lang="hu-HU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and </a:t>
                      </a:r>
                      <a:r>
                        <a:rPr lang="hu-HU" sz="3200" b="0" baseline="0" noProof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innovate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own resources and </a:t>
                      </a:r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low level of wages (obstacle in H2020)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</a:tr>
              <a:tr h="21545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E/M/</a:t>
                      </a:r>
                      <a:r>
                        <a:rPr lang="en-GB" sz="3200" noProof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TELEhealth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environment</a:t>
                      </a:r>
                      <a:r>
                        <a:rPr lang="hu-HU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  <a:endParaRPr lang="en-GB" sz="3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RIS3 and OP objectives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Clear advantages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Difficulties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to have the new solutions accepted and financed by insurance funds</a:t>
                      </a:r>
                      <a:endParaRPr lang="en-GB" sz="32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</a:tr>
            </a:tbl>
          </a:graphicData>
        </a:graphic>
      </p:graphicFrame>
      <p:sp>
        <p:nvSpPr>
          <p:cNvPr id="25" name="Téglalap 24"/>
          <p:cNvSpPr/>
          <p:nvPr/>
        </p:nvSpPr>
        <p:spPr>
          <a:xfrm>
            <a:off x="128990" y="1772816"/>
            <a:ext cx="33855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S</a:t>
            </a:r>
            <a:endParaRPr lang="hu-HU" dirty="0"/>
          </a:p>
        </p:txBody>
      </p:sp>
      <p:sp>
        <p:nvSpPr>
          <p:cNvPr id="26" name="Téglalap 25"/>
          <p:cNvSpPr/>
          <p:nvPr/>
        </p:nvSpPr>
        <p:spPr>
          <a:xfrm>
            <a:off x="8633822" y="1772816"/>
            <a:ext cx="40267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W</a:t>
            </a:r>
            <a:endParaRPr lang="hu-HU" dirty="0"/>
          </a:p>
        </p:txBody>
      </p:sp>
      <p:sp>
        <p:nvSpPr>
          <p:cNvPr id="27" name="Téglalap 26"/>
          <p:cNvSpPr/>
          <p:nvPr/>
        </p:nvSpPr>
        <p:spPr>
          <a:xfrm>
            <a:off x="107504" y="6156012"/>
            <a:ext cx="36420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O</a:t>
            </a:r>
            <a:endParaRPr lang="hu-HU" dirty="0"/>
          </a:p>
        </p:txBody>
      </p:sp>
      <p:sp>
        <p:nvSpPr>
          <p:cNvPr id="28" name="Téglalap 27"/>
          <p:cNvSpPr/>
          <p:nvPr/>
        </p:nvSpPr>
        <p:spPr>
          <a:xfrm>
            <a:off x="8710766" y="6156012"/>
            <a:ext cx="32573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267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églalap 7"/>
          <p:cNvSpPr/>
          <p:nvPr/>
        </p:nvSpPr>
        <p:spPr>
          <a:xfrm>
            <a:off x="251520" y="1299335"/>
            <a:ext cx="2719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PUBLIC INSTITUTONS:</a:t>
            </a:r>
          </a:p>
        </p:txBody>
      </p:sp>
      <p:sp>
        <p:nvSpPr>
          <p:cNvPr id="18" name="Titre 3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561975"/>
          </a:xfrm>
        </p:spPr>
        <p:txBody>
          <a:bodyPr/>
          <a:lstStyle/>
          <a:p>
            <a:r>
              <a:rPr lang="en-GB" b="1" dirty="0" smtClean="0"/>
              <a:t>Home Care R&amp;I sector</a:t>
            </a:r>
            <a:r>
              <a:rPr lang="hu-HU" b="1" dirty="0" smtClean="0"/>
              <a:t> - </a:t>
            </a:r>
            <a:r>
              <a:rPr lang="hu-HU" b="1" dirty="0"/>
              <a:t>SWOT</a:t>
            </a:r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b="1" dirty="0" smtClean="0"/>
              <a:t>QHC – </a:t>
            </a:r>
            <a:r>
              <a:rPr lang="hu-HU" b="1" dirty="0" err="1" smtClean="0"/>
              <a:t>Unmet</a:t>
            </a:r>
            <a:r>
              <a:rPr lang="hu-HU" b="1" dirty="0" smtClean="0"/>
              <a:t> </a:t>
            </a:r>
            <a:r>
              <a:rPr lang="hu-HU" b="1" dirty="0" err="1" smtClean="0"/>
              <a:t>needs</a:t>
            </a:r>
            <a:endParaRPr lang="en-GB" altLang="sl-SI" dirty="0" smtClean="0"/>
          </a:p>
        </p:txBody>
      </p:sp>
      <p:sp>
        <p:nvSpPr>
          <p:cNvPr id="19" name="Téglalap 18"/>
          <p:cNvSpPr/>
          <p:nvPr/>
        </p:nvSpPr>
        <p:spPr>
          <a:xfrm>
            <a:off x="251520" y="1299335"/>
            <a:ext cx="8640960" cy="369332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aphicFrame>
        <p:nvGraphicFramePr>
          <p:cNvPr id="20" name="Tábláza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15271"/>
              </p:ext>
            </p:extLst>
          </p:nvPr>
        </p:nvGraphicFramePr>
        <p:xfrm>
          <a:off x="251520" y="1988840"/>
          <a:ext cx="8640960" cy="438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2232248"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Care providers,</a:t>
                      </a:r>
                    </a:p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Insurance fund,</a:t>
                      </a:r>
                    </a:p>
                    <a:p>
                      <a:pPr algn="ctr"/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Authority </a:t>
                      </a:r>
                      <a:r>
                        <a:rPr lang="en-GB" sz="28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GB" sz="28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HTA</a:t>
                      </a:r>
                      <a:r>
                        <a:rPr lang="en-GB" sz="28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and Drug)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RIS3 and OP tools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Inflexible, bureaucratic structures and </a:t>
                      </a:r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low level of wages (and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own resources )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</a:tr>
              <a:tr h="21545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E/M/</a:t>
                      </a:r>
                      <a:r>
                        <a:rPr lang="en-GB" sz="3200" noProof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TELEhealth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environment</a:t>
                      </a:r>
                      <a:r>
                        <a:rPr lang="hu-HU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  <a:endParaRPr lang="en-GB" sz="3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Social acceptance, European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funding</a:t>
                      </a:r>
                      <a:endParaRPr lang="en-GB" sz="32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Vulnerable or</a:t>
                      </a:r>
                    </a:p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Unsustainable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social and care systems</a:t>
                      </a:r>
                      <a:endParaRPr lang="en-GB" sz="32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</a:tr>
            </a:tbl>
          </a:graphicData>
        </a:graphic>
      </p:graphicFrame>
      <p:sp>
        <p:nvSpPr>
          <p:cNvPr id="21" name="Téglalap 20"/>
          <p:cNvSpPr/>
          <p:nvPr/>
        </p:nvSpPr>
        <p:spPr>
          <a:xfrm>
            <a:off x="128990" y="1772816"/>
            <a:ext cx="33855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S</a:t>
            </a:r>
            <a:endParaRPr lang="hu-HU" dirty="0"/>
          </a:p>
        </p:txBody>
      </p:sp>
      <p:sp>
        <p:nvSpPr>
          <p:cNvPr id="22" name="Téglalap 21"/>
          <p:cNvSpPr/>
          <p:nvPr/>
        </p:nvSpPr>
        <p:spPr>
          <a:xfrm>
            <a:off x="8633822" y="1772816"/>
            <a:ext cx="40267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W</a:t>
            </a:r>
            <a:endParaRPr lang="hu-HU" dirty="0"/>
          </a:p>
        </p:txBody>
      </p:sp>
      <p:sp>
        <p:nvSpPr>
          <p:cNvPr id="23" name="Téglalap 22"/>
          <p:cNvSpPr/>
          <p:nvPr/>
        </p:nvSpPr>
        <p:spPr>
          <a:xfrm>
            <a:off x="107504" y="6156012"/>
            <a:ext cx="36420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O</a:t>
            </a:r>
            <a:endParaRPr lang="hu-HU" dirty="0"/>
          </a:p>
        </p:txBody>
      </p:sp>
      <p:sp>
        <p:nvSpPr>
          <p:cNvPr id="24" name="Téglalap 23"/>
          <p:cNvSpPr/>
          <p:nvPr/>
        </p:nvSpPr>
        <p:spPr>
          <a:xfrm>
            <a:off x="8710766" y="6156012"/>
            <a:ext cx="32573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9116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hu-HU" b="1" dirty="0" err="1"/>
              <a:t>Hungarian</a:t>
            </a:r>
            <a:r>
              <a:rPr lang="hu-HU" b="1" dirty="0"/>
              <a:t> </a:t>
            </a:r>
            <a:r>
              <a:rPr lang="hu-HU" b="1" dirty="0" err="1"/>
              <a:t>OPs</a:t>
            </a:r>
            <a:r>
              <a:rPr lang="hu-HU" b="1" dirty="0"/>
              <a:t> 2014-2020</a:t>
            </a:r>
            <a:endParaRPr lang="en-GB" altLang="sl-SI" dirty="0" smtClean="0"/>
          </a:p>
        </p:txBody>
      </p:sp>
      <p:graphicFrame>
        <p:nvGraphicFramePr>
          <p:cNvPr id="7" name="Tartalom hely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7051537"/>
              </p:ext>
            </p:extLst>
          </p:nvPr>
        </p:nvGraphicFramePr>
        <p:xfrm>
          <a:off x="182190" y="1124744"/>
          <a:ext cx="8779620" cy="534492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221558"/>
                <a:gridCol w="1558062"/>
              </a:tblGrid>
              <a:tr h="63887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noProof="0" dirty="0" smtClean="0">
                          <a:effectLst/>
                        </a:rPr>
                        <a:t>  Name of the </a:t>
                      </a:r>
                      <a:r>
                        <a:rPr lang="en-GB" sz="1800" noProof="0" dirty="0" smtClean="0"/>
                        <a:t>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 </a:t>
                      </a:r>
                      <a:endParaRPr lang="en-GB" sz="18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err="1" smtClean="0">
                          <a:effectLst/>
                        </a:rPr>
                        <a:t>million</a:t>
                      </a:r>
                      <a:r>
                        <a:rPr lang="hu-HU" sz="1800" u="none" strike="noStrike" dirty="0" smtClean="0">
                          <a:effectLst/>
                        </a:rPr>
                        <a:t> EUR</a:t>
                      </a:r>
                      <a:endParaRPr lang="hu-HU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541827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Economic Development and Innovation </a:t>
                      </a:r>
                      <a:r>
                        <a:rPr lang="en-GB" sz="1800" noProof="0" dirty="0" smtClean="0"/>
                        <a:t>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  (</a:t>
                      </a:r>
                      <a:r>
                        <a:rPr lang="hu-HU" sz="1800" u="none" strike="noStrike" noProof="0" dirty="0" smtClean="0">
                          <a:effectLst/>
                        </a:rPr>
                        <a:t>EDIO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P)</a:t>
                      </a:r>
                      <a:endParaRPr lang="en-GB" sz="1800" b="1" i="0" u="none" strike="noStrike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8 </a:t>
                      </a:r>
                      <a:r>
                        <a:rPr lang="hu-HU" sz="1800" u="none" strike="noStrike" dirty="0" smtClean="0">
                          <a:effectLst/>
                        </a:rPr>
                        <a:t>813</a:t>
                      </a:r>
                      <a:endParaRPr lang="hu-H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71284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Competitive Central-Hungary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</a:t>
                      </a:r>
                      <a:endParaRPr lang="en-GB" sz="1800" b="1" i="0" u="none" strike="noStrike" noProof="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927</a:t>
                      </a:r>
                      <a:endParaRPr lang="hu-H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444472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Territorial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 </a:t>
                      </a:r>
                      <a:r>
                        <a:rPr lang="en-GB" sz="1800" noProof="0" dirty="0" smtClean="0"/>
                        <a:t> 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(TOP)</a:t>
                      </a:r>
                      <a:endParaRPr lang="en-GB" sz="1800" b="1" i="0" u="none" strike="noStrike" noProof="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3 971</a:t>
                      </a:r>
                      <a:endParaRPr lang="hu-HU" sz="18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71284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Integrated Transport Development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3 920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423810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Environment and Energy Efficiency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 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3 785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60348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Human Resources Development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3 </a:t>
                      </a:r>
                      <a:r>
                        <a:rPr lang="hu-HU" sz="1800" u="none" strike="noStrike" dirty="0" smtClean="0">
                          <a:effectLst/>
                        </a:rPr>
                        <a:t>070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402516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Helvetica Light"/>
                        <a:buNone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Public Administration and Services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>
                          <a:effectLst/>
                        </a:rPr>
                        <a:t>935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5483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Rural Development Programme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4 174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5483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noProof="0" dirty="0" smtClean="0">
                          <a:effectLst/>
                        </a:rPr>
                        <a:t>  </a:t>
                      </a:r>
                      <a:r>
                        <a:rPr lang="en-GB" sz="1800" noProof="0" dirty="0" smtClean="0"/>
                        <a:t>Hungarian Fisheries O</a:t>
                      </a:r>
                      <a:r>
                        <a:rPr lang="en-GB" sz="1800" u="none" strike="noStrike" noProof="0" dirty="0" smtClean="0">
                          <a:effectLst/>
                        </a:rPr>
                        <a:t>perational Programme </a:t>
                      </a:r>
                      <a:r>
                        <a:rPr lang="en-GB" sz="1800" noProof="0" dirty="0" smtClean="0"/>
                        <a:t> 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51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5483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noProof="0" dirty="0" smtClean="0">
                          <a:effectLst/>
                        </a:rPr>
                        <a:t>  OP for Supporting Socially Disadvantaged Persons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111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5483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noProof="0" dirty="0" smtClean="0">
                          <a:effectLst/>
                        </a:rPr>
                        <a:t>         + direct Single Area Payment Scheme</a:t>
                      </a:r>
                      <a:endParaRPr lang="en-GB" sz="1800" b="0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7 643</a:t>
                      </a:r>
                      <a:endParaRPr lang="hu-HU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  <a:tr h="35483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800" u="none" strike="noStrike" noProof="0" dirty="0" smtClean="0">
                          <a:effectLst/>
                        </a:rPr>
                        <a:t>  Total</a:t>
                      </a:r>
                      <a:endParaRPr lang="en-GB" sz="1800" b="1" i="0" u="none" strike="noStrike" noProof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800" u="none" strike="noStrike" dirty="0" smtClean="0">
                          <a:effectLst/>
                        </a:rPr>
                        <a:t>37 400</a:t>
                      </a:r>
                      <a:endParaRPr lang="hu-HU" sz="18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525" marR="9525" marT="9522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hu-HU" b="1" dirty="0" smtClean="0"/>
              <a:t>S</a:t>
            </a:r>
            <a:r>
              <a:rPr lang="en-GB" b="1" dirty="0" smtClean="0"/>
              <a:t>elected </a:t>
            </a:r>
            <a:r>
              <a:rPr lang="en-GB" b="1" dirty="0"/>
              <a:t>Policy Instrument </a:t>
            </a:r>
            <a:endParaRPr lang="en-GB" altLang="sl-SI" dirty="0" smtClean="0"/>
          </a:p>
        </p:txBody>
      </p:sp>
      <p:graphicFrame>
        <p:nvGraphicFramePr>
          <p:cNvPr id="6" name="Tartalom hely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843953"/>
              </p:ext>
            </p:extLst>
          </p:nvPr>
        </p:nvGraphicFramePr>
        <p:xfrm>
          <a:off x="457200" y="1371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Tartalom hely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0240600"/>
              </p:ext>
            </p:extLst>
          </p:nvPr>
        </p:nvGraphicFramePr>
        <p:xfrm>
          <a:off x="457200" y="1371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Szövegdoboz 10"/>
          <p:cNvSpPr txBox="1">
            <a:spLocks noChangeArrowheads="1"/>
          </p:cNvSpPr>
          <p:nvPr/>
        </p:nvSpPr>
        <p:spPr bwMode="auto">
          <a:xfrm>
            <a:off x="2681288" y="5157788"/>
            <a:ext cx="3800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8. Financial Instruments</a:t>
            </a:r>
            <a:r>
              <a:rPr lang="hu-HU" altLang="hu-HU" dirty="0" smtClean="0">
                <a:solidFill>
                  <a:srgbClr val="045388"/>
                </a:solidFill>
                <a:latin typeface="+mn-lt"/>
              </a:rPr>
              <a:t> </a:t>
            </a: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≈ 2352 M EUR</a:t>
            </a:r>
          </a:p>
        </p:txBody>
      </p:sp>
      <p:sp>
        <p:nvSpPr>
          <p:cNvPr id="2" name="Téglalap 1"/>
          <p:cNvSpPr/>
          <p:nvPr/>
        </p:nvSpPr>
        <p:spPr>
          <a:xfrm>
            <a:off x="12556" y="971436"/>
            <a:ext cx="9131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Economic Development and Innovation Operational Programme  (</a:t>
            </a:r>
            <a:r>
              <a:rPr lang="hu-HU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EDI</a:t>
            </a:r>
            <a:r>
              <a:rPr lang="en-GB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OP)</a:t>
            </a:r>
            <a:r>
              <a:rPr lang="hu-HU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8 813 million EUR</a:t>
            </a:r>
            <a:endParaRPr lang="hu-H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zövegdoboz 4"/>
          <p:cNvSpPr txBox="1">
            <a:spLocks noChangeArrowheads="1"/>
          </p:cNvSpPr>
          <p:nvPr/>
        </p:nvSpPr>
        <p:spPr bwMode="auto">
          <a:xfrm>
            <a:off x="720725" y="2012950"/>
            <a:ext cx="9255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1. SME</a:t>
            </a:r>
          </a:p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 ≈ 1582 </a:t>
            </a:r>
          </a:p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M EUR</a:t>
            </a:r>
          </a:p>
        </p:txBody>
      </p:sp>
      <p:sp>
        <p:nvSpPr>
          <p:cNvPr id="18" name="Szövegdoboz 5"/>
          <p:cNvSpPr txBox="1">
            <a:spLocks noChangeArrowheads="1"/>
          </p:cNvSpPr>
          <p:nvPr/>
        </p:nvSpPr>
        <p:spPr bwMode="auto">
          <a:xfrm>
            <a:off x="2168525" y="1989138"/>
            <a:ext cx="873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2. R</a:t>
            </a:r>
            <a:r>
              <a:rPr lang="hu-HU" altLang="hu-HU" dirty="0" smtClean="0">
                <a:solidFill>
                  <a:srgbClr val="045388"/>
                </a:solidFill>
                <a:latin typeface="+mn-lt"/>
              </a:rPr>
              <a:t>+</a:t>
            </a: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I</a:t>
            </a:r>
          </a:p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≈ 1688 </a:t>
            </a:r>
          </a:p>
          <a:p>
            <a:pPr algn="ctr" eaLnBrk="1" hangingPunct="1">
              <a:defRPr/>
            </a:pPr>
            <a:r>
              <a:rPr lang="en-GB" altLang="hu-HU" dirty="0" smtClean="0">
                <a:solidFill>
                  <a:srgbClr val="045388"/>
                </a:solidFill>
                <a:latin typeface="+mn-lt"/>
              </a:rPr>
              <a:t>M EUR</a:t>
            </a:r>
          </a:p>
        </p:txBody>
      </p:sp>
      <p:sp>
        <p:nvSpPr>
          <p:cNvPr id="19" name="Szövegdoboz 6"/>
          <p:cNvSpPr txBox="1">
            <a:spLocks noChangeArrowheads="1"/>
          </p:cNvSpPr>
          <p:nvPr/>
        </p:nvSpPr>
        <p:spPr bwMode="auto">
          <a:xfrm>
            <a:off x="3552825" y="2012950"/>
            <a:ext cx="8207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3. ICT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≈ 455 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M EUR</a:t>
            </a:r>
          </a:p>
        </p:txBody>
      </p:sp>
      <p:sp>
        <p:nvSpPr>
          <p:cNvPr id="20" name="Szövegdoboz 7"/>
          <p:cNvSpPr txBox="1">
            <a:spLocks noChangeArrowheads="1"/>
          </p:cNvSpPr>
          <p:nvPr/>
        </p:nvSpPr>
        <p:spPr bwMode="auto">
          <a:xfrm>
            <a:off x="4727575" y="2012950"/>
            <a:ext cx="1050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4. Energy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≈ 226 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M EUR</a:t>
            </a:r>
          </a:p>
        </p:txBody>
      </p:sp>
      <p:sp>
        <p:nvSpPr>
          <p:cNvPr id="21" name="Szövegdoboz 8"/>
          <p:cNvSpPr txBox="1">
            <a:spLocks noChangeArrowheads="1"/>
          </p:cNvSpPr>
          <p:nvPr/>
        </p:nvSpPr>
        <p:spPr bwMode="auto">
          <a:xfrm>
            <a:off x="5940425" y="1981200"/>
            <a:ext cx="13573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sz="1200" b="1" dirty="0" smtClean="0">
                <a:solidFill>
                  <a:srgbClr val="045388"/>
                </a:solidFill>
                <a:latin typeface="+mn-lt"/>
              </a:rPr>
              <a:t>5. and 6. Employment and training</a:t>
            </a:r>
          </a:p>
          <a:p>
            <a:pPr algn="ctr" eaLnBrk="1" hangingPunct="1">
              <a:defRPr/>
            </a:pPr>
            <a:r>
              <a:rPr lang="en-GB" altLang="hu-HU" sz="1200" b="1" dirty="0" smtClean="0">
                <a:solidFill>
                  <a:srgbClr val="045388"/>
                </a:solidFill>
                <a:latin typeface="+mn-lt"/>
              </a:rPr>
              <a:t>≈ 2</a:t>
            </a:r>
            <a:r>
              <a:rPr lang="hu-HU" altLang="hu-HU" sz="1200" b="1" dirty="0" smtClean="0">
                <a:solidFill>
                  <a:srgbClr val="045388"/>
                </a:solidFill>
                <a:latin typeface="+mn-lt"/>
              </a:rPr>
              <a:t>150</a:t>
            </a:r>
            <a:endParaRPr lang="en-GB" altLang="hu-HU" sz="1200" b="1" dirty="0" smtClean="0">
              <a:solidFill>
                <a:srgbClr val="045388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-GB" altLang="hu-HU" sz="1200" b="1" dirty="0" smtClean="0">
                <a:solidFill>
                  <a:srgbClr val="045388"/>
                </a:solidFill>
                <a:latin typeface="+mn-lt"/>
              </a:rPr>
              <a:t>M EUR</a:t>
            </a:r>
          </a:p>
        </p:txBody>
      </p:sp>
      <p:sp>
        <p:nvSpPr>
          <p:cNvPr id="22" name="Szövegdoboz 9"/>
          <p:cNvSpPr txBox="1">
            <a:spLocks noChangeArrowheads="1"/>
          </p:cNvSpPr>
          <p:nvPr/>
        </p:nvSpPr>
        <p:spPr bwMode="auto">
          <a:xfrm>
            <a:off x="7369175" y="2060575"/>
            <a:ext cx="13065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7.T</a:t>
            </a:r>
            <a:r>
              <a:rPr lang="hu-HU" altLang="hu-HU" smtClean="0">
                <a:solidFill>
                  <a:srgbClr val="045388"/>
                </a:solidFill>
                <a:latin typeface="+mn-lt"/>
              </a:rPr>
              <a:t>o</a:t>
            </a:r>
            <a:r>
              <a:rPr lang="en-GB" altLang="hu-HU" smtClean="0">
                <a:solidFill>
                  <a:srgbClr val="045388"/>
                </a:solidFill>
                <a:latin typeface="+mn-lt"/>
              </a:rPr>
              <a:t>urism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≈ 361</a:t>
            </a:r>
          </a:p>
          <a:p>
            <a:pPr algn="ctr" eaLnBrk="1" hangingPunct="1">
              <a:defRPr/>
            </a:pPr>
            <a:r>
              <a:rPr lang="en-GB" altLang="hu-HU" smtClean="0">
                <a:solidFill>
                  <a:srgbClr val="045388"/>
                </a:solidFill>
                <a:latin typeface="+mn-lt"/>
              </a:rPr>
              <a:t> M EUR</a:t>
            </a:r>
          </a:p>
        </p:txBody>
      </p:sp>
    </p:spTree>
    <p:extLst>
      <p:ext uri="{BB962C8B-B14F-4D97-AF65-F5344CB8AC3E}">
        <p14:creationId xmlns:p14="http://schemas.microsoft.com/office/powerpoint/2010/main" val="184925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US" altLang="sl-SI" dirty="0" smtClean="0"/>
              <a:t>Strategic </a:t>
            </a:r>
            <a:r>
              <a:rPr lang="en-US" altLang="sl-SI" dirty="0"/>
              <a:t>focus </a:t>
            </a:r>
            <a:r>
              <a:rPr lang="en-US" altLang="sl-SI" sz="2400" dirty="0"/>
              <a:t>of the Policy Instrument</a:t>
            </a:r>
            <a:r>
              <a:rPr lang="en-US" altLang="sl-SI" dirty="0"/>
              <a:t> 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1" y="1368425"/>
            <a:ext cx="8229599" cy="5012903"/>
          </a:xfrm>
        </p:spPr>
        <p:txBody>
          <a:bodyPr rtlCol="0">
            <a:noAutofit/>
          </a:bodyPr>
          <a:lstStyle/>
          <a:p>
            <a:pPr lvl="0" algn="just"/>
            <a:r>
              <a:rPr lang="en-US" sz="2000" i="1" dirty="0"/>
              <a:t>Thematic priorities:</a:t>
            </a:r>
          </a:p>
          <a:p>
            <a:pPr lvl="0" algn="just"/>
            <a:r>
              <a:rPr lang="en-US" sz="2000" b="0" i="1" dirty="0">
                <a:solidFill>
                  <a:srgbClr val="FF0000"/>
                </a:solidFill>
              </a:rPr>
              <a:t>TO1 - Research and innovation</a:t>
            </a:r>
          </a:p>
          <a:p>
            <a:pPr lvl="0" algn="just"/>
            <a:endParaRPr lang="hu-HU" sz="2000" b="0" i="1" dirty="0" smtClean="0"/>
          </a:p>
          <a:p>
            <a:pPr lvl="0" algn="just"/>
            <a:endParaRPr lang="hu-HU" sz="2000" b="0" i="1" dirty="0"/>
          </a:p>
          <a:p>
            <a:pPr lvl="0" algn="just"/>
            <a:endParaRPr lang="hu-HU" sz="2000" b="0" i="1" dirty="0" smtClean="0"/>
          </a:p>
          <a:p>
            <a:pPr lvl="0" algn="just"/>
            <a:endParaRPr lang="hu-HU" sz="2000" b="0" i="1" dirty="0" smtClean="0"/>
          </a:p>
          <a:p>
            <a:pPr lvl="0" algn="just"/>
            <a:endParaRPr lang="hu-HU" sz="2000" b="0" i="1" dirty="0"/>
          </a:p>
          <a:p>
            <a:pPr lvl="0" algn="just"/>
            <a:r>
              <a:rPr lang="en-US" sz="2000" b="0" i="1" dirty="0" smtClean="0"/>
              <a:t>TO2 </a:t>
            </a:r>
            <a:r>
              <a:rPr lang="en-US" sz="2000" b="0" i="1" dirty="0"/>
              <a:t>- Information and communication technologies</a:t>
            </a:r>
          </a:p>
          <a:p>
            <a:pPr lvl="0" algn="just"/>
            <a:r>
              <a:rPr lang="en-US" sz="2000" b="0" i="1" dirty="0"/>
              <a:t>TO3 - SMEs competitiveness</a:t>
            </a:r>
          </a:p>
          <a:p>
            <a:pPr lvl="0" algn="just"/>
            <a:r>
              <a:rPr lang="en-US" sz="2000" b="0" i="1" dirty="0"/>
              <a:t>TO4 - Low-carbon economy</a:t>
            </a:r>
          </a:p>
          <a:p>
            <a:pPr lvl="0" algn="just"/>
            <a:r>
              <a:rPr lang="en-US" sz="2000" b="0" i="1" dirty="0"/>
              <a:t>TO6 - Environment and resource efficiency</a:t>
            </a:r>
          </a:p>
          <a:p>
            <a:pPr lvl="0" algn="just"/>
            <a:r>
              <a:rPr lang="en-US" sz="2000" b="0" i="1" dirty="0"/>
              <a:t>TO8 - Employment and </a:t>
            </a:r>
            <a:r>
              <a:rPr lang="en-US" sz="2000" b="0" i="1" dirty="0" err="1"/>
              <a:t>labour</a:t>
            </a:r>
            <a:r>
              <a:rPr lang="en-US" sz="2000" b="0" i="1" dirty="0"/>
              <a:t> market</a:t>
            </a:r>
          </a:p>
          <a:p>
            <a:pPr lvl="0" algn="just"/>
            <a:r>
              <a:rPr lang="en-US" sz="2000" b="0" i="1" dirty="0"/>
              <a:t>TO10 - Education and </a:t>
            </a:r>
            <a:r>
              <a:rPr lang="en-US" sz="2000" b="0" i="1" dirty="0" smtClean="0"/>
              <a:t>training</a:t>
            </a:r>
            <a:endParaRPr lang="en-GB" sz="2000" b="0" i="1" dirty="0"/>
          </a:p>
        </p:txBody>
      </p:sp>
      <p:sp>
        <p:nvSpPr>
          <p:cNvPr id="3" name="Téglalap 2"/>
          <p:cNvSpPr/>
          <p:nvPr/>
        </p:nvSpPr>
        <p:spPr>
          <a:xfrm>
            <a:off x="1187624" y="2128411"/>
            <a:ext cx="7499176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Total allocation for RDI calls (with closed and open topics): </a:t>
            </a:r>
            <a:endParaRPr lang="hu-HU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20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u-HU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2340 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hu-HU" altLang="hu-HU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illion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EUR for 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R&amp;D&amp;I</a:t>
            </a:r>
            <a:endParaRPr lang="hu-HU" altLang="hu-HU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20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u-HU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hu-HU" altLang="hu-HU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hu-HU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altLang="hu-HU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twice</a:t>
            </a:r>
            <a:r>
              <a:rPr lang="hu-HU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compared </a:t>
            </a:r>
            <a:r>
              <a:rPr lang="en-GB" alt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2007-</a:t>
            </a:r>
            <a:r>
              <a:rPr lang="hu-HU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GB" alt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13)</a:t>
            </a:r>
            <a:endParaRPr lang="hu-HU" altLang="hu-HU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192088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u-HU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resources</a:t>
            </a:r>
            <a:r>
              <a:rPr 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financial</a:t>
            </a:r>
            <a:r>
              <a:rPr lang="hu-HU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instruments</a:t>
            </a:r>
            <a:endParaRPr lang="en-GB" altLang="hu-HU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Approved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RDI projects so far: </a:t>
            </a: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392</a:t>
            </a:r>
            <a:r>
              <a:rPr 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hu-HU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Commitment for the approved projects so far: </a:t>
            </a: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850 </a:t>
            </a:r>
            <a:r>
              <a:rPr 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illion</a:t>
            </a:r>
            <a:r>
              <a:rPr lang="en-GB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EUR.</a:t>
            </a:r>
            <a:endParaRPr lang="hu-HU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47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0" y="1251"/>
            <a:ext cx="6156176" cy="1090795"/>
          </a:xfrm>
        </p:spPr>
        <p:txBody>
          <a:bodyPr/>
          <a:lstStyle/>
          <a:p>
            <a:pPr algn="ctr"/>
            <a:r>
              <a:rPr lang="en-US" altLang="sl-SI" sz="3600" b="1" dirty="0"/>
              <a:t>Indicative proportion </a:t>
            </a:r>
            <a:r>
              <a:rPr lang="en-US" altLang="sl-SI" sz="3600" b="1" dirty="0" smtClean="0"/>
              <a:t>of</a:t>
            </a:r>
            <a:r>
              <a:rPr lang="hu-HU" altLang="sl-SI" sz="3600" b="1" dirty="0" smtClean="0"/>
              <a:t/>
            </a:r>
            <a:br>
              <a:rPr lang="hu-HU" altLang="sl-SI" sz="3600" b="1" dirty="0" smtClean="0"/>
            </a:br>
            <a:r>
              <a:rPr lang="en-US" altLang="sl-SI" sz="3600" b="1" dirty="0" smtClean="0"/>
              <a:t>financial instruments</a:t>
            </a:r>
            <a:endParaRPr lang="en-GB" altLang="sl-SI" sz="3600" b="1" dirty="0" smtClean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76478525"/>
              </p:ext>
            </p:extLst>
          </p:nvPr>
        </p:nvGraphicFramePr>
        <p:xfrm>
          <a:off x="179511" y="1092047"/>
          <a:ext cx="6985197" cy="5865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Szövegdoboz 22"/>
          <p:cNvSpPr txBox="1"/>
          <p:nvPr/>
        </p:nvSpPr>
        <p:spPr>
          <a:xfrm>
            <a:off x="7229898" y="1916832"/>
            <a:ext cx="1734590" cy="707886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2014-20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2</a:t>
            </a:r>
            <a:r>
              <a:rPr lang="hu-HU" sz="2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352 m EUR</a:t>
            </a:r>
            <a:endParaRPr lang="en-US" sz="2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24" name="Szövegdoboz 24"/>
          <p:cNvSpPr txBox="1">
            <a:spLocks noChangeArrowheads="1"/>
          </p:cNvSpPr>
          <p:nvPr/>
        </p:nvSpPr>
        <p:spPr bwMode="auto">
          <a:xfrm>
            <a:off x="7308725" y="4799111"/>
            <a:ext cx="1655763" cy="64611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2007-13</a:t>
            </a:r>
          </a:p>
          <a:p>
            <a:pPr algn="ctr" eaLnBrk="1" hangingPunct="1"/>
            <a:r>
              <a:rPr lang="en-US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727 m EUR</a:t>
            </a:r>
            <a:endParaRPr lang="en-US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25" name="Felfelé nyíl 24"/>
          <p:cNvSpPr/>
          <p:nvPr/>
        </p:nvSpPr>
        <p:spPr>
          <a:xfrm>
            <a:off x="7668344" y="3068960"/>
            <a:ext cx="864096" cy="1285858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églalap 24"/>
          <p:cNvSpPr>
            <a:spLocks noChangeArrowheads="1"/>
          </p:cNvSpPr>
          <p:nvPr/>
        </p:nvSpPr>
        <p:spPr bwMode="auto">
          <a:xfrm>
            <a:off x="395536" y="1691516"/>
            <a:ext cx="688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hu-HU" b="1" dirty="0" smtClean="0">
                <a:latin typeface="Garamond" pitchFamily="18" charset="0"/>
              </a:rPr>
              <a:t>TO 3</a:t>
            </a:r>
            <a:endParaRPr lang="en-US" sz="1200" b="1" dirty="0">
              <a:latin typeface="Garamond" pitchFamily="18" charset="0"/>
            </a:endParaRPr>
          </a:p>
        </p:txBody>
      </p:sp>
      <p:sp>
        <p:nvSpPr>
          <p:cNvPr id="31" name="Téglalap 24"/>
          <p:cNvSpPr>
            <a:spLocks noChangeArrowheads="1"/>
          </p:cNvSpPr>
          <p:nvPr/>
        </p:nvSpPr>
        <p:spPr bwMode="auto">
          <a:xfrm>
            <a:off x="899592" y="2771636"/>
            <a:ext cx="688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hu-HU" b="1" dirty="0" smtClean="0">
                <a:latin typeface="Garamond" pitchFamily="18" charset="0"/>
              </a:rPr>
              <a:t>TO 1</a:t>
            </a:r>
            <a:endParaRPr lang="en-US" sz="1200" b="1" dirty="0">
              <a:latin typeface="Garamond" pitchFamily="18" charset="0"/>
            </a:endParaRPr>
          </a:p>
        </p:txBody>
      </p:sp>
      <p:sp>
        <p:nvSpPr>
          <p:cNvPr id="32" name="Téglalap 24"/>
          <p:cNvSpPr>
            <a:spLocks noChangeArrowheads="1"/>
          </p:cNvSpPr>
          <p:nvPr/>
        </p:nvSpPr>
        <p:spPr bwMode="auto">
          <a:xfrm>
            <a:off x="1043608" y="3840053"/>
            <a:ext cx="688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hu-HU" b="1" dirty="0" smtClean="0">
                <a:latin typeface="Garamond" pitchFamily="18" charset="0"/>
              </a:rPr>
              <a:t>TO 2</a:t>
            </a:r>
            <a:endParaRPr lang="en-US" sz="1200" b="1" dirty="0">
              <a:latin typeface="Garamond" pitchFamily="18" charset="0"/>
            </a:endParaRPr>
          </a:p>
        </p:txBody>
      </p:sp>
      <p:sp>
        <p:nvSpPr>
          <p:cNvPr id="33" name="Téglalap 24"/>
          <p:cNvSpPr>
            <a:spLocks noChangeArrowheads="1"/>
          </p:cNvSpPr>
          <p:nvPr/>
        </p:nvSpPr>
        <p:spPr bwMode="auto">
          <a:xfrm>
            <a:off x="899591" y="4937501"/>
            <a:ext cx="688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hu-HU" b="1" dirty="0" smtClean="0">
                <a:latin typeface="Garamond" pitchFamily="18" charset="0"/>
              </a:rPr>
              <a:t>TO 4</a:t>
            </a:r>
            <a:endParaRPr lang="en-US" sz="1200" b="1" dirty="0">
              <a:latin typeface="Garamond" pitchFamily="18" charset="0"/>
            </a:endParaRPr>
          </a:p>
        </p:txBody>
      </p:sp>
      <p:sp>
        <p:nvSpPr>
          <p:cNvPr id="34" name="Téglalap 24"/>
          <p:cNvSpPr>
            <a:spLocks noChangeArrowheads="1"/>
          </p:cNvSpPr>
          <p:nvPr/>
        </p:nvSpPr>
        <p:spPr bwMode="auto">
          <a:xfrm>
            <a:off x="395699" y="6034949"/>
            <a:ext cx="6883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hu-HU" b="1" dirty="0" smtClean="0">
                <a:latin typeface="Garamond" pitchFamily="18" charset="0"/>
              </a:rPr>
              <a:t>TO 8</a:t>
            </a:r>
            <a:endParaRPr lang="en-US" sz="12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17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/>
          <a:lstStyle/>
          <a:p>
            <a:r>
              <a:rPr lang="en-GB" b="1" dirty="0"/>
              <a:t>Management Structure of the Policy Instrument 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0" y="1700807"/>
            <a:ext cx="9144000" cy="4850805"/>
          </a:xfrm>
        </p:spPr>
        <p:txBody>
          <a:bodyPr rtlCol="0">
            <a:normAutofit lnSpcReduction="10000"/>
          </a:bodyPr>
          <a:lstStyle/>
          <a:p>
            <a:pPr marL="93663" lvl="2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dirty="0" smtClean="0"/>
              <a:t>EDIOP´s </a:t>
            </a:r>
            <a:r>
              <a:rPr lang="en-GB" b="1" dirty="0" smtClean="0"/>
              <a:t>Managing Authority (MA) </a:t>
            </a:r>
            <a:r>
              <a:rPr lang="en-GB" dirty="0" smtClean="0"/>
              <a:t>is the Deputy State Secretariat of Economic Development Programmes</a:t>
            </a:r>
            <a:r>
              <a:rPr lang="hu-HU" dirty="0" smtClean="0"/>
              <a:t> (DSS EDP)</a:t>
            </a:r>
            <a:r>
              <a:rPr lang="en-GB" dirty="0" smtClean="0"/>
              <a:t> in the Ministry for National Economy of Hungary (</a:t>
            </a:r>
            <a:r>
              <a:rPr lang="en-GB" dirty="0" err="1" smtClean="0"/>
              <a:t>MoNE</a:t>
            </a:r>
            <a:r>
              <a:rPr lang="en-GB" dirty="0" smtClean="0"/>
              <a:t>)</a:t>
            </a:r>
            <a:r>
              <a:rPr lang="hu-HU" dirty="0" smtClean="0"/>
              <a:t>;</a:t>
            </a:r>
          </a:p>
          <a:p>
            <a:pPr marL="93663" lvl="2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hu-HU" dirty="0" err="1" smtClean="0"/>
              <a:t>Coordinating</a:t>
            </a:r>
            <a:r>
              <a:rPr lang="hu-HU" dirty="0" smtClean="0"/>
              <a:t> body </a:t>
            </a:r>
            <a:r>
              <a:rPr lang="hu-HU" dirty="0" err="1" smtClean="0"/>
              <a:t>among</a:t>
            </a:r>
            <a:r>
              <a:rPr lang="hu-HU" dirty="0" smtClean="0"/>
              <a:t> </a:t>
            </a:r>
            <a:r>
              <a:rPr lang="hu-HU" dirty="0" err="1" smtClean="0"/>
              <a:t>MAs</a:t>
            </a:r>
            <a:r>
              <a:rPr lang="hu-HU" dirty="0" smtClean="0"/>
              <a:t> of </a:t>
            </a:r>
            <a:r>
              <a:rPr lang="hu-HU" dirty="0" err="1" smtClean="0"/>
              <a:t>OPs</a:t>
            </a:r>
            <a:r>
              <a:rPr lang="hu-HU" dirty="0" smtClean="0"/>
              <a:t>: </a:t>
            </a:r>
            <a:r>
              <a:rPr lang="hu-HU" dirty="0" err="1" smtClean="0"/>
              <a:t>Prime</a:t>
            </a:r>
            <a:r>
              <a:rPr lang="hu-HU" dirty="0" smtClean="0"/>
              <a:t> </a:t>
            </a:r>
            <a:r>
              <a:rPr lang="hu-HU" dirty="0" err="1" smtClean="0"/>
              <a:t>Minister’s</a:t>
            </a:r>
            <a:r>
              <a:rPr lang="hu-HU" dirty="0" smtClean="0"/>
              <a:t> Office</a:t>
            </a:r>
            <a:r>
              <a:rPr lang="hu-HU" dirty="0" smtClean="0"/>
              <a:t> </a:t>
            </a:r>
            <a:endParaRPr lang="en-GB" dirty="0" smtClean="0"/>
          </a:p>
          <a:p>
            <a:pPr marL="93663" lvl="2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GB" dirty="0" smtClean="0"/>
              <a:t>Defining the policy, the implementation and the professional </a:t>
            </a:r>
            <a:r>
              <a:rPr lang="en-GB" b="1" dirty="0" smtClean="0"/>
              <a:t>content + e</a:t>
            </a:r>
            <a:r>
              <a:rPr lang="hu-HU" b="1" dirty="0" smtClean="0"/>
              <a:t>v</a:t>
            </a:r>
            <a:r>
              <a:rPr lang="en-GB" b="1" dirty="0" err="1" smtClean="0"/>
              <a:t>aluation</a:t>
            </a:r>
            <a:r>
              <a:rPr lang="en-GB" b="1" dirty="0" smtClean="0"/>
              <a:t> </a:t>
            </a:r>
            <a:r>
              <a:rPr lang="en-GB" dirty="0" smtClean="0"/>
              <a:t>of applications: </a:t>
            </a:r>
            <a:r>
              <a:rPr lang="en-GB" b="1" dirty="0" err="1" smtClean="0"/>
              <a:t>MoNE</a:t>
            </a:r>
            <a:r>
              <a:rPr lang="en-GB" dirty="0" smtClean="0"/>
              <a:t> &amp; </a:t>
            </a:r>
            <a:r>
              <a:rPr lang="en-GB" b="1" dirty="0" smtClean="0"/>
              <a:t>PA2: NRDI Office </a:t>
            </a:r>
            <a:r>
              <a:rPr lang="en-GB" dirty="0" smtClean="0"/>
              <a:t>(National Research, Development and Innovation Office)</a:t>
            </a:r>
            <a:r>
              <a:rPr lang="hu-HU" dirty="0" smtClean="0"/>
              <a:t>;</a:t>
            </a:r>
            <a:endParaRPr lang="en-GB" dirty="0" smtClean="0"/>
          </a:p>
          <a:p>
            <a:pPr marL="93663" lvl="2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hu-HU" b="1" dirty="0" smtClean="0"/>
              <a:t>I</a:t>
            </a:r>
            <a:r>
              <a:rPr lang="en-US" b="1" dirty="0" err="1" smtClean="0"/>
              <a:t>ntermediate</a:t>
            </a:r>
            <a:r>
              <a:rPr lang="en-US" b="1" dirty="0" smtClean="0"/>
              <a:t> </a:t>
            </a:r>
            <a:r>
              <a:rPr lang="en-US" b="1" dirty="0"/>
              <a:t>bodies (IB) </a:t>
            </a:r>
            <a:r>
              <a:rPr lang="en-US" dirty="0"/>
              <a:t>are managed by the </a:t>
            </a:r>
            <a:r>
              <a:rPr lang="en-US" dirty="0" smtClean="0"/>
              <a:t>ministries</a:t>
            </a:r>
            <a:r>
              <a:rPr lang="hu-HU" dirty="0" smtClean="0"/>
              <a:t>: </a:t>
            </a:r>
            <a:r>
              <a:rPr lang="hu-HU" dirty="0" err="1" smtClean="0"/>
              <a:t>MoNE</a:t>
            </a:r>
            <a:r>
              <a:rPr lang="hu-HU" dirty="0" smtClean="0"/>
              <a:t> – DSS EDP;</a:t>
            </a:r>
          </a:p>
          <a:p>
            <a:pPr marL="93663" lvl="2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dirty="0" smtClean="0"/>
              <a:t>A </a:t>
            </a:r>
            <a:r>
              <a:rPr lang="en-US" dirty="0"/>
              <a:t>specific actor - the </a:t>
            </a:r>
            <a:r>
              <a:rPr lang="en-US" b="1" dirty="0"/>
              <a:t>Hungarian Development Bank </a:t>
            </a:r>
            <a:r>
              <a:rPr lang="en-US" dirty="0"/>
              <a:t>- is involved in the implementation of the 8th funding priority axis as financial intermediate body for the </a:t>
            </a:r>
            <a:r>
              <a:rPr lang="en-US" b="1" dirty="0"/>
              <a:t>Financial Instruments</a:t>
            </a:r>
            <a:r>
              <a:rPr lang="en-US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6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hu-HU" b="1" dirty="0" smtClean="0"/>
              <a:t/>
            </a:r>
            <a:br>
              <a:rPr lang="hu-HU" b="1" dirty="0" smtClean="0"/>
            </a:br>
            <a:r>
              <a:rPr lang="en-GB" b="1" dirty="0" smtClean="0"/>
              <a:t>Key </a:t>
            </a:r>
            <a:r>
              <a:rPr lang="en-GB" b="1" dirty="0"/>
              <a:t>Stakeholders of </a:t>
            </a:r>
            <a:r>
              <a:rPr lang="hu-HU" b="1" dirty="0" smtClean="0"/>
              <a:t/>
            </a:r>
            <a:br>
              <a:rPr lang="hu-HU" b="1" dirty="0" smtClean="0"/>
            </a:br>
            <a:r>
              <a:rPr lang="en-GB" b="1" dirty="0" smtClean="0"/>
              <a:t>Home </a:t>
            </a:r>
            <a:r>
              <a:rPr lang="en-GB" b="1" dirty="0"/>
              <a:t>Care R&amp;I sector </a:t>
            </a:r>
            <a:r>
              <a:rPr lang="hu-HU" dirty="0"/>
              <a:t/>
            </a:r>
            <a:br>
              <a:rPr lang="hu-HU" dirty="0"/>
            </a:br>
            <a:endParaRPr lang="en-GB" altLang="sl-SI" dirty="0" smtClean="0"/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144135"/>
              </p:ext>
            </p:extLst>
          </p:nvPr>
        </p:nvGraphicFramePr>
        <p:xfrm>
          <a:off x="179512" y="1397000"/>
          <a:ext cx="871296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4"/>
                <a:gridCol w="43564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PROVIDERS OF HEALTHCARE: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Association for Home Care and Hospice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Hospice-Palliative Association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Hospital Association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Association of Hungarian Medical Societies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Association of Hungarian Health Visitors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Charity Service of the Order of Malta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Red Cross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Nurses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og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General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Practitioners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Voluntary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organisations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Family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members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privates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formal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informal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ways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hu-H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BUSINESSES AND BUSINESS SUPPORTING ACTORS: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ICT ASSOCIATION OF HUNGARY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Association of Science and Technology Parks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Association of Health Technology Suppliers and Medical Device Manufacturers, Hungary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Association of Medical Device Manufacturers, Hungary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In Vitro Diagnostic Association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Pharmaceutical Manufacturers` Association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Association of Innovative Pharmaceutical Manufacturers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Medical Instruments Producers and Service Providers Cluster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Biotechnology Innovation Base Cluster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err="1" smtClean="0">
                          <a:solidFill>
                            <a:schemeClr val="tx1"/>
                          </a:solidFill>
                        </a:rPr>
                        <a:t>PharmAgora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 Quality of Life Cluster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FEDERATION OF HUNGARIAN CLUSTERS</a:t>
                      </a:r>
                    </a:p>
                    <a:p>
                      <a:endParaRPr lang="hu-H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RESEARCH: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University of Debrecen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University of </a:t>
                      </a:r>
                      <a:r>
                        <a:rPr lang="en-US" sz="1050" b="0" dirty="0" err="1" smtClean="0">
                          <a:solidFill>
                            <a:schemeClr val="tx1"/>
                          </a:solidFill>
                        </a:rPr>
                        <a:t>Pécs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University of Szeged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Semmelweis University, Budapest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err="1" smtClean="0">
                          <a:solidFill>
                            <a:schemeClr val="tx1"/>
                          </a:solidFill>
                        </a:rPr>
                        <a:t>Eötvös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 Loránd University, Budapest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BUDAPEST UNIVERSITY OF TECHNOLOGY AND ECONOMICS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Healthcare Technologies (at its foundation: Biomedical Engineering) Knowledge Centre of the Budapest University of Technology and Economics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Other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universities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faculties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medical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hu-HU" sz="1050" b="0" dirty="0" err="1" smtClean="0">
                          <a:solidFill>
                            <a:schemeClr val="tx1"/>
                          </a:solidFill>
                        </a:rPr>
                        <a:t>pharma</a:t>
                      </a:r>
                      <a:r>
                        <a:rPr lang="hu-HU" sz="105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hu-HU" sz="1050" b="0" baseline="0" dirty="0" smtClean="0">
                          <a:solidFill>
                            <a:schemeClr val="tx1"/>
                          </a:solidFill>
                        </a:rPr>
                        <a:t> ICT, </a:t>
                      </a:r>
                      <a:r>
                        <a:rPr lang="hu-HU" sz="1050" b="0" baseline="0" dirty="0" err="1" smtClean="0">
                          <a:solidFill>
                            <a:schemeClr val="tx1"/>
                          </a:solidFill>
                        </a:rPr>
                        <a:t>techology</a:t>
                      </a:r>
                      <a:r>
                        <a:rPr lang="hu-HU" sz="105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hu-HU" sz="105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Institute for Nuclear Research, Hungarian Academy of Sciences (Debrecen)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Academy of Sciences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Academy of Sciences Wigner Research Centre for Physics</a:t>
                      </a:r>
                    </a:p>
                    <a:p>
                      <a:endParaRPr lang="hu-H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PUBLIC INSTITUTONS: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Ministry for National Economy of Hungary (</a:t>
                      </a:r>
                      <a:r>
                        <a:rPr lang="en-US" sz="1050" b="0" dirty="0" err="1" smtClean="0">
                          <a:solidFill>
                            <a:schemeClr val="tx1"/>
                          </a:solidFill>
                        </a:rPr>
                        <a:t>MoNE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Research, Development and Innovation Office (NRDI Office)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Hungarian Development Bank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Ministry of Human Resources</a:t>
                      </a:r>
                    </a:p>
                    <a:p>
                      <a:pPr marL="363538" lvl="1" indent="-171450">
                        <a:buFont typeface="Courier New" panose="02070309020205020404" pitchFamily="49" charset="0"/>
                        <a:buChar char="o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Minister of State for Healthcare, Ministry of Human Resources</a:t>
                      </a:r>
                    </a:p>
                    <a:p>
                      <a:pPr marL="363538" lvl="1" indent="-171450">
                        <a:buFont typeface="Courier New" panose="02070309020205020404" pitchFamily="49" charset="0"/>
                        <a:buChar char="o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Minister of State for Family and Youth Affairs, Ministry of Human Resources</a:t>
                      </a:r>
                    </a:p>
                    <a:p>
                      <a:pPr marL="363538" lvl="1" indent="-171450">
                        <a:buFont typeface="Courier New" panose="02070309020205020404" pitchFamily="49" charset="0"/>
                        <a:buChar char="o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Minister of State for Social Affairs and Inclusion, Ministry of Human Resources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Health Insurance Fund Administration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Public Health and Medical Officer Service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Institute for Health Development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Institute of Pharmacy and Nutrition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National Health Service Centre</a:t>
                      </a:r>
                      <a:endParaRPr lang="hu-HU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561975"/>
          </a:xfrm>
        </p:spPr>
        <p:txBody>
          <a:bodyPr/>
          <a:lstStyle/>
          <a:p>
            <a:r>
              <a:rPr lang="en-GB" b="1" dirty="0" smtClean="0"/>
              <a:t>Home Care R&amp;I sector</a:t>
            </a:r>
            <a:r>
              <a:rPr lang="hu-HU" b="1" dirty="0" smtClean="0"/>
              <a:t> - </a:t>
            </a:r>
            <a:r>
              <a:rPr lang="hu-HU" b="1" dirty="0"/>
              <a:t>SWOT</a:t>
            </a:r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b="1" dirty="0" smtClean="0"/>
              <a:t>QHC – </a:t>
            </a:r>
            <a:r>
              <a:rPr lang="hu-HU" b="1" dirty="0" err="1" smtClean="0"/>
              <a:t>Unmet</a:t>
            </a:r>
            <a:r>
              <a:rPr lang="hu-HU" b="1" dirty="0" smtClean="0"/>
              <a:t> </a:t>
            </a:r>
            <a:r>
              <a:rPr lang="hu-HU" b="1" dirty="0" err="1" smtClean="0"/>
              <a:t>needs</a:t>
            </a:r>
            <a:endParaRPr lang="en-GB" altLang="sl-SI" dirty="0" smtClean="0"/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77409"/>
              </p:ext>
            </p:extLst>
          </p:nvPr>
        </p:nvGraphicFramePr>
        <p:xfrm>
          <a:off x="251520" y="1994565"/>
          <a:ext cx="8640960" cy="438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2232248"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Continuous innovation in the care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service solutions and procedures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 knowledge about and/or in using the new technologies,</a:t>
                      </a:r>
                    </a:p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Weak motivation 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</a:tr>
              <a:tr h="2154515">
                <a:tc>
                  <a:txBody>
                    <a:bodyPr/>
                    <a:lstStyle/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E/M/</a:t>
                      </a:r>
                      <a:r>
                        <a:rPr lang="en-GB" sz="3200" noProof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TELEhealth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environment</a:t>
                      </a:r>
                      <a:r>
                        <a:rPr lang="hu-HU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  <a:endParaRPr lang="en-GB" sz="3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RIS3 and OP objectives and support</a:t>
                      </a:r>
                      <a:endParaRPr lang="en-GB" sz="32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 clear advantages 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and/or restricted calls</a:t>
                      </a:r>
                      <a:r>
                        <a:rPr lang="hu-HU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ctr"/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venture/angel capital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</a:tr>
            </a:tbl>
          </a:graphicData>
        </a:graphic>
      </p:graphicFrame>
      <p:sp>
        <p:nvSpPr>
          <p:cNvPr id="2" name="Téglalap 1"/>
          <p:cNvSpPr/>
          <p:nvPr/>
        </p:nvSpPr>
        <p:spPr>
          <a:xfrm>
            <a:off x="251520" y="1299335"/>
            <a:ext cx="3642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PROVIDERS OF HEALTHCARE:</a:t>
            </a:r>
          </a:p>
        </p:txBody>
      </p:sp>
      <p:sp>
        <p:nvSpPr>
          <p:cNvPr id="12" name="Téglalap 11"/>
          <p:cNvSpPr/>
          <p:nvPr/>
        </p:nvSpPr>
        <p:spPr>
          <a:xfrm>
            <a:off x="251520" y="1299335"/>
            <a:ext cx="8640960" cy="369332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Téglalap 13"/>
          <p:cNvSpPr/>
          <p:nvPr/>
        </p:nvSpPr>
        <p:spPr>
          <a:xfrm>
            <a:off x="128990" y="1772816"/>
            <a:ext cx="33855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S</a:t>
            </a:r>
            <a:endParaRPr lang="hu-HU" dirty="0"/>
          </a:p>
        </p:txBody>
      </p:sp>
      <p:sp>
        <p:nvSpPr>
          <p:cNvPr id="15" name="Téglalap 14"/>
          <p:cNvSpPr/>
          <p:nvPr/>
        </p:nvSpPr>
        <p:spPr>
          <a:xfrm>
            <a:off x="8633822" y="1772816"/>
            <a:ext cx="40267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W</a:t>
            </a:r>
            <a:endParaRPr lang="hu-HU" dirty="0"/>
          </a:p>
        </p:txBody>
      </p:sp>
      <p:sp>
        <p:nvSpPr>
          <p:cNvPr id="16" name="Téglalap 15"/>
          <p:cNvSpPr/>
          <p:nvPr/>
        </p:nvSpPr>
        <p:spPr>
          <a:xfrm>
            <a:off x="107504" y="6156012"/>
            <a:ext cx="36420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O</a:t>
            </a:r>
            <a:endParaRPr lang="hu-HU" dirty="0"/>
          </a:p>
        </p:txBody>
      </p:sp>
      <p:sp>
        <p:nvSpPr>
          <p:cNvPr id="17" name="Téglalap 16"/>
          <p:cNvSpPr/>
          <p:nvPr/>
        </p:nvSpPr>
        <p:spPr>
          <a:xfrm>
            <a:off x="8710766" y="6156012"/>
            <a:ext cx="32573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499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>
          <a:xfrm>
            <a:off x="251520" y="1299335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RESEARCH:</a:t>
            </a:r>
          </a:p>
        </p:txBody>
      </p:sp>
      <p:sp>
        <p:nvSpPr>
          <p:cNvPr id="19" name="Titre 3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561975"/>
          </a:xfrm>
        </p:spPr>
        <p:txBody>
          <a:bodyPr/>
          <a:lstStyle/>
          <a:p>
            <a:r>
              <a:rPr lang="en-GB" b="1" dirty="0" smtClean="0"/>
              <a:t>Home Care R&amp;I sector</a:t>
            </a:r>
            <a:r>
              <a:rPr lang="hu-HU" b="1" dirty="0" smtClean="0"/>
              <a:t> - </a:t>
            </a:r>
            <a:r>
              <a:rPr lang="hu-HU" b="1" dirty="0"/>
              <a:t>SWOT</a:t>
            </a:r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b="1" dirty="0" smtClean="0"/>
              <a:t>QHC – </a:t>
            </a:r>
            <a:r>
              <a:rPr lang="hu-HU" b="1" dirty="0" err="1" smtClean="0"/>
              <a:t>Unmet</a:t>
            </a:r>
            <a:r>
              <a:rPr lang="hu-HU" b="1" dirty="0" smtClean="0"/>
              <a:t> </a:t>
            </a:r>
            <a:r>
              <a:rPr lang="hu-HU" b="1" dirty="0" err="1" smtClean="0"/>
              <a:t>needs</a:t>
            </a:r>
            <a:endParaRPr lang="en-GB" altLang="sl-SI" dirty="0" smtClean="0"/>
          </a:p>
        </p:txBody>
      </p:sp>
      <p:sp>
        <p:nvSpPr>
          <p:cNvPr id="20" name="Téglalap 19"/>
          <p:cNvSpPr/>
          <p:nvPr/>
        </p:nvSpPr>
        <p:spPr>
          <a:xfrm>
            <a:off x="251520" y="1299335"/>
            <a:ext cx="8640960" cy="369332"/>
          </a:xfrm>
          <a:prstGeom prst="rect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aphicFrame>
        <p:nvGraphicFramePr>
          <p:cNvPr id="21" name="Táblázat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697713"/>
              </p:ext>
            </p:extLst>
          </p:nvPr>
        </p:nvGraphicFramePr>
        <p:xfrm>
          <a:off x="251520" y="1994565"/>
          <a:ext cx="8640960" cy="4386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2232248"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Practicing</a:t>
                      </a:r>
                    </a:p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teachers and clinicians and creative students and post graduals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own resources and </a:t>
                      </a:r>
                      <a:r>
                        <a:rPr lang="en-GB" sz="3200" b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low level of wages (obstacle in H2020)</a:t>
                      </a:r>
                      <a:endParaRPr lang="en-GB" sz="3200" b="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DF8"/>
                    </a:solidFill>
                  </a:tcPr>
                </a:tc>
              </a:tr>
              <a:tr h="21545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E/M/</a:t>
                      </a:r>
                      <a:r>
                        <a:rPr lang="en-GB" sz="3200" noProof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TELEhealth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environment</a:t>
                      </a:r>
                      <a:r>
                        <a:rPr lang="hu-HU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,</a:t>
                      </a:r>
                      <a:endParaRPr lang="en-GB" sz="3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RIS3 and OP objectives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Clear advantages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Lack of: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-restricted calls,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en-GB" sz="3200" b="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venture/angel capital</a:t>
                      </a:r>
                      <a:endParaRPr lang="en-GB" sz="3200" b="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aseline="0" noProof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endParaRPr lang="en-GB" sz="3200" noProof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4EDF8"/>
                    </a:solidFill>
                  </a:tcPr>
                </a:tc>
              </a:tr>
            </a:tbl>
          </a:graphicData>
        </a:graphic>
      </p:graphicFrame>
      <p:sp>
        <p:nvSpPr>
          <p:cNvPr id="26" name="Téglalap 25"/>
          <p:cNvSpPr/>
          <p:nvPr/>
        </p:nvSpPr>
        <p:spPr>
          <a:xfrm>
            <a:off x="128990" y="1772816"/>
            <a:ext cx="33855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S</a:t>
            </a:r>
            <a:endParaRPr lang="hu-HU" dirty="0"/>
          </a:p>
        </p:txBody>
      </p:sp>
      <p:sp>
        <p:nvSpPr>
          <p:cNvPr id="27" name="Téglalap 26"/>
          <p:cNvSpPr/>
          <p:nvPr/>
        </p:nvSpPr>
        <p:spPr>
          <a:xfrm>
            <a:off x="8633822" y="1772816"/>
            <a:ext cx="40267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W</a:t>
            </a:r>
            <a:endParaRPr lang="hu-HU" dirty="0"/>
          </a:p>
        </p:txBody>
      </p:sp>
      <p:sp>
        <p:nvSpPr>
          <p:cNvPr id="28" name="Téglalap 27"/>
          <p:cNvSpPr/>
          <p:nvPr/>
        </p:nvSpPr>
        <p:spPr>
          <a:xfrm>
            <a:off x="107504" y="6156012"/>
            <a:ext cx="36420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O</a:t>
            </a:r>
            <a:endParaRPr lang="hu-HU" dirty="0"/>
          </a:p>
        </p:txBody>
      </p:sp>
      <p:sp>
        <p:nvSpPr>
          <p:cNvPr id="29" name="Téglalap 28"/>
          <p:cNvSpPr/>
          <p:nvPr/>
        </p:nvSpPr>
        <p:spPr>
          <a:xfrm>
            <a:off x="8710766" y="6156012"/>
            <a:ext cx="32573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hu-HU" b="1" dirty="0"/>
              <a:t>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0384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1983</TotalTime>
  <Words>1151</Words>
  <Application>Microsoft Office PowerPoint</Application>
  <PresentationFormat>Diavetítés a képernyőre (4:3 oldalarány)</PresentationFormat>
  <Paragraphs>238</Paragraphs>
  <Slides>11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4</vt:i4>
      </vt:variant>
      <vt:variant>
        <vt:lpstr>Diacímek</vt:lpstr>
      </vt:variant>
      <vt:variant>
        <vt:i4>11</vt:i4>
      </vt:variant>
    </vt:vector>
  </HeadingPairs>
  <TitlesOfParts>
    <vt:vector size="23" baseType="lpstr">
      <vt:lpstr>Arial</vt:lpstr>
      <vt:lpstr>Calibri</vt:lpstr>
      <vt:lpstr>Courier New</vt:lpstr>
      <vt:lpstr>Garamond</vt:lpstr>
      <vt:lpstr>Helvetica Light</vt:lpstr>
      <vt:lpstr>Times New Roman</vt:lpstr>
      <vt:lpstr>Webdings</vt:lpstr>
      <vt:lpstr>Wingdings</vt:lpstr>
      <vt:lpstr>HoCare_PPT_Template</vt:lpstr>
      <vt:lpstr>CONTENT page</vt:lpstr>
      <vt:lpstr>IMAGE</vt:lpstr>
      <vt:lpstr>BLOCK page </vt:lpstr>
      <vt:lpstr>Current situation regarding Home Care R&amp;I support  Generation of innovation through addressing unmet needs identified by citizen / user helix of quadruple-helix approach HUNGARY</vt:lpstr>
      <vt:lpstr>Hungarian OPs 2014-2020</vt:lpstr>
      <vt:lpstr>Selected Policy Instrument </vt:lpstr>
      <vt:lpstr>Strategic focus of the Policy Instrument </vt:lpstr>
      <vt:lpstr>Indicative proportion of financial instruments</vt:lpstr>
      <vt:lpstr>Management Structure of the Policy Instrument </vt:lpstr>
      <vt:lpstr> Key Stakeholders of  Home Care R&amp;I sector  </vt:lpstr>
      <vt:lpstr>Home Care R&amp;I sector - SWOT QHC – Unmet needs</vt:lpstr>
      <vt:lpstr>Home Care R&amp;I sector - SWOT QHC – Unmet needs</vt:lpstr>
      <vt:lpstr>Home Care R&amp;I sector - SWOT QHC – Unmet needs</vt:lpstr>
      <vt:lpstr>Home Care R&amp;I sector - SWOT QHC – Unmet needs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csizmadia.istvan</cp:lastModifiedBy>
  <cp:revision>61</cp:revision>
  <dcterms:created xsi:type="dcterms:W3CDTF">2016-05-25T15:05:31Z</dcterms:created>
  <dcterms:modified xsi:type="dcterms:W3CDTF">2017-01-23T08:28:28Z</dcterms:modified>
</cp:coreProperties>
</file>